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a" ContentType="audio/x-ms-wma"/>
  <Default Extension="wmf" ContentType="image/x-wmf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83"/>
  </p:notesMasterIdLst>
  <p:sldIdLst>
    <p:sldId id="281" r:id="rId2"/>
    <p:sldId id="282" r:id="rId3"/>
    <p:sldId id="258" r:id="rId4"/>
    <p:sldId id="259" r:id="rId5"/>
    <p:sldId id="283" r:id="rId6"/>
    <p:sldId id="284" r:id="rId7"/>
    <p:sldId id="285" r:id="rId8"/>
    <p:sldId id="286" r:id="rId9"/>
    <p:sldId id="287" r:id="rId10"/>
    <p:sldId id="288" r:id="rId11"/>
    <p:sldId id="289" r:id="rId12"/>
    <p:sldId id="264" r:id="rId13"/>
    <p:sldId id="290" r:id="rId14"/>
    <p:sldId id="292" r:id="rId15"/>
    <p:sldId id="291" r:id="rId16"/>
    <p:sldId id="293" r:id="rId17"/>
    <p:sldId id="294" r:id="rId18"/>
    <p:sldId id="296" r:id="rId19"/>
    <p:sldId id="297" r:id="rId20"/>
    <p:sldId id="295" r:id="rId21"/>
    <p:sldId id="298" r:id="rId22"/>
    <p:sldId id="299" r:id="rId23"/>
    <p:sldId id="300" r:id="rId24"/>
    <p:sldId id="301" r:id="rId25"/>
    <p:sldId id="302" r:id="rId26"/>
    <p:sldId id="303" r:id="rId27"/>
    <p:sldId id="304" r:id="rId28"/>
    <p:sldId id="305" r:id="rId29"/>
    <p:sldId id="306" r:id="rId30"/>
    <p:sldId id="307" r:id="rId31"/>
    <p:sldId id="308" r:id="rId32"/>
    <p:sldId id="309" r:id="rId33"/>
    <p:sldId id="310" r:id="rId34"/>
    <p:sldId id="311" r:id="rId35"/>
    <p:sldId id="312" r:id="rId36"/>
    <p:sldId id="313" r:id="rId37"/>
    <p:sldId id="314" r:id="rId38"/>
    <p:sldId id="315" r:id="rId39"/>
    <p:sldId id="316" r:id="rId40"/>
    <p:sldId id="317" r:id="rId41"/>
    <p:sldId id="318" r:id="rId42"/>
    <p:sldId id="319" r:id="rId43"/>
    <p:sldId id="320" r:id="rId44"/>
    <p:sldId id="321" r:id="rId45"/>
    <p:sldId id="322" r:id="rId46"/>
    <p:sldId id="323" r:id="rId47"/>
    <p:sldId id="324" r:id="rId48"/>
    <p:sldId id="325" r:id="rId49"/>
    <p:sldId id="326" r:id="rId50"/>
    <p:sldId id="327" r:id="rId51"/>
    <p:sldId id="328" r:id="rId52"/>
    <p:sldId id="329" r:id="rId53"/>
    <p:sldId id="331" r:id="rId54"/>
    <p:sldId id="330" r:id="rId55"/>
    <p:sldId id="332" r:id="rId56"/>
    <p:sldId id="333" r:id="rId57"/>
    <p:sldId id="335" r:id="rId58"/>
    <p:sldId id="336" r:id="rId59"/>
    <p:sldId id="334" r:id="rId60"/>
    <p:sldId id="338" r:id="rId61"/>
    <p:sldId id="337" r:id="rId62"/>
    <p:sldId id="339" r:id="rId63"/>
    <p:sldId id="340" r:id="rId64"/>
    <p:sldId id="341" r:id="rId65"/>
    <p:sldId id="342" r:id="rId66"/>
    <p:sldId id="343" r:id="rId67"/>
    <p:sldId id="344" r:id="rId68"/>
    <p:sldId id="345" r:id="rId69"/>
    <p:sldId id="346" r:id="rId70"/>
    <p:sldId id="348" r:id="rId71"/>
    <p:sldId id="347" r:id="rId72"/>
    <p:sldId id="349" r:id="rId73"/>
    <p:sldId id="350" r:id="rId74"/>
    <p:sldId id="351" r:id="rId75"/>
    <p:sldId id="352" r:id="rId76"/>
    <p:sldId id="353" r:id="rId77"/>
    <p:sldId id="354" r:id="rId78"/>
    <p:sldId id="355" r:id="rId79"/>
    <p:sldId id="356" r:id="rId80"/>
    <p:sldId id="357" r:id="rId81"/>
    <p:sldId id="358" r:id="rId82"/>
    <p:sldId id="360" r:id="rId83"/>
    <p:sldId id="359" r:id="rId84"/>
    <p:sldId id="362" r:id="rId85"/>
    <p:sldId id="361" r:id="rId86"/>
    <p:sldId id="363" r:id="rId87"/>
    <p:sldId id="364" r:id="rId88"/>
    <p:sldId id="365" r:id="rId89"/>
    <p:sldId id="366" r:id="rId90"/>
    <p:sldId id="367" r:id="rId91"/>
    <p:sldId id="368" r:id="rId92"/>
    <p:sldId id="370" r:id="rId93"/>
    <p:sldId id="369" r:id="rId94"/>
    <p:sldId id="371" r:id="rId95"/>
    <p:sldId id="372" r:id="rId96"/>
    <p:sldId id="373" r:id="rId97"/>
    <p:sldId id="374" r:id="rId98"/>
    <p:sldId id="375" r:id="rId99"/>
    <p:sldId id="377" r:id="rId100"/>
    <p:sldId id="376" r:id="rId101"/>
    <p:sldId id="378" r:id="rId102"/>
    <p:sldId id="379" r:id="rId103"/>
    <p:sldId id="381" r:id="rId104"/>
    <p:sldId id="380" r:id="rId105"/>
    <p:sldId id="383" r:id="rId106"/>
    <p:sldId id="382" r:id="rId107"/>
    <p:sldId id="384" r:id="rId108"/>
    <p:sldId id="386" r:id="rId109"/>
    <p:sldId id="385" r:id="rId110"/>
    <p:sldId id="387" r:id="rId111"/>
    <p:sldId id="388" r:id="rId112"/>
    <p:sldId id="389" r:id="rId113"/>
    <p:sldId id="390" r:id="rId114"/>
    <p:sldId id="391" r:id="rId115"/>
    <p:sldId id="392" r:id="rId116"/>
    <p:sldId id="393" r:id="rId117"/>
    <p:sldId id="394" r:id="rId118"/>
    <p:sldId id="395" r:id="rId119"/>
    <p:sldId id="396" r:id="rId120"/>
    <p:sldId id="397" r:id="rId121"/>
    <p:sldId id="398" r:id="rId122"/>
    <p:sldId id="400" r:id="rId123"/>
    <p:sldId id="401" r:id="rId124"/>
    <p:sldId id="399" r:id="rId125"/>
    <p:sldId id="402" r:id="rId126"/>
    <p:sldId id="403" r:id="rId127"/>
    <p:sldId id="405" r:id="rId128"/>
    <p:sldId id="404" r:id="rId129"/>
    <p:sldId id="406" r:id="rId130"/>
    <p:sldId id="407" r:id="rId131"/>
    <p:sldId id="408" r:id="rId132"/>
    <p:sldId id="409" r:id="rId133"/>
    <p:sldId id="410" r:id="rId134"/>
    <p:sldId id="411" r:id="rId135"/>
    <p:sldId id="412" r:id="rId136"/>
    <p:sldId id="413" r:id="rId137"/>
    <p:sldId id="415" r:id="rId138"/>
    <p:sldId id="414" r:id="rId139"/>
    <p:sldId id="416" r:id="rId140"/>
    <p:sldId id="417" r:id="rId141"/>
    <p:sldId id="418" r:id="rId142"/>
    <p:sldId id="419" r:id="rId143"/>
    <p:sldId id="421" r:id="rId144"/>
    <p:sldId id="422" r:id="rId145"/>
    <p:sldId id="420" r:id="rId146"/>
    <p:sldId id="423" r:id="rId147"/>
    <p:sldId id="424" r:id="rId148"/>
    <p:sldId id="425" r:id="rId149"/>
    <p:sldId id="426" r:id="rId150"/>
    <p:sldId id="427" r:id="rId151"/>
    <p:sldId id="428" r:id="rId152"/>
    <p:sldId id="430" r:id="rId153"/>
    <p:sldId id="429" r:id="rId154"/>
    <p:sldId id="431" r:id="rId155"/>
    <p:sldId id="432" r:id="rId156"/>
    <p:sldId id="433" r:id="rId157"/>
    <p:sldId id="434" r:id="rId158"/>
    <p:sldId id="436" r:id="rId159"/>
    <p:sldId id="435" r:id="rId160"/>
    <p:sldId id="437" r:id="rId161"/>
    <p:sldId id="438" r:id="rId162"/>
    <p:sldId id="439" r:id="rId163"/>
    <p:sldId id="441" r:id="rId164"/>
    <p:sldId id="440" r:id="rId165"/>
    <p:sldId id="442" r:id="rId166"/>
    <p:sldId id="443" r:id="rId167"/>
    <p:sldId id="444" r:id="rId168"/>
    <p:sldId id="445" r:id="rId169"/>
    <p:sldId id="446" r:id="rId170"/>
    <p:sldId id="447" r:id="rId171"/>
    <p:sldId id="448" r:id="rId172"/>
    <p:sldId id="449" r:id="rId173"/>
    <p:sldId id="450" r:id="rId174"/>
    <p:sldId id="451" r:id="rId175"/>
    <p:sldId id="452" r:id="rId176"/>
    <p:sldId id="453" r:id="rId177"/>
    <p:sldId id="455" r:id="rId178"/>
    <p:sldId id="454" r:id="rId179"/>
    <p:sldId id="456" r:id="rId180"/>
    <p:sldId id="457" r:id="rId181"/>
    <p:sldId id="280" r:id="rId182"/>
  </p:sldIdLst>
  <p:sldSz cx="11880850" cy="6840538"/>
  <p:notesSz cx="6858000" cy="9144000"/>
  <p:defaultTextStyle>
    <a:defPPr>
      <a:defRPr lang="zh-CN"/>
    </a:defPPr>
    <a:lvl1pPr marL="0" algn="l" defTabSz="898444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1pPr>
    <a:lvl2pPr marL="449222" algn="l" defTabSz="898444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2pPr>
    <a:lvl3pPr marL="898444" algn="l" defTabSz="898444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3pPr>
    <a:lvl4pPr marL="1347665" algn="l" defTabSz="898444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4pPr>
    <a:lvl5pPr marL="1796886" algn="l" defTabSz="898444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5pPr>
    <a:lvl6pPr marL="2246109" algn="l" defTabSz="898444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6pPr>
    <a:lvl7pPr marL="2695330" algn="l" defTabSz="898444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7pPr>
    <a:lvl8pPr marL="3144553" algn="l" defTabSz="898444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8pPr>
    <a:lvl9pPr marL="3593775" algn="l" defTabSz="898444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30D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43" autoAdjust="0"/>
    <p:restoredTop sz="94660"/>
  </p:normalViewPr>
  <p:slideViewPr>
    <p:cSldViewPr snapToGrid="0">
      <p:cViewPr>
        <p:scale>
          <a:sx n="90" d="100"/>
          <a:sy n="90" d="100"/>
        </p:scale>
        <p:origin x="-1404" y="-498"/>
      </p:cViewPr>
      <p:guideLst>
        <p:guide orient="horz" pos="2155"/>
        <p:guide pos="374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54" Type="http://schemas.openxmlformats.org/officeDocument/2006/relationships/slide" Target="slides/slide153.xml"/><Relationship Id="rId159" Type="http://schemas.openxmlformats.org/officeDocument/2006/relationships/slide" Target="slides/slide158.xml"/><Relationship Id="rId175" Type="http://schemas.openxmlformats.org/officeDocument/2006/relationships/slide" Target="slides/slide174.xml"/><Relationship Id="rId170" Type="http://schemas.openxmlformats.org/officeDocument/2006/relationships/slide" Target="slides/slide169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65" Type="http://schemas.openxmlformats.org/officeDocument/2006/relationships/slide" Target="slides/slide164.xml"/><Relationship Id="rId181" Type="http://schemas.openxmlformats.org/officeDocument/2006/relationships/slide" Target="slides/slide180.xml"/><Relationship Id="rId186" Type="http://schemas.openxmlformats.org/officeDocument/2006/relationships/theme" Target="theme/theme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71" Type="http://schemas.openxmlformats.org/officeDocument/2006/relationships/slide" Target="slides/slide170.xml"/><Relationship Id="rId176" Type="http://schemas.openxmlformats.org/officeDocument/2006/relationships/slide" Target="slides/slide175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slide" Target="slides/slide165.xml"/><Relationship Id="rId182" Type="http://schemas.openxmlformats.org/officeDocument/2006/relationships/slide" Target="slides/slide181.xml"/><Relationship Id="rId18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72" Type="http://schemas.openxmlformats.org/officeDocument/2006/relationships/slide" Target="slides/slide17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presProps" Target="presProp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9.wmf"/><Relationship Id="rId1" Type="http://schemas.openxmlformats.org/officeDocument/2006/relationships/image" Target="../media/image18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F1BB43-1162-4B72-A4AA-B02A9D29E402}" type="datetimeFigureOut">
              <a:rPr lang="zh-CN" altLang="en-US" smtClean="0"/>
              <a:t>2018-6-11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52438" y="685800"/>
            <a:ext cx="59531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15BA62-1B78-4C6A-A069-DFB9C6F83C2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95473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gradFill>
          <a:gsLst>
            <a:gs pos="28000">
              <a:schemeClr val="accent1">
                <a:lumMod val="5000"/>
                <a:lumOff val="95000"/>
              </a:schemeClr>
            </a:gs>
            <a:gs pos="85000">
              <a:schemeClr val="bg1">
                <a:lumMod val="85000"/>
              </a:schemeClr>
            </a:gs>
            <a:gs pos="100000">
              <a:schemeClr val="bg1">
                <a:lumMod val="75000"/>
              </a:schemeClr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85106" y="1119506"/>
            <a:ext cx="8910639" cy="2381521"/>
          </a:xfrm>
          <a:prstGeom prst="rect">
            <a:avLst/>
          </a:prstGeom>
        </p:spPr>
        <p:txBody>
          <a:bodyPr lIns="119792" tIns="59896" rIns="119792" bIns="59896" anchor="b"/>
          <a:lstStyle>
            <a:lvl1pPr algn="ctr">
              <a:defRPr sz="59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106" y="3592867"/>
            <a:ext cx="8910639" cy="1651546"/>
          </a:xfrm>
          <a:prstGeom prst="rect">
            <a:avLst/>
          </a:prstGeom>
        </p:spPr>
        <p:txBody>
          <a:bodyPr lIns="119792" tIns="59896" rIns="119792" bIns="59896"/>
          <a:lstStyle>
            <a:lvl1pPr marL="0" indent="0" algn="ctr">
              <a:buNone/>
              <a:defRPr sz="2300"/>
            </a:lvl1pPr>
            <a:lvl2pPr marL="449222" indent="0" algn="ctr">
              <a:buNone/>
              <a:defRPr sz="2000"/>
            </a:lvl2pPr>
            <a:lvl3pPr marL="898444" indent="0" algn="ctr">
              <a:buNone/>
              <a:defRPr sz="1700"/>
            </a:lvl3pPr>
            <a:lvl4pPr marL="1347665" indent="0" algn="ctr">
              <a:buNone/>
              <a:defRPr sz="1600"/>
            </a:lvl4pPr>
            <a:lvl5pPr marL="1796886" indent="0" algn="ctr">
              <a:buNone/>
              <a:defRPr sz="1600"/>
            </a:lvl5pPr>
            <a:lvl6pPr marL="2246109" indent="0" algn="ctr">
              <a:buNone/>
              <a:defRPr sz="1600"/>
            </a:lvl6pPr>
            <a:lvl7pPr marL="2695330" indent="0" algn="ctr">
              <a:buNone/>
              <a:defRPr sz="1600"/>
            </a:lvl7pPr>
            <a:lvl8pPr marL="3144553" indent="0" algn="ctr">
              <a:buNone/>
              <a:defRPr sz="1600"/>
            </a:lvl8pPr>
            <a:lvl9pPr marL="3593775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16808" y="6340166"/>
            <a:ext cx="2673191" cy="364195"/>
          </a:xfrm>
          <a:prstGeom prst="rect">
            <a:avLst/>
          </a:prstGeom>
        </p:spPr>
        <p:txBody>
          <a:bodyPr lIns="119792" tIns="59896" rIns="119792" bIns="59896"/>
          <a:lstStyle/>
          <a:p>
            <a:fld id="{10E20019-EA58-42AF-A2D2-B947AB4EB44C}" type="datetimeFigureOut">
              <a:rPr lang="zh-CN" altLang="en-US" smtClean="0"/>
              <a:t>2018-6-11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35533" y="6340166"/>
            <a:ext cx="4009786" cy="364195"/>
          </a:xfrm>
          <a:prstGeom prst="rect">
            <a:avLst/>
          </a:prstGeom>
        </p:spPr>
        <p:txBody>
          <a:bodyPr lIns="119792" tIns="59896" rIns="119792" bIns="59896"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90851" y="6340166"/>
            <a:ext cx="2673191" cy="364195"/>
          </a:xfrm>
          <a:prstGeom prst="rect">
            <a:avLst/>
          </a:prstGeom>
        </p:spPr>
        <p:txBody>
          <a:bodyPr lIns="119792" tIns="59896" rIns="119792" bIns="59896"/>
          <a:lstStyle/>
          <a:p>
            <a:fld id="{2A08CF3C-19D8-4B6C-8053-4282D83563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31665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6809" y="364196"/>
            <a:ext cx="10247234" cy="1322189"/>
          </a:xfrm>
          <a:prstGeom prst="rect">
            <a:avLst/>
          </a:prstGeom>
        </p:spPr>
        <p:txBody>
          <a:bodyPr lIns="119792" tIns="59896" rIns="119792" bIns="59896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6809" y="1820978"/>
            <a:ext cx="10247234" cy="4340259"/>
          </a:xfrm>
          <a:prstGeom prst="rect">
            <a:avLst/>
          </a:prstGeom>
        </p:spPr>
        <p:txBody>
          <a:bodyPr vert="eaVert" lIns="119792" tIns="59896" rIns="119792" bIns="59896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16808" y="6340166"/>
            <a:ext cx="2673191" cy="364195"/>
          </a:xfrm>
          <a:prstGeom prst="rect">
            <a:avLst/>
          </a:prstGeom>
        </p:spPr>
        <p:txBody>
          <a:bodyPr lIns="119792" tIns="59896" rIns="119792" bIns="59896"/>
          <a:lstStyle/>
          <a:p>
            <a:fld id="{10E20019-EA58-42AF-A2D2-B947AB4EB44C}" type="datetimeFigureOut">
              <a:rPr lang="zh-CN" altLang="en-US" smtClean="0"/>
              <a:t>2018-6-11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35533" y="6340166"/>
            <a:ext cx="4009786" cy="364195"/>
          </a:xfrm>
          <a:prstGeom prst="rect">
            <a:avLst/>
          </a:prstGeom>
        </p:spPr>
        <p:txBody>
          <a:bodyPr lIns="119792" tIns="59896" rIns="119792" bIns="59896"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90851" y="6340166"/>
            <a:ext cx="2673191" cy="364195"/>
          </a:xfrm>
          <a:prstGeom prst="rect">
            <a:avLst/>
          </a:prstGeom>
        </p:spPr>
        <p:txBody>
          <a:bodyPr lIns="119792" tIns="59896" rIns="119792" bIns="59896"/>
          <a:lstStyle/>
          <a:p>
            <a:fld id="{2A08CF3C-19D8-4B6C-8053-4282D83563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88432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02233" y="364198"/>
            <a:ext cx="2561808" cy="5797040"/>
          </a:xfrm>
          <a:prstGeom prst="rect">
            <a:avLst/>
          </a:prstGeom>
        </p:spPr>
        <p:txBody>
          <a:bodyPr vert="eaVert" lIns="119792" tIns="59896" rIns="119792" bIns="59896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6810" y="364198"/>
            <a:ext cx="7536914" cy="5797040"/>
          </a:xfrm>
          <a:prstGeom prst="rect">
            <a:avLst/>
          </a:prstGeom>
        </p:spPr>
        <p:txBody>
          <a:bodyPr vert="eaVert" lIns="119792" tIns="59896" rIns="119792" bIns="59896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16808" y="6340166"/>
            <a:ext cx="2673191" cy="364195"/>
          </a:xfrm>
          <a:prstGeom prst="rect">
            <a:avLst/>
          </a:prstGeom>
        </p:spPr>
        <p:txBody>
          <a:bodyPr lIns="119792" tIns="59896" rIns="119792" bIns="59896"/>
          <a:lstStyle/>
          <a:p>
            <a:fld id="{10E20019-EA58-42AF-A2D2-B947AB4EB44C}" type="datetimeFigureOut">
              <a:rPr lang="zh-CN" altLang="en-US" smtClean="0"/>
              <a:t>2018-6-11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35533" y="6340166"/>
            <a:ext cx="4009786" cy="364195"/>
          </a:xfrm>
          <a:prstGeom prst="rect">
            <a:avLst/>
          </a:prstGeom>
        </p:spPr>
        <p:txBody>
          <a:bodyPr lIns="119792" tIns="59896" rIns="119792" bIns="59896"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90851" y="6340166"/>
            <a:ext cx="2673191" cy="364195"/>
          </a:xfrm>
          <a:prstGeom prst="rect">
            <a:avLst/>
          </a:prstGeom>
        </p:spPr>
        <p:txBody>
          <a:bodyPr lIns="119792" tIns="59896" rIns="119792" bIns="59896"/>
          <a:lstStyle/>
          <a:p>
            <a:fld id="{2A08CF3C-19D8-4B6C-8053-4282D83563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10441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6809" y="364196"/>
            <a:ext cx="10247234" cy="1322189"/>
          </a:xfrm>
          <a:prstGeom prst="rect">
            <a:avLst/>
          </a:prstGeom>
        </p:spPr>
        <p:txBody>
          <a:bodyPr lIns="119792" tIns="59896" rIns="119792" bIns="59896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6809" y="1820978"/>
            <a:ext cx="10247234" cy="4340259"/>
          </a:xfrm>
          <a:prstGeom prst="rect">
            <a:avLst/>
          </a:prstGeom>
        </p:spPr>
        <p:txBody>
          <a:bodyPr lIns="119792" tIns="59896" rIns="119792" bIns="59896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16808" y="6340166"/>
            <a:ext cx="2673191" cy="364195"/>
          </a:xfrm>
          <a:prstGeom prst="rect">
            <a:avLst/>
          </a:prstGeom>
        </p:spPr>
        <p:txBody>
          <a:bodyPr lIns="119792" tIns="59896" rIns="119792" bIns="59896"/>
          <a:lstStyle/>
          <a:p>
            <a:fld id="{10E20019-EA58-42AF-A2D2-B947AB4EB44C}" type="datetimeFigureOut">
              <a:rPr lang="zh-CN" altLang="en-US" smtClean="0"/>
              <a:t>2018-6-11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35533" y="6340166"/>
            <a:ext cx="4009786" cy="364195"/>
          </a:xfrm>
          <a:prstGeom prst="rect">
            <a:avLst/>
          </a:prstGeom>
        </p:spPr>
        <p:txBody>
          <a:bodyPr lIns="119792" tIns="59896" rIns="119792" bIns="59896"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90851" y="6340166"/>
            <a:ext cx="2673191" cy="364195"/>
          </a:xfrm>
          <a:prstGeom prst="rect">
            <a:avLst/>
          </a:prstGeom>
        </p:spPr>
        <p:txBody>
          <a:bodyPr lIns="119792" tIns="59896" rIns="119792" bIns="59896"/>
          <a:lstStyle/>
          <a:p>
            <a:fld id="{2A08CF3C-19D8-4B6C-8053-4282D83563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89048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621" y="1705387"/>
            <a:ext cx="10247234" cy="2845474"/>
          </a:xfrm>
          <a:prstGeom prst="rect">
            <a:avLst/>
          </a:prstGeom>
        </p:spPr>
        <p:txBody>
          <a:bodyPr lIns="119792" tIns="59896" rIns="119792" bIns="59896" anchor="b"/>
          <a:lstStyle>
            <a:lvl1pPr>
              <a:defRPr sz="59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621" y="4577779"/>
            <a:ext cx="10247234" cy="1496366"/>
          </a:xfrm>
          <a:prstGeom prst="rect">
            <a:avLst/>
          </a:prstGeom>
        </p:spPr>
        <p:txBody>
          <a:bodyPr lIns="119792" tIns="59896" rIns="119792" bIns="59896"/>
          <a:lstStyle>
            <a:lvl1pPr marL="0" indent="0">
              <a:buNone/>
              <a:defRPr sz="2300">
                <a:solidFill>
                  <a:schemeClr val="tx1">
                    <a:tint val="75000"/>
                  </a:schemeClr>
                </a:solidFill>
              </a:defRPr>
            </a:lvl1pPr>
            <a:lvl2pPr marL="449222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898444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3pPr>
            <a:lvl4pPr marL="134766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796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461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69533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4455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59377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16808" y="6340166"/>
            <a:ext cx="2673191" cy="364195"/>
          </a:xfrm>
          <a:prstGeom prst="rect">
            <a:avLst/>
          </a:prstGeom>
        </p:spPr>
        <p:txBody>
          <a:bodyPr lIns="119792" tIns="59896" rIns="119792" bIns="59896"/>
          <a:lstStyle/>
          <a:p>
            <a:fld id="{10E20019-EA58-42AF-A2D2-B947AB4EB44C}" type="datetimeFigureOut">
              <a:rPr lang="zh-CN" altLang="en-US" smtClean="0"/>
              <a:t>2018-6-11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35533" y="6340166"/>
            <a:ext cx="4009786" cy="364195"/>
          </a:xfrm>
          <a:prstGeom prst="rect">
            <a:avLst/>
          </a:prstGeom>
        </p:spPr>
        <p:txBody>
          <a:bodyPr lIns="119792" tIns="59896" rIns="119792" bIns="59896"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90851" y="6340166"/>
            <a:ext cx="2673191" cy="364195"/>
          </a:xfrm>
          <a:prstGeom prst="rect">
            <a:avLst/>
          </a:prstGeom>
        </p:spPr>
        <p:txBody>
          <a:bodyPr lIns="119792" tIns="59896" rIns="119792" bIns="59896"/>
          <a:lstStyle/>
          <a:p>
            <a:fld id="{2A08CF3C-19D8-4B6C-8053-4282D83563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08048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6809" y="364196"/>
            <a:ext cx="10247234" cy="1322189"/>
          </a:xfrm>
          <a:prstGeom prst="rect">
            <a:avLst/>
          </a:prstGeom>
        </p:spPr>
        <p:txBody>
          <a:bodyPr lIns="119792" tIns="59896" rIns="119792" bIns="59896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6809" y="1820978"/>
            <a:ext cx="5049361" cy="4340259"/>
          </a:xfrm>
          <a:prstGeom prst="rect">
            <a:avLst/>
          </a:prstGeom>
        </p:spPr>
        <p:txBody>
          <a:bodyPr lIns="119792" tIns="59896" rIns="119792" bIns="59896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14680" y="1820978"/>
            <a:ext cx="5049361" cy="4340259"/>
          </a:xfrm>
          <a:prstGeom prst="rect">
            <a:avLst/>
          </a:prstGeom>
        </p:spPr>
        <p:txBody>
          <a:bodyPr lIns="119792" tIns="59896" rIns="119792" bIns="59896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16808" y="6340166"/>
            <a:ext cx="2673191" cy="364195"/>
          </a:xfrm>
          <a:prstGeom prst="rect">
            <a:avLst/>
          </a:prstGeom>
        </p:spPr>
        <p:txBody>
          <a:bodyPr lIns="119792" tIns="59896" rIns="119792" bIns="59896"/>
          <a:lstStyle/>
          <a:p>
            <a:fld id="{10E20019-EA58-42AF-A2D2-B947AB4EB44C}" type="datetimeFigureOut">
              <a:rPr lang="zh-CN" altLang="en-US" smtClean="0"/>
              <a:t>2018-6-11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935533" y="6340166"/>
            <a:ext cx="4009786" cy="364195"/>
          </a:xfrm>
          <a:prstGeom prst="rect">
            <a:avLst/>
          </a:prstGeom>
        </p:spPr>
        <p:txBody>
          <a:bodyPr lIns="119792" tIns="59896" rIns="119792" bIns="59896"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390851" y="6340166"/>
            <a:ext cx="2673191" cy="364195"/>
          </a:xfrm>
          <a:prstGeom prst="rect">
            <a:avLst/>
          </a:prstGeom>
        </p:spPr>
        <p:txBody>
          <a:bodyPr lIns="119792" tIns="59896" rIns="119792" bIns="59896"/>
          <a:lstStyle/>
          <a:p>
            <a:fld id="{2A08CF3C-19D8-4B6C-8053-4282D83563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39321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8356" y="364196"/>
            <a:ext cx="10247234" cy="1322189"/>
          </a:xfrm>
          <a:prstGeom prst="rect">
            <a:avLst/>
          </a:prstGeom>
        </p:spPr>
        <p:txBody>
          <a:bodyPr lIns="119792" tIns="59896" rIns="119792" bIns="59896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8357" y="1676882"/>
            <a:ext cx="5026156" cy="821815"/>
          </a:xfrm>
          <a:prstGeom prst="rect">
            <a:avLst/>
          </a:prstGeom>
        </p:spPr>
        <p:txBody>
          <a:bodyPr lIns="119792" tIns="59896" rIns="119792" bIns="59896" anchor="b"/>
          <a:lstStyle>
            <a:lvl1pPr marL="0" indent="0">
              <a:buNone/>
              <a:defRPr sz="2300" b="1"/>
            </a:lvl1pPr>
            <a:lvl2pPr marL="449222" indent="0">
              <a:buNone/>
              <a:defRPr sz="2000" b="1"/>
            </a:lvl2pPr>
            <a:lvl3pPr marL="898444" indent="0">
              <a:buNone/>
              <a:defRPr sz="1700" b="1"/>
            </a:lvl3pPr>
            <a:lvl4pPr marL="1347665" indent="0">
              <a:buNone/>
              <a:defRPr sz="1600" b="1"/>
            </a:lvl4pPr>
            <a:lvl5pPr marL="1796886" indent="0">
              <a:buNone/>
              <a:defRPr sz="1600" b="1"/>
            </a:lvl5pPr>
            <a:lvl6pPr marL="2246109" indent="0">
              <a:buNone/>
              <a:defRPr sz="1600" b="1"/>
            </a:lvl6pPr>
            <a:lvl7pPr marL="2695330" indent="0">
              <a:buNone/>
              <a:defRPr sz="1600" b="1"/>
            </a:lvl7pPr>
            <a:lvl8pPr marL="3144553" indent="0">
              <a:buNone/>
              <a:defRPr sz="1600" b="1"/>
            </a:lvl8pPr>
            <a:lvl9pPr marL="3593775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8357" y="2498698"/>
            <a:ext cx="5026156" cy="3675206"/>
          </a:xfrm>
          <a:prstGeom prst="rect">
            <a:avLst/>
          </a:prstGeom>
        </p:spPr>
        <p:txBody>
          <a:bodyPr lIns="119792" tIns="59896" rIns="119792" bIns="59896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14681" y="1676882"/>
            <a:ext cx="5050909" cy="821815"/>
          </a:xfrm>
          <a:prstGeom prst="rect">
            <a:avLst/>
          </a:prstGeom>
        </p:spPr>
        <p:txBody>
          <a:bodyPr lIns="119792" tIns="59896" rIns="119792" bIns="59896" anchor="b"/>
          <a:lstStyle>
            <a:lvl1pPr marL="0" indent="0">
              <a:buNone/>
              <a:defRPr sz="2300" b="1"/>
            </a:lvl1pPr>
            <a:lvl2pPr marL="449222" indent="0">
              <a:buNone/>
              <a:defRPr sz="2000" b="1"/>
            </a:lvl2pPr>
            <a:lvl3pPr marL="898444" indent="0">
              <a:buNone/>
              <a:defRPr sz="1700" b="1"/>
            </a:lvl3pPr>
            <a:lvl4pPr marL="1347665" indent="0">
              <a:buNone/>
              <a:defRPr sz="1600" b="1"/>
            </a:lvl4pPr>
            <a:lvl5pPr marL="1796886" indent="0">
              <a:buNone/>
              <a:defRPr sz="1600" b="1"/>
            </a:lvl5pPr>
            <a:lvl6pPr marL="2246109" indent="0">
              <a:buNone/>
              <a:defRPr sz="1600" b="1"/>
            </a:lvl6pPr>
            <a:lvl7pPr marL="2695330" indent="0">
              <a:buNone/>
              <a:defRPr sz="1600" b="1"/>
            </a:lvl7pPr>
            <a:lvl8pPr marL="3144553" indent="0">
              <a:buNone/>
              <a:defRPr sz="1600" b="1"/>
            </a:lvl8pPr>
            <a:lvl9pPr marL="3593775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14681" y="2498698"/>
            <a:ext cx="5050909" cy="3675206"/>
          </a:xfrm>
          <a:prstGeom prst="rect">
            <a:avLst/>
          </a:prstGeom>
        </p:spPr>
        <p:txBody>
          <a:bodyPr lIns="119792" tIns="59896" rIns="119792" bIns="59896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16808" y="6340166"/>
            <a:ext cx="2673191" cy="364195"/>
          </a:xfrm>
          <a:prstGeom prst="rect">
            <a:avLst/>
          </a:prstGeom>
        </p:spPr>
        <p:txBody>
          <a:bodyPr lIns="119792" tIns="59896" rIns="119792" bIns="59896"/>
          <a:lstStyle/>
          <a:p>
            <a:fld id="{10E20019-EA58-42AF-A2D2-B947AB4EB44C}" type="datetimeFigureOut">
              <a:rPr lang="zh-CN" altLang="en-US" smtClean="0"/>
              <a:t>2018-6-11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935533" y="6340166"/>
            <a:ext cx="4009786" cy="364195"/>
          </a:xfrm>
          <a:prstGeom prst="rect">
            <a:avLst/>
          </a:prstGeom>
        </p:spPr>
        <p:txBody>
          <a:bodyPr lIns="119792" tIns="59896" rIns="119792" bIns="59896"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390851" y="6340166"/>
            <a:ext cx="2673191" cy="364195"/>
          </a:xfrm>
          <a:prstGeom prst="rect">
            <a:avLst/>
          </a:prstGeom>
        </p:spPr>
        <p:txBody>
          <a:bodyPr lIns="119792" tIns="59896" rIns="119792" bIns="59896"/>
          <a:lstStyle/>
          <a:p>
            <a:fld id="{2A08CF3C-19D8-4B6C-8053-4282D83563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28643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134590" y="147261"/>
            <a:ext cx="10623150" cy="460786"/>
            <a:chOff x="138112" y="147638"/>
            <a:chExt cx="10901363" cy="461962"/>
          </a:xfrm>
        </p:grpSpPr>
        <p:sp>
          <p:nvSpPr>
            <p:cNvPr id="7" name="Freeform 5"/>
            <p:cNvSpPr>
              <a:spLocks noEditPoints="1"/>
            </p:cNvSpPr>
            <p:nvPr/>
          </p:nvSpPr>
          <p:spPr bwMode="auto">
            <a:xfrm>
              <a:off x="138112" y="147638"/>
              <a:ext cx="354093" cy="461962"/>
            </a:xfrm>
            <a:custGeom>
              <a:avLst/>
              <a:gdLst>
                <a:gd name="T0" fmla="*/ 189 w 316"/>
                <a:gd name="T1" fmla="*/ 16 h 467"/>
                <a:gd name="T2" fmla="*/ 225 w 316"/>
                <a:gd name="T3" fmla="*/ 7 h 467"/>
                <a:gd name="T4" fmla="*/ 300 w 316"/>
                <a:gd name="T5" fmla="*/ 52 h 467"/>
                <a:gd name="T6" fmla="*/ 309 w 316"/>
                <a:gd name="T7" fmla="*/ 89 h 467"/>
                <a:gd name="T8" fmla="*/ 298 w 316"/>
                <a:gd name="T9" fmla="*/ 105 h 467"/>
                <a:gd name="T10" fmla="*/ 179 w 316"/>
                <a:gd name="T11" fmla="*/ 33 h 467"/>
                <a:gd name="T12" fmla="*/ 189 w 316"/>
                <a:gd name="T13" fmla="*/ 16 h 467"/>
                <a:gd name="T14" fmla="*/ 164 w 316"/>
                <a:gd name="T15" fmla="*/ 58 h 467"/>
                <a:gd name="T16" fmla="*/ 147 w 316"/>
                <a:gd name="T17" fmla="*/ 85 h 467"/>
                <a:gd name="T18" fmla="*/ 266 w 316"/>
                <a:gd name="T19" fmla="*/ 157 h 467"/>
                <a:gd name="T20" fmla="*/ 283 w 316"/>
                <a:gd name="T21" fmla="*/ 130 h 467"/>
                <a:gd name="T22" fmla="*/ 164 w 316"/>
                <a:gd name="T23" fmla="*/ 58 h 467"/>
                <a:gd name="T24" fmla="*/ 2 w 316"/>
                <a:gd name="T25" fmla="*/ 446 h 467"/>
                <a:gd name="T26" fmla="*/ 13 w 316"/>
                <a:gd name="T27" fmla="*/ 354 h 467"/>
                <a:gd name="T28" fmla="*/ 90 w 316"/>
                <a:gd name="T29" fmla="*/ 401 h 467"/>
                <a:gd name="T30" fmla="*/ 13 w 316"/>
                <a:gd name="T31" fmla="*/ 453 h 467"/>
                <a:gd name="T32" fmla="*/ 2 w 316"/>
                <a:gd name="T33" fmla="*/ 446 h 467"/>
                <a:gd name="T34" fmla="*/ 20 w 316"/>
                <a:gd name="T35" fmla="*/ 296 h 467"/>
                <a:gd name="T36" fmla="*/ 133 w 316"/>
                <a:gd name="T37" fmla="*/ 109 h 467"/>
                <a:gd name="T38" fmla="*/ 172 w 316"/>
                <a:gd name="T39" fmla="*/ 133 h 467"/>
                <a:gd name="T40" fmla="*/ 59 w 316"/>
                <a:gd name="T41" fmla="*/ 320 h 467"/>
                <a:gd name="T42" fmla="*/ 20 w 316"/>
                <a:gd name="T43" fmla="*/ 296 h 467"/>
                <a:gd name="T44" fmla="*/ 99 w 316"/>
                <a:gd name="T45" fmla="*/ 344 h 467"/>
                <a:gd name="T46" fmla="*/ 212 w 316"/>
                <a:gd name="T47" fmla="*/ 158 h 467"/>
                <a:gd name="T48" fmla="*/ 252 w 316"/>
                <a:gd name="T49" fmla="*/ 182 h 467"/>
                <a:gd name="T50" fmla="*/ 139 w 316"/>
                <a:gd name="T51" fmla="*/ 368 h 467"/>
                <a:gd name="T52" fmla="*/ 99 w 316"/>
                <a:gd name="T53" fmla="*/ 344 h 467"/>
                <a:gd name="T54" fmla="*/ 95 w 316"/>
                <a:gd name="T55" fmla="*/ 446 h 467"/>
                <a:gd name="T56" fmla="*/ 301 w 316"/>
                <a:gd name="T57" fmla="*/ 446 h 467"/>
                <a:gd name="T58" fmla="*/ 311 w 316"/>
                <a:gd name="T59" fmla="*/ 456 h 467"/>
                <a:gd name="T60" fmla="*/ 301 w 316"/>
                <a:gd name="T61" fmla="*/ 467 h 467"/>
                <a:gd name="T62" fmla="*/ 95 w 316"/>
                <a:gd name="T63" fmla="*/ 467 h 467"/>
                <a:gd name="T64" fmla="*/ 84 w 316"/>
                <a:gd name="T65" fmla="*/ 456 h 467"/>
                <a:gd name="T66" fmla="*/ 95 w 316"/>
                <a:gd name="T67" fmla="*/ 446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16" h="467">
                  <a:moveTo>
                    <a:pt x="189" y="16"/>
                  </a:moveTo>
                  <a:cubicBezTo>
                    <a:pt x="197" y="4"/>
                    <a:pt x="213" y="0"/>
                    <a:pt x="225" y="7"/>
                  </a:cubicBezTo>
                  <a:cubicBezTo>
                    <a:pt x="300" y="52"/>
                    <a:pt x="300" y="52"/>
                    <a:pt x="300" y="52"/>
                  </a:cubicBezTo>
                  <a:cubicBezTo>
                    <a:pt x="312" y="60"/>
                    <a:pt x="316" y="76"/>
                    <a:pt x="309" y="89"/>
                  </a:cubicBezTo>
                  <a:cubicBezTo>
                    <a:pt x="298" y="105"/>
                    <a:pt x="298" y="105"/>
                    <a:pt x="298" y="105"/>
                  </a:cubicBezTo>
                  <a:cubicBezTo>
                    <a:pt x="179" y="33"/>
                    <a:pt x="179" y="33"/>
                    <a:pt x="179" y="33"/>
                  </a:cubicBezTo>
                  <a:lnTo>
                    <a:pt x="189" y="16"/>
                  </a:lnTo>
                  <a:close/>
                  <a:moveTo>
                    <a:pt x="164" y="58"/>
                  </a:moveTo>
                  <a:cubicBezTo>
                    <a:pt x="147" y="85"/>
                    <a:pt x="147" y="85"/>
                    <a:pt x="147" y="85"/>
                  </a:cubicBezTo>
                  <a:cubicBezTo>
                    <a:pt x="266" y="157"/>
                    <a:pt x="266" y="157"/>
                    <a:pt x="266" y="157"/>
                  </a:cubicBezTo>
                  <a:cubicBezTo>
                    <a:pt x="283" y="130"/>
                    <a:pt x="283" y="130"/>
                    <a:pt x="283" y="130"/>
                  </a:cubicBezTo>
                  <a:lnTo>
                    <a:pt x="164" y="58"/>
                  </a:lnTo>
                  <a:close/>
                  <a:moveTo>
                    <a:pt x="2" y="446"/>
                  </a:moveTo>
                  <a:cubicBezTo>
                    <a:pt x="13" y="354"/>
                    <a:pt x="13" y="354"/>
                    <a:pt x="13" y="354"/>
                  </a:cubicBezTo>
                  <a:cubicBezTo>
                    <a:pt x="90" y="401"/>
                    <a:pt x="90" y="401"/>
                    <a:pt x="90" y="401"/>
                  </a:cubicBezTo>
                  <a:cubicBezTo>
                    <a:pt x="13" y="453"/>
                    <a:pt x="13" y="453"/>
                    <a:pt x="13" y="453"/>
                  </a:cubicBezTo>
                  <a:cubicBezTo>
                    <a:pt x="5" y="459"/>
                    <a:pt x="0" y="456"/>
                    <a:pt x="2" y="446"/>
                  </a:cubicBezTo>
                  <a:close/>
                  <a:moveTo>
                    <a:pt x="20" y="296"/>
                  </a:moveTo>
                  <a:cubicBezTo>
                    <a:pt x="133" y="109"/>
                    <a:pt x="133" y="109"/>
                    <a:pt x="133" y="109"/>
                  </a:cubicBezTo>
                  <a:cubicBezTo>
                    <a:pt x="172" y="133"/>
                    <a:pt x="172" y="133"/>
                    <a:pt x="172" y="133"/>
                  </a:cubicBezTo>
                  <a:cubicBezTo>
                    <a:pt x="59" y="320"/>
                    <a:pt x="59" y="320"/>
                    <a:pt x="59" y="320"/>
                  </a:cubicBezTo>
                  <a:lnTo>
                    <a:pt x="20" y="296"/>
                  </a:lnTo>
                  <a:close/>
                  <a:moveTo>
                    <a:pt x="99" y="344"/>
                  </a:moveTo>
                  <a:cubicBezTo>
                    <a:pt x="212" y="158"/>
                    <a:pt x="212" y="158"/>
                    <a:pt x="212" y="158"/>
                  </a:cubicBezTo>
                  <a:cubicBezTo>
                    <a:pt x="252" y="182"/>
                    <a:pt x="252" y="182"/>
                    <a:pt x="252" y="182"/>
                  </a:cubicBezTo>
                  <a:cubicBezTo>
                    <a:pt x="139" y="368"/>
                    <a:pt x="139" y="368"/>
                    <a:pt x="139" y="368"/>
                  </a:cubicBezTo>
                  <a:lnTo>
                    <a:pt x="99" y="344"/>
                  </a:lnTo>
                  <a:close/>
                  <a:moveTo>
                    <a:pt x="95" y="446"/>
                  </a:moveTo>
                  <a:cubicBezTo>
                    <a:pt x="301" y="446"/>
                    <a:pt x="301" y="446"/>
                    <a:pt x="301" y="446"/>
                  </a:cubicBezTo>
                  <a:cubicBezTo>
                    <a:pt x="307" y="446"/>
                    <a:pt x="311" y="450"/>
                    <a:pt x="311" y="456"/>
                  </a:cubicBezTo>
                  <a:cubicBezTo>
                    <a:pt x="311" y="462"/>
                    <a:pt x="307" y="467"/>
                    <a:pt x="301" y="467"/>
                  </a:cubicBezTo>
                  <a:cubicBezTo>
                    <a:pt x="95" y="467"/>
                    <a:pt x="95" y="467"/>
                    <a:pt x="95" y="467"/>
                  </a:cubicBezTo>
                  <a:cubicBezTo>
                    <a:pt x="89" y="467"/>
                    <a:pt x="84" y="462"/>
                    <a:pt x="84" y="456"/>
                  </a:cubicBezTo>
                  <a:cubicBezTo>
                    <a:pt x="84" y="450"/>
                    <a:pt x="89" y="446"/>
                    <a:pt x="95" y="446"/>
                  </a:cubicBez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  <a:ln>
              <a:solidFill>
                <a:srgbClr val="C40001"/>
              </a:solidFill>
            </a:ln>
          </p:spPr>
          <p:txBody>
            <a:bodyPr/>
            <a:lstStyle/>
            <a:p>
              <a:pPr>
                <a:defRPr/>
              </a:pPr>
              <a:endParaRPr lang="zh-CN" altLang="en-US" sz="1400">
                <a:solidFill>
                  <a:schemeClr val="bg1"/>
                </a:solidFill>
              </a:endParaRPr>
            </a:p>
          </p:txBody>
        </p:sp>
        <p:cxnSp>
          <p:nvCxnSpPr>
            <p:cNvPr id="8" name="直接连接符 7"/>
            <p:cNvCxnSpPr/>
            <p:nvPr/>
          </p:nvCxnSpPr>
          <p:spPr>
            <a:xfrm>
              <a:off x="482680" y="600075"/>
              <a:ext cx="10556795" cy="0"/>
            </a:xfrm>
            <a:prstGeom prst="line">
              <a:avLst/>
            </a:prstGeom>
            <a:ln w="28575">
              <a:solidFill>
                <a:srgbClr val="C4000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组合 8"/>
          <p:cNvGrpSpPr/>
          <p:nvPr userDrawn="1"/>
        </p:nvGrpSpPr>
        <p:grpSpPr>
          <a:xfrm>
            <a:off x="10972849" y="0"/>
            <a:ext cx="860465" cy="933721"/>
            <a:chOff x="988368" y="0"/>
            <a:chExt cx="883000" cy="936104"/>
          </a:xfrm>
        </p:grpSpPr>
        <p:sp>
          <p:nvSpPr>
            <p:cNvPr id="10" name="矩形 7"/>
            <p:cNvSpPr/>
            <p:nvPr/>
          </p:nvSpPr>
          <p:spPr>
            <a:xfrm>
              <a:off x="988368" y="0"/>
              <a:ext cx="720080" cy="936104"/>
            </a:xfrm>
            <a:custGeom>
              <a:avLst/>
              <a:gdLst/>
              <a:ahLst/>
              <a:cxnLst/>
              <a:rect l="l" t="t" r="r" b="b"/>
              <a:pathLst>
                <a:path w="720080" h="936104">
                  <a:moveTo>
                    <a:pt x="0" y="0"/>
                  </a:moveTo>
                  <a:lnTo>
                    <a:pt x="720080" y="0"/>
                  </a:lnTo>
                  <a:lnTo>
                    <a:pt x="720080" y="576064"/>
                  </a:lnTo>
                  <a:cubicBezTo>
                    <a:pt x="720080" y="774909"/>
                    <a:pt x="558885" y="936104"/>
                    <a:pt x="360040" y="936104"/>
                  </a:cubicBezTo>
                  <a:cubicBezTo>
                    <a:pt x="161195" y="936104"/>
                    <a:pt x="0" y="774909"/>
                    <a:pt x="0" y="576064"/>
                  </a:cubicBez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>
                <a:blipFill>
                  <a:blip r:embed="rId2"/>
                  <a:stretch>
                    <a:fillRect/>
                  </a:stretch>
                </a:blipFill>
              </a:endParaRPr>
            </a:p>
          </p:txBody>
        </p:sp>
        <p:sp>
          <p:nvSpPr>
            <p:cNvPr id="11" name="文本框 8"/>
            <p:cNvSpPr txBox="1"/>
            <p:nvPr/>
          </p:nvSpPr>
          <p:spPr>
            <a:xfrm>
              <a:off x="988368" y="267495"/>
              <a:ext cx="883000" cy="3394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>
                  <a:solidFill>
                    <a:schemeClr val="bg1"/>
                  </a:solidFill>
                </a:rPr>
                <a:t>LOGO</a:t>
              </a:r>
              <a:endParaRPr lang="zh-CN" altLang="en-US" sz="1600" b="1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39048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16808" y="6340166"/>
            <a:ext cx="2673191" cy="364195"/>
          </a:xfrm>
          <a:prstGeom prst="rect">
            <a:avLst/>
          </a:prstGeom>
        </p:spPr>
        <p:txBody>
          <a:bodyPr lIns="119792" tIns="59896" rIns="119792" bIns="59896"/>
          <a:lstStyle/>
          <a:p>
            <a:fld id="{10E20019-EA58-42AF-A2D2-B947AB4EB44C}" type="datetimeFigureOut">
              <a:rPr lang="zh-CN" altLang="en-US" smtClean="0"/>
              <a:t>2018-6-11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935533" y="6340166"/>
            <a:ext cx="4009786" cy="364195"/>
          </a:xfrm>
          <a:prstGeom prst="rect">
            <a:avLst/>
          </a:prstGeom>
        </p:spPr>
        <p:txBody>
          <a:bodyPr lIns="119792" tIns="59896" rIns="119792" bIns="59896"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390851" y="6340166"/>
            <a:ext cx="2673191" cy="364195"/>
          </a:xfrm>
          <a:prstGeom prst="rect">
            <a:avLst/>
          </a:prstGeom>
        </p:spPr>
        <p:txBody>
          <a:bodyPr lIns="119792" tIns="59896" rIns="119792" bIns="59896"/>
          <a:lstStyle/>
          <a:p>
            <a:fld id="{2A08CF3C-19D8-4B6C-8053-4282D83563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77605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8356" y="456036"/>
            <a:ext cx="3831884" cy="1596126"/>
          </a:xfrm>
          <a:prstGeom prst="rect">
            <a:avLst/>
          </a:prstGeom>
        </p:spPr>
        <p:txBody>
          <a:bodyPr lIns="119792" tIns="59896" rIns="119792" bIns="59896" anchor="b"/>
          <a:lstStyle>
            <a:lvl1pPr>
              <a:defRPr sz="31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50910" y="984913"/>
            <a:ext cx="6014681" cy="4861216"/>
          </a:xfrm>
          <a:prstGeom prst="rect">
            <a:avLst/>
          </a:prstGeom>
        </p:spPr>
        <p:txBody>
          <a:bodyPr lIns="119792" tIns="59896" rIns="119792" bIns="59896"/>
          <a:lstStyle>
            <a:lvl1pPr>
              <a:defRPr sz="3100"/>
            </a:lvl1pPr>
            <a:lvl2pPr>
              <a:defRPr sz="2800"/>
            </a:lvl2pPr>
            <a:lvl3pPr>
              <a:defRPr sz="23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8356" y="2052163"/>
            <a:ext cx="3831884" cy="3801883"/>
          </a:xfrm>
          <a:prstGeom prst="rect">
            <a:avLst/>
          </a:prstGeom>
        </p:spPr>
        <p:txBody>
          <a:bodyPr lIns="119792" tIns="59896" rIns="119792" bIns="59896"/>
          <a:lstStyle>
            <a:lvl1pPr marL="0" indent="0">
              <a:buNone/>
              <a:defRPr sz="1600"/>
            </a:lvl1pPr>
            <a:lvl2pPr marL="449222" indent="0">
              <a:buNone/>
              <a:defRPr sz="1400"/>
            </a:lvl2pPr>
            <a:lvl3pPr marL="898444" indent="0">
              <a:buNone/>
              <a:defRPr sz="1300"/>
            </a:lvl3pPr>
            <a:lvl4pPr marL="1347665" indent="0">
              <a:buNone/>
              <a:defRPr sz="1000"/>
            </a:lvl4pPr>
            <a:lvl5pPr marL="1796886" indent="0">
              <a:buNone/>
              <a:defRPr sz="1000"/>
            </a:lvl5pPr>
            <a:lvl6pPr marL="2246109" indent="0">
              <a:buNone/>
              <a:defRPr sz="1000"/>
            </a:lvl6pPr>
            <a:lvl7pPr marL="2695330" indent="0">
              <a:buNone/>
              <a:defRPr sz="1000"/>
            </a:lvl7pPr>
            <a:lvl8pPr marL="3144553" indent="0">
              <a:buNone/>
              <a:defRPr sz="1000"/>
            </a:lvl8pPr>
            <a:lvl9pPr marL="3593775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16808" y="6340166"/>
            <a:ext cx="2673191" cy="364195"/>
          </a:xfrm>
          <a:prstGeom prst="rect">
            <a:avLst/>
          </a:prstGeom>
        </p:spPr>
        <p:txBody>
          <a:bodyPr lIns="119792" tIns="59896" rIns="119792" bIns="59896"/>
          <a:lstStyle/>
          <a:p>
            <a:fld id="{10E20019-EA58-42AF-A2D2-B947AB4EB44C}" type="datetimeFigureOut">
              <a:rPr lang="zh-CN" altLang="en-US" smtClean="0"/>
              <a:t>2018-6-11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935533" y="6340166"/>
            <a:ext cx="4009786" cy="364195"/>
          </a:xfrm>
          <a:prstGeom prst="rect">
            <a:avLst/>
          </a:prstGeom>
        </p:spPr>
        <p:txBody>
          <a:bodyPr lIns="119792" tIns="59896" rIns="119792" bIns="59896"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390851" y="6340166"/>
            <a:ext cx="2673191" cy="364195"/>
          </a:xfrm>
          <a:prstGeom prst="rect">
            <a:avLst/>
          </a:prstGeom>
        </p:spPr>
        <p:txBody>
          <a:bodyPr lIns="119792" tIns="59896" rIns="119792" bIns="59896"/>
          <a:lstStyle/>
          <a:p>
            <a:fld id="{2A08CF3C-19D8-4B6C-8053-4282D83563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51973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8356" y="456036"/>
            <a:ext cx="3831884" cy="1596126"/>
          </a:xfrm>
          <a:prstGeom prst="rect">
            <a:avLst/>
          </a:prstGeom>
        </p:spPr>
        <p:txBody>
          <a:bodyPr lIns="119792" tIns="59896" rIns="119792" bIns="59896" anchor="b"/>
          <a:lstStyle>
            <a:lvl1pPr>
              <a:defRPr sz="31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050910" y="984913"/>
            <a:ext cx="6014681" cy="4861216"/>
          </a:xfrm>
          <a:prstGeom prst="rect">
            <a:avLst/>
          </a:prstGeom>
        </p:spPr>
        <p:txBody>
          <a:bodyPr lIns="119792" tIns="59896" rIns="119792" bIns="59896" anchor="t"/>
          <a:lstStyle>
            <a:lvl1pPr marL="0" indent="0">
              <a:buNone/>
              <a:defRPr sz="3100"/>
            </a:lvl1pPr>
            <a:lvl2pPr marL="449222" indent="0">
              <a:buNone/>
              <a:defRPr sz="2800"/>
            </a:lvl2pPr>
            <a:lvl3pPr marL="898444" indent="0">
              <a:buNone/>
              <a:defRPr sz="2300"/>
            </a:lvl3pPr>
            <a:lvl4pPr marL="1347665" indent="0">
              <a:buNone/>
              <a:defRPr sz="2000"/>
            </a:lvl4pPr>
            <a:lvl5pPr marL="1796886" indent="0">
              <a:buNone/>
              <a:defRPr sz="2000"/>
            </a:lvl5pPr>
            <a:lvl6pPr marL="2246109" indent="0">
              <a:buNone/>
              <a:defRPr sz="2000"/>
            </a:lvl6pPr>
            <a:lvl7pPr marL="2695330" indent="0">
              <a:buNone/>
              <a:defRPr sz="2000"/>
            </a:lvl7pPr>
            <a:lvl8pPr marL="3144553" indent="0">
              <a:buNone/>
              <a:defRPr sz="2000"/>
            </a:lvl8pPr>
            <a:lvl9pPr marL="3593775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8356" y="2052163"/>
            <a:ext cx="3831884" cy="3801883"/>
          </a:xfrm>
          <a:prstGeom prst="rect">
            <a:avLst/>
          </a:prstGeom>
        </p:spPr>
        <p:txBody>
          <a:bodyPr lIns="119792" tIns="59896" rIns="119792" bIns="59896"/>
          <a:lstStyle>
            <a:lvl1pPr marL="0" indent="0">
              <a:buNone/>
              <a:defRPr sz="1600"/>
            </a:lvl1pPr>
            <a:lvl2pPr marL="449222" indent="0">
              <a:buNone/>
              <a:defRPr sz="1400"/>
            </a:lvl2pPr>
            <a:lvl3pPr marL="898444" indent="0">
              <a:buNone/>
              <a:defRPr sz="1300"/>
            </a:lvl3pPr>
            <a:lvl4pPr marL="1347665" indent="0">
              <a:buNone/>
              <a:defRPr sz="1000"/>
            </a:lvl4pPr>
            <a:lvl5pPr marL="1796886" indent="0">
              <a:buNone/>
              <a:defRPr sz="1000"/>
            </a:lvl5pPr>
            <a:lvl6pPr marL="2246109" indent="0">
              <a:buNone/>
              <a:defRPr sz="1000"/>
            </a:lvl6pPr>
            <a:lvl7pPr marL="2695330" indent="0">
              <a:buNone/>
              <a:defRPr sz="1000"/>
            </a:lvl7pPr>
            <a:lvl8pPr marL="3144553" indent="0">
              <a:buNone/>
              <a:defRPr sz="1000"/>
            </a:lvl8pPr>
            <a:lvl9pPr marL="3593775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16808" y="6340166"/>
            <a:ext cx="2673191" cy="364195"/>
          </a:xfrm>
          <a:prstGeom prst="rect">
            <a:avLst/>
          </a:prstGeom>
        </p:spPr>
        <p:txBody>
          <a:bodyPr lIns="119792" tIns="59896" rIns="119792" bIns="59896"/>
          <a:lstStyle/>
          <a:p>
            <a:fld id="{10E20019-EA58-42AF-A2D2-B947AB4EB44C}" type="datetimeFigureOut">
              <a:rPr lang="zh-CN" altLang="en-US" smtClean="0"/>
              <a:t>2018-6-11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935533" y="6340166"/>
            <a:ext cx="4009786" cy="364195"/>
          </a:xfrm>
          <a:prstGeom prst="rect">
            <a:avLst/>
          </a:prstGeom>
        </p:spPr>
        <p:txBody>
          <a:bodyPr lIns="119792" tIns="59896" rIns="119792" bIns="59896"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390851" y="6340166"/>
            <a:ext cx="2673191" cy="364195"/>
          </a:xfrm>
          <a:prstGeom prst="rect">
            <a:avLst/>
          </a:prstGeom>
        </p:spPr>
        <p:txBody>
          <a:bodyPr lIns="119792" tIns="59896" rIns="119792" bIns="59896"/>
          <a:lstStyle/>
          <a:p>
            <a:fld id="{2A08CF3C-19D8-4B6C-8053-4282D83563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7424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28000">
              <a:schemeClr val="accent1">
                <a:lumMod val="5000"/>
                <a:lumOff val="95000"/>
              </a:schemeClr>
            </a:gs>
            <a:gs pos="85000">
              <a:schemeClr val="bg1">
                <a:lumMod val="85000"/>
              </a:schemeClr>
            </a:gs>
            <a:gs pos="100000">
              <a:schemeClr val="bg1">
                <a:lumMod val="75000"/>
              </a:schemeClr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003519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898444" rtl="0" eaLnBrk="1" latinLnBrk="0" hangingPunct="1">
        <a:lnSpc>
          <a:spcPct val="90000"/>
        </a:lnSpc>
        <a:spcBef>
          <a:spcPct val="0"/>
        </a:spcBef>
        <a:buNone/>
        <a:defRPr sz="4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4611" indent="-224611" algn="l" defTabSz="898444" rtl="0" eaLnBrk="1" latinLnBrk="0" hangingPunct="1">
        <a:lnSpc>
          <a:spcPct val="90000"/>
        </a:lnSpc>
        <a:spcBef>
          <a:spcPts val="983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73833" indent="-224611" algn="l" defTabSz="898444" rtl="0" eaLnBrk="1" latinLnBrk="0" hangingPunct="1">
        <a:lnSpc>
          <a:spcPct val="90000"/>
        </a:lnSpc>
        <a:spcBef>
          <a:spcPts val="491"/>
        </a:spcBef>
        <a:buFont typeface="Arial" panose="020B0604020202020204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1123053" indent="-224611" algn="l" defTabSz="898444" rtl="0" eaLnBrk="1" latinLnBrk="0" hangingPunct="1">
        <a:lnSpc>
          <a:spcPct val="90000"/>
        </a:lnSpc>
        <a:spcBef>
          <a:spcPts val="491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72276" indent="-224611" algn="l" defTabSz="898444" rtl="0" eaLnBrk="1" latinLnBrk="0" hangingPunct="1">
        <a:lnSpc>
          <a:spcPct val="90000"/>
        </a:lnSpc>
        <a:spcBef>
          <a:spcPts val="491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2021498" indent="-224611" algn="l" defTabSz="898444" rtl="0" eaLnBrk="1" latinLnBrk="0" hangingPunct="1">
        <a:lnSpc>
          <a:spcPct val="90000"/>
        </a:lnSpc>
        <a:spcBef>
          <a:spcPts val="491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470719" indent="-224611" algn="l" defTabSz="898444" rtl="0" eaLnBrk="1" latinLnBrk="0" hangingPunct="1">
        <a:lnSpc>
          <a:spcPct val="90000"/>
        </a:lnSpc>
        <a:spcBef>
          <a:spcPts val="491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919942" indent="-224611" algn="l" defTabSz="898444" rtl="0" eaLnBrk="1" latinLnBrk="0" hangingPunct="1">
        <a:lnSpc>
          <a:spcPct val="90000"/>
        </a:lnSpc>
        <a:spcBef>
          <a:spcPts val="491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369163" indent="-224611" algn="l" defTabSz="898444" rtl="0" eaLnBrk="1" latinLnBrk="0" hangingPunct="1">
        <a:lnSpc>
          <a:spcPct val="90000"/>
        </a:lnSpc>
        <a:spcBef>
          <a:spcPts val="491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818386" indent="-224611" algn="l" defTabSz="898444" rtl="0" eaLnBrk="1" latinLnBrk="0" hangingPunct="1">
        <a:lnSpc>
          <a:spcPct val="90000"/>
        </a:lnSpc>
        <a:spcBef>
          <a:spcPts val="491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98444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1pPr>
      <a:lvl2pPr marL="449222" algn="l" defTabSz="898444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2pPr>
      <a:lvl3pPr marL="898444" algn="l" defTabSz="898444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347665" algn="l" defTabSz="898444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1796886" algn="l" defTabSz="898444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246109" algn="l" defTabSz="898444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695330" algn="l" defTabSz="898444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144553" algn="l" defTabSz="898444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593775" algn="l" defTabSz="898444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wma"/><Relationship Id="rId1" Type="http://schemas.microsoft.com/office/2007/relationships/media" Target="../media/media1.wma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hyperlink" Target="&#34920;3.19--&#34920;3.22.docx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wma"/><Relationship Id="rId1" Type="http://schemas.microsoft.com/office/2007/relationships/media" Target="../media/media1.wma"/><Relationship Id="rId4" Type="http://schemas.openxmlformats.org/officeDocument/2006/relationships/image" Target="../media/image2.png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6.pn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wma"/><Relationship Id="rId1" Type="http://schemas.microsoft.com/office/2007/relationships/media" Target="../media/media1.wma"/><Relationship Id="rId4" Type="http://schemas.openxmlformats.org/officeDocument/2006/relationships/image" Target="../media/image2.png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5.vml"/><Relationship Id="rId6" Type="http://schemas.openxmlformats.org/officeDocument/2006/relationships/hyperlink" Target="&#20363;3.21.txt" TargetMode="External"/><Relationship Id="rId5" Type="http://schemas.openxmlformats.org/officeDocument/2006/relationships/image" Target="../media/image38.emf"/><Relationship Id="rId4" Type="http://schemas.openxmlformats.org/officeDocument/2006/relationships/oleObject" Target="../embeddings/oleObject6.bin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hyperlink" Target="&#20363;3.22.txt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0.png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9.png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wma"/><Relationship Id="rId1" Type="http://schemas.microsoft.com/office/2007/relationships/media" Target="../media/media1.wma"/><Relationship Id="rId4" Type="http://schemas.openxmlformats.org/officeDocument/2006/relationships/image" Target="../media/image2.png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wma"/><Relationship Id="rId1" Type="http://schemas.microsoft.com/office/2007/relationships/media" Target="../media/media1.wma"/><Relationship Id="rId4" Type="http://schemas.openxmlformats.org/officeDocument/2006/relationships/image" Target="../media/image2.png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hyperlink" Target="&#20363;3.27.txt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5.png"/><Relationship Id="rId5" Type="http://schemas.openxmlformats.org/officeDocument/2006/relationships/image" Target="../media/image4.wmf"/><Relationship Id="rId4" Type="http://schemas.openxmlformats.org/officeDocument/2006/relationships/oleObject" Target="../embeddings/oleObject1.bin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wma"/><Relationship Id="rId1" Type="http://schemas.microsoft.com/office/2007/relationships/media" Target="../media/media1.wma"/><Relationship Id="rId4" Type="http://schemas.openxmlformats.org/officeDocument/2006/relationships/image" Target="../media/image2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1.wmf"/><Relationship Id="rId4" Type="http://schemas.openxmlformats.org/officeDocument/2006/relationships/oleObject" Target="../embeddings/oleObject2.bin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wma"/><Relationship Id="rId1" Type="http://schemas.microsoft.com/office/2007/relationships/media" Target="../media/media1.wma"/><Relationship Id="rId4" Type="http://schemas.openxmlformats.org/officeDocument/2006/relationships/image" Target="../media/image2.pn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.jpg"/><Relationship Id="rId7" Type="http://schemas.openxmlformats.org/officeDocument/2006/relationships/image" Target="../media/image19.w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4.bin"/><Relationship Id="rId5" Type="http://schemas.openxmlformats.org/officeDocument/2006/relationships/image" Target="../media/image18.wmf"/><Relationship Id="rId4" Type="http://schemas.openxmlformats.org/officeDocument/2006/relationships/oleObject" Target="../embeddings/oleObject3.bin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21.wmf"/><Relationship Id="rId4" Type="http://schemas.openxmlformats.org/officeDocument/2006/relationships/oleObject" Target="../embeddings/oleObject5.bin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hyperlink" Target="3.4.1&#31243;&#24207;&#20195;&#30721;.txt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png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908" y="2751291"/>
            <a:ext cx="11880850" cy="1723600"/>
          </a:xfrm>
          <a:prstGeom prst="rect">
            <a:avLst/>
          </a:prstGeom>
          <a:solidFill>
            <a:srgbClr val="C30D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9781" tIns="59890" rIns="119781" bIns="59890"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6384579" y="3307098"/>
            <a:ext cx="4014087" cy="630621"/>
          </a:xfrm>
          <a:prstGeom prst="rect">
            <a:avLst/>
          </a:prstGeom>
          <a:effectLst>
            <a:outerShdw blurRad="63500" dir="12600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lIns="60639" tIns="30321" rIns="60639" bIns="30321">
            <a:spAutoFit/>
          </a:bodyPr>
          <a:lstStyle/>
          <a:p>
            <a:r>
              <a:rPr lang="en-US" altLang="zh-CN" sz="3700" b="1" dirty="0" smtClean="0">
                <a:solidFill>
                  <a:schemeClr val="bg1"/>
                </a:solidFill>
                <a:latin typeface="Century Gothic"/>
              </a:rPr>
              <a:t>—</a:t>
            </a:r>
            <a:r>
              <a:rPr lang="zh-CN" altLang="zh-CN" sz="3700" b="1" dirty="0">
                <a:solidFill>
                  <a:schemeClr val="bg1"/>
                </a:solidFill>
              </a:rPr>
              <a:t>基本数据类型</a:t>
            </a:r>
          </a:p>
        </p:txBody>
      </p:sp>
      <p:sp>
        <p:nvSpPr>
          <p:cNvPr id="24" name="TextBox 62"/>
          <p:cNvSpPr txBox="1"/>
          <p:nvPr/>
        </p:nvSpPr>
        <p:spPr>
          <a:xfrm>
            <a:off x="8665485" y="19771"/>
            <a:ext cx="3157937" cy="380111"/>
          </a:xfrm>
          <a:prstGeom prst="rect">
            <a:avLst/>
          </a:prstGeom>
          <a:noFill/>
        </p:spPr>
        <p:txBody>
          <a:bodyPr wrap="square" lIns="119781" tIns="59890" rIns="119781" bIns="59890" rtlCol="0">
            <a:spAutoFit/>
          </a:bodyPr>
          <a:lstStyle/>
          <a:p>
            <a:r>
              <a:rPr lang="en-US" altLang="zh-CN" sz="1600" dirty="0">
                <a:ea typeface="创艺简老宋" pitchFamily="2" charset="-122"/>
              </a:rPr>
              <a:t>Visual Basic.NET</a:t>
            </a:r>
            <a:r>
              <a:rPr lang="zh-CN" altLang="zh-CN" sz="1600" dirty="0">
                <a:ea typeface="创艺简老宋" pitchFamily="2" charset="-122"/>
              </a:rPr>
              <a:t>实用教程（第</a:t>
            </a:r>
            <a:r>
              <a:rPr lang="en-US" altLang="zh-CN" sz="1600" dirty="0">
                <a:ea typeface="创艺简老宋" pitchFamily="2" charset="-122"/>
              </a:rPr>
              <a:t>3</a:t>
            </a:r>
            <a:r>
              <a:rPr lang="zh-CN" altLang="zh-CN" sz="1600" dirty="0">
                <a:ea typeface="创艺简老宋" pitchFamily="2" charset="-122"/>
              </a:rPr>
              <a:t>版）</a:t>
            </a:r>
          </a:p>
        </p:txBody>
      </p:sp>
      <p:sp>
        <p:nvSpPr>
          <p:cNvPr id="25" name="TextBox 63"/>
          <p:cNvSpPr txBox="1"/>
          <p:nvPr/>
        </p:nvSpPr>
        <p:spPr>
          <a:xfrm>
            <a:off x="9400385" y="5881185"/>
            <a:ext cx="2139773" cy="382560"/>
          </a:xfrm>
          <a:prstGeom prst="rect">
            <a:avLst/>
          </a:prstGeom>
          <a:noFill/>
        </p:spPr>
        <p:txBody>
          <a:bodyPr wrap="square" lIns="119781" tIns="59890" rIns="119781" bIns="59890" rtlCol="0">
            <a:spAutoFit/>
          </a:bodyPr>
          <a:lstStyle/>
          <a:p>
            <a:pPr algn="ctr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主编：郑阿奇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6" name="business freedom [高质量]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028603" y="146029"/>
            <a:ext cx="792056" cy="81073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780523" y="1128100"/>
            <a:ext cx="8583423" cy="742337"/>
          </a:xfrm>
          <a:prstGeom prst="rect">
            <a:avLst/>
          </a:prstGeom>
          <a:noFill/>
        </p:spPr>
        <p:txBody>
          <a:bodyPr wrap="square" lIns="95077" tIns="47539" rIns="95077" bIns="47539" rtlCol="0">
            <a:spAutoFit/>
          </a:bodyPr>
          <a:lstStyle/>
          <a:p>
            <a:r>
              <a:rPr lang="zh-CN" altLang="zh-CN" sz="4200" dirty="0" smtClean="0">
                <a:solidFill>
                  <a:srgbClr val="C00000"/>
                </a:solidFill>
                <a:latin typeface="方正大黑简体" pitchFamily="2" charset="-122"/>
                <a:ea typeface="方正大黑简体" pitchFamily="2" charset="-122"/>
              </a:rPr>
              <a:t>第</a:t>
            </a:r>
            <a:r>
              <a:rPr lang="en-US" altLang="zh-CN" sz="4200" dirty="0" smtClean="0">
                <a:solidFill>
                  <a:srgbClr val="C00000"/>
                </a:solidFill>
                <a:latin typeface="方正大黑简体" pitchFamily="2" charset="-122"/>
                <a:ea typeface="方正大黑简体" pitchFamily="2" charset="-122"/>
              </a:rPr>
              <a:t>3</a:t>
            </a:r>
            <a:r>
              <a:rPr lang="zh-CN" altLang="zh-CN" sz="4200" dirty="0" smtClean="0">
                <a:solidFill>
                  <a:srgbClr val="C00000"/>
                </a:solidFill>
                <a:latin typeface="方正大黑简体" pitchFamily="2" charset="-122"/>
                <a:ea typeface="方正大黑简体" pitchFamily="2" charset="-122"/>
              </a:rPr>
              <a:t>章</a:t>
            </a:r>
            <a:r>
              <a:rPr lang="en-US" altLang="zh-CN" sz="4200" dirty="0" smtClean="0">
                <a:solidFill>
                  <a:srgbClr val="C00000"/>
                </a:solidFill>
                <a:latin typeface="方正大黑简体" pitchFamily="2" charset="-122"/>
                <a:ea typeface="方正大黑简体" pitchFamily="2" charset="-122"/>
              </a:rPr>
              <a:t>   </a:t>
            </a:r>
            <a:r>
              <a:rPr lang="en-US" altLang="zh-CN" sz="4200" dirty="0">
                <a:solidFill>
                  <a:srgbClr val="C00000"/>
                </a:solidFill>
                <a:latin typeface="方正大黑简体" pitchFamily="2" charset="-122"/>
                <a:ea typeface="方正大黑简体" pitchFamily="2" charset="-122"/>
              </a:rPr>
              <a:t>Visual Basic.NET</a:t>
            </a:r>
            <a:r>
              <a:rPr lang="zh-CN" altLang="zh-CN" sz="4200" dirty="0">
                <a:solidFill>
                  <a:srgbClr val="C00000"/>
                </a:solidFill>
                <a:latin typeface="方正大黑简体" pitchFamily="2" charset="-122"/>
                <a:ea typeface="方正大黑简体" pitchFamily="2" charset="-122"/>
              </a:rPr>
              <a:t>语言基础</a:t>
            </a:r>
          </a:p>
        </p:txBody>
      </p:sp>
    </p:spTree>
    <p:extLst>
      <p:ext uri="{BB962C8B-B14F-4D97-AF65-F5344CB8AC3E}">
        <p14:creationId xmlns:p14="http://schemas.microsoft.com/office/powerpoint/2010/main" val="1672059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 advTm="0">
        <p14:vortex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350"/>
                            </p:stCondLst>
                            <p:childTnLst>
                              <p:par>
                                <p:cTn id="1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650"/>
                            </p:stCondLst>
                            <p:childTnLst>
                              <p:par>
                                <p:cTn id="2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29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6"/>
                </p:tgtEl>
              </p:cMediaNode>
            </p:audio>
          </p:childTnLst>
        </p:cTn>
      </p:par>
    </p:tnLst>
    <p:bldLst>
      <p:bldP spid="5" grpId="0" animBg="1"/>
      <p:bldP spid="22" grpId="0"/>
      <p:bldP spid="24" grpId="0"/>
      <p:bldP spid="2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9"/>
          <p:cNvSpPr txBox="1"/>
          <p:nvPr/>
        </p:nvSpPr>
        <p:spPr>
          <a:xfrm>
            <a:off x="621888" y="109260"/>
            <a:ext cx="4556168" cy="474905"/>
          </a:xfrm>
          <a:prstGeom prst="rect">
            <a:avLst/>
          </a:prstGeom>
          <a:noFill/>
        </p:spPr>
        <p:txBody>
          <a:bodyPr wrap="square" lIns="119792" tIns="59896" rIns="119792" bIns="59896" rtlCol="0">
            <a:spAutoFit/>
          </a:bodyPr>
          <a:lstStyle>
            <a:defPPr>
              <a:defRPr lang="zh-CN"/>
            </a:defPPr>
            <a:lvl1pPr>
              <a:defRPr sz="2300" b="1">
                <a:blipFill>
                  <a:blip r:embed="rId2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7</a:t>
            </a:r>
            <a:r>
              <a:rPr lang="zh-CN" altLang="zh-CN" dirty="0"/>
              <a:t>．双精度浮点型（</a:t>
            </a:r>
            <a:r>
              <a:rPr lang="en-US" altLang="zh-CN" dirty="0"/>
              <a:t>Double</a:t>
            </a:r>
            <a:r>
              <a:rPr lang="zh-CN" altLang="zh-CN" dirty="0"/>
              <a:t>）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25033" y="1180214"/>
            <a:ext cx="9367283" cy="1400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6088"/>
            <a:r>
              <a:rPr lang="zh-CN" altLang="zh-CN" dirty="0"/>
              <a:t>双精度浮点型用来存储双精度浮点数，它用</a:t>
            </a:r>
            <a:r>
              <a:rPr lang="en-US" altLang="zh-CN" dirty="0"/>
              <a:t>8</a:t>
            </a:r>
            <a:r>
              <a:rPr lang="zh-CN" altLang="zh-CN" dirty="0"/>
              <a:t>字节（</a:t>
            </a:r>
            <a:r>
              <a:rPr lang="en-US" altLang="zh-CN" dirty="0"/>
              <a:t>64</a:t>
            </a:r>
            <a:r>
              <a:rPr lang="zh-CN" altLang="zh-CN" dirty="0"/>
              <a:t>位）来存储数值，其中符号占</a:t>
            </a:r>
            <a:r>
              <a:rPr lang="en-US" altLang="zh-CN" dirty="0"/>
              <a:t>1</a:t>
            </a:r>
            <a:r>
              <a:rPr lang="zh-CN" altLang="zh-CN" dirty="0"/>
              <a:t>位，指数占</a:t>
            </a:r>
            <a:r>
              <a:rPr lang="en-US" altLang="zh-CN" dirty="0"/>
              <a:t>11</a:t>
            </a:r>
            <a:r>
              <a:rPr lang="zh-CN" altLang="zh-CN" dirty="0"/>
              <a:t>位，其余</a:t>
            </a:r>
            <a:r>
              <a:rPr lang="en-US" altLang="zh-CN" dirty="0"/>
              <a:t>52</a:t>
            </a:r>
            <a:r>
              <a:rPr lang="zh-CN" altLang="zh-CN" dirty="0"/>
              <a:t>位表示尾数。双精度浮点数比单精度浮点数支持更大的数据范围，它可以精确到</a:t>
            </a:r>
            <a:r>
              <a:rPr lang="en-US" altLang="zh-CN" dirty="0"/>
              <a:t>15</a:t>
            </a:r>
            <a:r>
              <a:rPr lang="zh-CN" altLang="zh-CN" dirty="0"/>
              <a:t>或</a:t>
            </a:r>
            <a:r>
              <a:rPr lang="en-US" altLang="zh-CN" dirty="0"/>
              <a:t>16</a:t>
            </a:r>
            <a:r>
              <a:rPr lang="zh-CN" altLang="zh-CN" dirty="0"/>
              <a:t>位十进制数，其负数的取值范围为</a:t>
            </a:r>
            <a:r>
              <a:rPr lang="en-US" altLang="zh-CN" dirty="0"/>
              <a:t>-1.79769313486232E+308</a:t>
            </a:r>
            <a:r>
              <a:rPr lang="zh-CN" altLang="zh-CN" dirty="0"/>
              <a:t>～</a:t>
            </a:r>
            <a:r>
              <a:rPr lang="en-US" altLang="zh-CN" dirty="0"/>
              <a:t>-4.94065645841247E-324</a:t>
            </a:r>
            <a:r>
              <a:rPr lang="zh-CN" altLang="zh-CN" dirty="0"/>
              <a:t>，正数的取值范围为</a:t>
            </a:r>
            <a:r>
              <a:rPr lang="en-US" altLang="zh-CN" dirty="0"/>
              <a:t>4.94065645841247E-324</a:t>
            </a:r>
            <a:r>
              <a:rPr lang="zh-CN" altLang="zh-CN" dirty="0"/>
              <a:t>～</a:t>
            </a:r>
            <a:r>
              <a:rPr lang="en-US" altLang="zh-CN" dirty="0"/>
              <a:t>1.79769313486232E+ 308</a:t>
            </a:r>
            <a:r>
              <a:rPr lang="zh-CN" altLang="zh-CN" dirty="0"/>
              <a:t>。例如，下面的语句将</a:t>
            </a:r>
            <a:r>
              <a:rPr lang="en-US" altLang="zh-CN" dirty="0"/>
              <a:t>1.4000123E106</a:t>
            </a:r>
            <a:r>
              <a:rPr lang="zh-CN" altLang="zh-CN" dirty="0"/>
              <a:t>赋值给</a:t>
            </a:r>
            <a:r>
              <a:rPr lang="en-US" altLang="zh-CN" dirty="0" err="1"/>
              <a:t>dblMyDouble</a:t>
            </a:r>
            <a:r>
              <a:rPr lang="zh-CN" altLang="zh-CN" dirty="0"/>
              <a:t>变量</a:t>
            </a:r>
            <a:r>
              <a:rPr lang="zh-CN" altLang="zh-CN" dirty="0" smtClean="0"/>
              <a:t>：</a:t>
            </a:r>
            <a:endParaRPr lang="zh-CN" altLang="zh-CN" dirty="0"/>
          </a:p>
        </p:txBody>
      </p:sp>
      <p:sp>
        <p:nvSpPr>
          <p:cNvPr id="4" name="TextBox 3"/>
          <p:cNvSpPr txBox="1"/>
          <p:nvPr/>
        </p:nvSpPr>
        <p:spPr>
          <a:xfrm>
            <a:off x="1626781" y="2658139"/>
            <a:ext cx="7963786" cy="68103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dirty="0"/>
              <a:t>Dim  </a:t>
            </a:r>
            <a:r>
              <a:rPr lang="en-US" altLang="zh-CN" dirty="0" err="1"/>
              <a:t>dblMyDouble</a:t>
            </a:r>
            <a:r>
              <a:rPr lang="en-US" altLang="zh-CN" dirty="0"/>
              <a:t>  As  Double</a:t>
            </a:r>
            <a:endParaRPr lang="zh-CN" altLang="zh-CN" dirty="0"/>
          </a:p>
          <a:p>
            <a:r>
              <a:rPr lang="en-US" altLang="zh-CN" dirty="0" err="1"/>
              <a:t>dblMyDouble</a:t>
            </a:r>
            <a:r>
              <a:rPr lang="en-US" altLang="zh-CN" dirty="0"/>
              <a:t>  =  </a:t>
            </a:r>
            <a:r>
              <a:rPr lang="en-US" altLang="zh-CN" dirty="0" smtClean="0"/>
              <a:t>1.4000123E106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1209101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9"/>
          <p:cNvSpPr txBox="1"/>
          <p:nvPr/>
        </p:nvSpPr>
        <p:spPr>
          <a:xfrm>
            <a:off x="621887" y="109260"/>
            <a:ext cx="4619963" cy="474905"/>
          </a:xfrm>
          <a:prstGeom prst="rect">
            <a:avLst/>
          </a:prstGeom>
          <a:noFill/>
        </p:spPr>
        <p:txBody>
          <a:bodyPr wrap="square" lIns="119792" tIns="59896" rIns="119792" bIns="59896" rtlCol="0">
            <a:spAutoFit/>
          </a:bodyPr>
          <a:lstStyle>
            <a:defPPr>
              <a:defRPr lang="zh-CN"/>
            </a:defPPr>
            <a:lvl1pPr>
              <a:defRPr sz="2300" b="1">
                <a:blipFill>
                  <a:blip r:embed="rId2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zh-CN" dirty="0"/>
              <a:t>日期与时间函数</a:t>
            </a:r>
          </a:p>
        </p:txBody>
      </p:sp>
      <p:sp>
        <p:nvSpPr>
          <p:cNvPr id="3" name="矩形 2"/>
          <p:cNvSpPr/>
          <p:nvPr/>
        </p:nvSpPr>
        <p:spPr>
          <a:xfrm>
            <a:off x="1322166" y="783168"/>
            <a:ext cx="8778764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dirty="0"/>
              <a:t>日期与时间函数用于日期和时间的处理。常用的日期与时间函数见表</a:t>
            </a:r>
            <a:r>
              <a:rPr lang="en-US" altLang="zh-CN" dirty="0"/>
              <a:t>3.17</a:t>
            </a:r>
            <a:r>
              <a:rPr lang="zh-CN" altLang="zh-CN" dirty="0"/>
              <a:t>。</a:t>
            </a: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5141068"/>
              </p:ext>
            </p:extLst>
          </p:nvPr>
        </p:nvGraphicFramePr>
        <p:xfrm>
          <a:off x="1669312" y="1283179"/>
          <a:ext cx="8537943" cy="3873611"/>
        </p:xfrm>
        <a:graphic>
          <a:graphicData uri="http://schemas.openxmlformats.org/drawingml/2006/table">
            <a:tbl>
              <a:tblPr firstRow="1" firstCol="1" bandRow="1" bandCol="1"/>
              <a:tblGrid>
                <a:gridCol w="1647931"/>
                <a:gridCol w="1095471"/>
                <a:gridCol w="2216147"/>
                <a:gridCol w="2216147"/>
                <a:gridCol w="1362247"/>
              </a:tblGrid>
              <a:tr h="325997">
                <a:tc>
                  <a:txBody>
                    <a:bodyPr/>
                    <a:lstStyle/>
                    <a:p>
                      <a:pPr algn="ctr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zh-CN" sz="1400" b="1" kern="1050">
                          <a:effectLst/>
                          <a:latin typeface="Times New Roman"/>
                          <a:ea typeface="宋体"/>
                        </a:rPr>
                        <a:t>函数名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10">
                      <a:fgClr>
                        <a:srgbClr val="FFFFFF"/>
                      </a:fgClr>
                      <a:bgClr>
                        <a:srgbClr val="E5E5E5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zh-CN" sz="1400" b="1" kern="1050">
                          <a:effectLst/>
                          <a:latin typeface="Times New Roman"/>
                          <a:ea typeface="宋体"/>
                        </a:rPr>
                        <a:t>返回类型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10">
                      <a:fgClr>
                        <a:srgbClr val="FFFFFF"/>
                      </a:fgClr>
                      <a:bgClr>
                        <a:srgbClr val="E5E5E5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zh-CN" sz="1400" b="1" kern="1050">
                          <a:effectLst/>
                          <a:latin typeface="Times New Roman"/>
                          <a:ea typeface="宋体"/>
                        </a:rPr>
                        <a:t>功能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10">
                      <a:fgClr>
                        <a:srgbClr val="FFFFFF"/>
                      </a:fgClr>
                      <a:bgClr>
                        <a:srgbClr val="E5E5E5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zh-CN" sz="1400" b="1" kern="1050">
                          <a:effectLst/>
                          <a:latin typeface="Times New Roman"/>
                          <a:ea typeface="宋体"/>
                        </a:rPr>
                        <a:t>例子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10">
                      <a:fgClr>
                        <a:srgbClr val="FFFFFF"/>
                      </a:fgClr>
                      <a:bgClr>
                        <a:srgbClr val="E5E5E5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zh-CN" sz="1400" b="1" kern="1050">
                          <a:effectLst/>
                          <a:latin typeface="Times New Roman"/>
                          <a:ea typeface="宋体"/>
                        </a:rPr>
                        <a:t>返回值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10">
                      <a:fgClr>
                        <a:srgbClr val="FFFFFF"/>
                      </a:fgClr>
                      <a:bgClr>
                        <a:srgbClr val="E5E5E5"/>
                      </a:bgClr>
                    </a:pattFill>
                  </a:tcPr>
                </a:tc>
              </a:tr>
              <a:tr h="325997">
                <a:tc>
                  <a:txBody>
                    <a:bodyPr/>
                    <a:lstStyle/>
                    <a:p>
                      <a:pPr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Day(</a:t>
                      </a: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日期</a:t>
                      </a: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)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Integer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返回日期，</a:t>
                      </a: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1</a:t>
                      </a: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～</a:t>
                      </a: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31</a:t>
                      </a: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的整数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Day(#2012/12/21#)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21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5997">
                <a:tc>
                  <a:txBody>
                    <a:bodyPr/>
                    <a:lstStyle/>
                    <a:p>
                      <a:pPr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Month(</a:t>
                      </a: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日期</a:t>
                      </a: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)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Integer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返回月份，</a:t>
                      </a: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1</a:t>
                      </a: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～</a:t>
                      </a: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12</a:t>
                      </a: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的整数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Month(#2012/12/21#)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12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5997">
                <a:tc>
                  <a:txBody>
                    <a:bodyPr/>
                    <a:lstStyle/>
                    <a:p>
                      <a:pPr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Year(</a:t>
                      </a: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日期</a:t>
                      </a: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)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Integer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返回年份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Year(#2012/12/21#)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2012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5997">
                <a:tc>
                  <a:txBody>
                    <a:bodyPr/>
                    <a:lstStyle/>
                    <a:p>
                      <a:pPr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Weekday(</a:t>
                      </a: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日期</a:t>
                      </a: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)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Integer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返回星期几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Weekday(#2012/12/21#)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6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5997">
                <a:tc>
                  <a:txBody>
                    <a:bodyPr/>
                    <a:lstStyle/>
                    <a:p>
                      <a:pPr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TimeOfDay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Date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返回当前系统时间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TimeOfDay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系统时间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5997">
                <a:tc>
                  <a:txBody>
                    <a:bodyPr/>
                    <a:lstStyle/>
                    <a:p>
                      <a:pPr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Date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Date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返回系统日期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Date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系统日期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13641">
                <a:tc>
                  <a:txBody>
                    <a:bodyPr/>
                    <a:lstStyle/>
                    <a:p>
                      <a:pPr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Now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Date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返回系统的当前日期和时间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Now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系统日期与时间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5997">
                <a:tc>
                  <a:txBody>
                    <a:bodyPr/>
                    <a:lstStyle/>
                    <a:p>
                      <a:pPr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Hour(</a:t>
                      </a: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时间</a:t>
                      </a: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)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Integer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返回时，</a:t>
                      </a: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0</a:t>
                      </a: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～</a:t>
                      </a: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23</a:t>
                      </a: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的整数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Hour(#3:14:35 PM# )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15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5997">
                <a:tc>
                  <a:txBody>
                    <a:bodyPr/>
                    <a:lstStyle/>
                    <a:p>
                      <a:pPr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Minute(</a:t>
                      </a: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时间</a:t>
                      </a: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)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Integer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返回分，</a:t>
                      </a: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0</a:t>
                      </a: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～</a:t>
                      </a: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59</a:t>
                      </a: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的整数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Minute(#3:14:35 PM#)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14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5997">
                <a:tc>
                  <a:txBody>
                    <a:bodyPr/>
                    <a:lstStyle/>
                    <a:p>
                      <a:pPr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Second(</a:t>
                      </a: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时间</a:t>
                      </a: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)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Integer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返回秒，</a:t>
                      </a: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0</a:t>
                      </a: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～</a:t>
                      </a: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59</a:t>
                      </a: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的整数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Second(#3:14:35 PM#)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 dirty="0">
                          <a:effectLst/>
                          <a:latin typeface="Times New Roman"/>
                          <a:ea typeface="宋体"/>
                        </a:rPr>
                        <a:t>35</a:t>
                      </a:r>
                      <a:endParaRPr lang="zh-CN" sz="1400" kern="105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69290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9"/>
          <p:cNvSpPr txBox="1"/>
          <p:nvPr/>
        </p:nvSpPr>
        <p:spPr>
          <a:xfrm>
            <a:off x="621887" y="109260"/>
            <a:ext cx="4619963" cy="474905"/>
          </a:xfrm>
          <a:prstGeom prst="rect">
            <a:avLst/>
          </a:prstGeom>
          <a:noFill/>
        </p:spPr>
        <p:txBody>
          <a:bodyPr wrap="square" lIns="119792" tIns="59896" rIns="119792" bIns="59896" rtlCol="0">
            <a:spAutoFit/>
          </a:bodyPr>
          <a:lstStyle>
            <a:defPPr>
              <a:defRPr lang="zh-CN"/>
            </a:defPPr>
            <a:lvl1pPr>
              <a:defRPr sz="2300" b="1">
                <a:blipFill>
                  <a:blip r:embed="rId2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zh-CN" dirty="0"/>
              <a:t>日期与时间函数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97442" y="808074"/>
            <a:ext cx="9473609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6088"/>
            <a:r>
              <a:rPr lang="zh-CN" altLang="zh-CN" dirty="0"/>
              <a:t>【例</a:t>
            </a:r>
            <a:r>
              <a:rPr lang="en-US" altLang="zh-CN" dirty="0"/>
              <a:t>3.15</a:t>
            </a:r>
            <a:r>
              <a:rPr lang="zh-CN" altLang="zh-CN" dirty="0"/>
              <a:t>】 使用日期和时间函数在窗体上显示日期和时间。</a:t>
            </a:r>
          </a:p>
          <a:p>
            <a:pPr indent="446088"/>
            <a:r>
              <a:rPr lang="zh-CN" altLang="zh-CN" dirty="0"/>
              <a:t>界面设计：用</a:t>
            </a:r>
            <a:r>
              <a:rPr lang="en-US" altLang="zh-CN" dirty="0"/>
              <a:t>4</a:t>
            </a:r>
            <a:r>
              <a:rPr lang="zh-CN" altLang="zh-CN" dirty="0"/>
              <a:t>个空白标签（</a:t>
            </a:r>
            <a:r>
              <a:rPr lang="en-US" altLang="zh-CN" dirty="0" err="1"/>
              <a:t>labYear</a:t>
            </a:r>
            <a:r>
              <a:rPr lang="zh-CN" altLang="zh-CN" dirty="0"/>
              <a:t>、</a:t>
            </a:r>
            <a:r>
              <a:rPr lang="en-US" altLang="zh-CN" dirty="0" err="1"/>
              <a:t>labMonth</a:t>
            </a:r>
            <a:r>
              <a:rPr lang="zh-CN" altLang="zh-CN" dirty="0"/>
              <a:t>、</a:t>
            </a:r>
            <a:r>
              <a:rPr lang="en-US" altLang="zh-CN" dirty="0" err="1"/>
              <a:t>labDay</a:t>
            </a:r>
            <a:r>
              <a:rPr lang="zh-CN" altLang="zh-CN" dirty="0"/>
              <a:t>和</a:t>
            </a:r>
            <a:r>
              <a:rPr lang="en-US" altLang="zh-CN" dirty="0" err="1"/>
              <a:t>labTime</a:t>
            </a:r>
            <a:r>
              <a:rPr lang="zh-CN" altLang="zh-CN" dirty="0"/>
              <a:t>）分别显示年、月、日和时间，设计界面如图</a:t>
            </a:r>
            <a:r>
              <a:rPr lang="en-US" altLang="zh-CN" dirty="0"/>
              <a:t>3.19</a:t>
            </a:r>
            <a:r>
              <a:rPr lang="zh-CN" altLang="zh-CN" dirty="0"/>
              <a:t>所示</a:t>
            </a:r>
            <a:r>
              <a:rPr lang="zh-CN" altLang="zh-CN" dirty="0" smtClean="0"/>
              <a:t>。</a:t>
            </a:r>
            <a:endParaRPr lang="zh-CN" altLang="zh-CN" dirty="0"/>
          </a:p>
        </p:txBody>
      </p:sp>
      <p:pic>
        <p:nvPicPr>
          <p:cNvPr id="79874" name="图片 49"/>
          <p:cNvPicPr>
            <a:picLocks noChangeAspect="1" noChangeArrowheads="1"/>
          </p:cNvPicPr>
          <p:nvPr/>
        </p:nvPicPr>
        <p:blipFill>
          <a:blip r:embed="rId3">
            <a:lum bright="-6000"/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4452" y="1767010"/>
            <a:ext cx="3988686" cy="26810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44963474"/>
      </p:ext>
    </p:extLst>
  </p:cSld>
  <p:clrMapOvr>
    <a:masterClrMapping/>
  </p:clrMapOvr>
  <p:transition spd="slow">
    <p:pull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9"/>
          <p:cNvSpPr txBox="1"/>
          <p:nvPr/>
        </p:nvSpPr>
        <p:spPr>
          <a:xfrm>
            <a:off x="621887" y="109260"/>
            <a:ext cx="4619963" cy="474905"/>
          </a:xfrm>
          <a:prstGeom prst="rect">
            <a:avLst/>
          </a:prstGeom>
          <a:noFill/>
        </p:spPr>
        <p:txBody>
          <a:bodyPr wrap="square" lIns="119792" tIns="59896" rIns="119792" bIns="59896" rtlCol="0">
            <a:spAutoFit/>
          </a:bodyPr>
          <a:lstStyle>
            <a:defPPr>
              <a:defRPr lang="zh-CN"/>
            </a:defPPr>
            <a:lvl1pPr>
              <a:defRPr sz="2300" b="1">
                <a:blipFill>
                  <a:blip r:embed="rId2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zh-CN" dirty="0"/>
              <a:t>日期与时间函数</a:t>
            </a:r>
          </a:p>
        </p:txBody>
      </p:sp>
      <p:sp>
        <p:nvSpPr>
          <p:cNvPr id="3" name="矩形 2"/>
          <p:cNvSpPr/>
          <p:nvPr/>
        </p:nvSpPr>
        <p:spPr>
          <a:xfrm>
            <a:off x="1097943" y="852820"/>
            <a:ext cx="3879588" cy="3539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dirty="0"/>
              <a:t>窗体加载（</a:t>
            </a:r>
            <a:r>
              <a:rPr lang="en-US" altLang="zh-CN" dirty="0"/>
              <a:t>Load</a:t>
            </a:r>
            <a:r>
              <a:rPr lang="zh-CN" altLang="zh-CN" dirty="0"/>
              <a:t>）事件程序代码如下：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233377" y="1227125"/>
            <a:ext cx="9037674" cy="1998018"/>
          </a:xfrm>
          <a:prstGeom prst="roundRect">
            <a:avLst>
              <a:gd name="adj" fmla="val 6552"/>
            </a:avLst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dirty="0"/>
              <a:t>Private Sub Form1_Load(</a:t>
            </a:r>
            <a:r>
              <a:rPr lang="en-US" altLang="zh-CN" dirty="0" err="1"/>
              <a:t>ByVal</a:t>
            </a:r>
            <a:r>
              <a:rPr lang="en-US" altLang="zh-CN" dirty="0"/>
              <a:t> sender As </a:t>
            </a:r>
            <a:r>
              <a:rPr lang="en-US" altLang="zh-CN" dirty="0" err="1"/>
              <a:t>System.Object</a:t>
            </a:r>
            <a:r>
              <a:rPr lang="en-US" altLang="zh-CN" dirty="0"/>
              <a:t>, </a:t>
            </a:r>
            <a:r>
              <a:rPr lang="en-US" altLang="zh-CN" dirty="0" err="1"/>
              <a:t>ByVal</a:t>
            </a:r>
            <a:r>
              <a:rPr lang="en-US" altLang="zh-CN" dirty="0"/>
              <a:t> e As </a:t>
            </a:r>
            <a:r>
              <a:rPr lang="en-US" altLang="zh-CN" dirty="0" err="1"/>
              <a:t>System.EventArgs</a:t>
            </a:r>
            <a:r>
              <a:rPr lang="en-US" altLang="zh-CN" dirty="0"/>
              <a:t>)</a:t>
            </a:r>
            <a:endParaRPr lang="zh-CN" altLang="zh-CN" dirty="0"/>
          </a:p>
          <a:p>
            <a:r>
              <a:rPr lang="en-US" altLang="zh-CN" dirty="0"/>
              <a:t>							</a:t>
            </a:r>
            <a:r>
              <a:rPr lang="en-US" altLang="zh-CN" dirty="0" smtClean="0"/>
              <a:t>Handles </a:t>
            </a:r>
            <a:r>
              <a:rPr lang="en-US" altLang="zh-CN" dirty="0" err="1"/>
              <a:t>MyBase.Load</a:t>
            </a:r>
            <a:endParaRPr lang="zh-CN" altLang="zh-CN" dirty="0"/>
          </a:p>
          <a:p>
            <a:r>
              <a:rPr lang="en-US" altLang="zh-CN" dirty="0"/>
              <a:t>    </a:t>
            </a:r>
            <a:r>
              <a:rPr lang="en-US" altLang="zh-CN" dirty="0" err="1"/>
              <a:t>labYear.Text</a:t>
            </a:r>
            <a:r>
              <a:rPr lang="en-US" altLang="zh-CN" dirty="0"/>
              <a:t> = Year(Now)					</a:t>
            </a:r>
            <a:r>
              <a:rPr lang="en-US" altLang="zh-CN" dirty="0" smtClean="0"/>
              <a:t>' </a:t>
            </a:r>
            <a:r>
              <a:rPr lang="zh-CN" altLang="zh-CN" dirty="0"/>
              <a:t>显示年份</a:t>
            </a:r>
          </a:p>
          <a:p>
            <a:r>
              <a:rPr lang="en-US" altLang="zh-CN" dirty="0"/>
              <a:t>    </a:t>
            </a:r>
            <a:r>
              <a:rPr lang="en-US" altLang="zh-CN" dirty="0" err="1"/>
              <a:t>labMonth.Text</a:t>
            </a:r>
            <a:r>
              <a:rPr lang="en-US" altLang="zh-CN" dirty="0"/>
              <a:t> = Month(Now) 				</a:t>
            </a:r>
            <a:r>
              <a:rPr lang="en-US" altLang="zh-CN" dirty="0" smtClean="0"/>
              <a:t>' </a:t>
            </a:r>
            <a:r>
              <a:rPr lang="zh-CN" altLang="zh-CN" dirty="0"/>
              <a:t>显示月份</a:t>
            </a:r>
          </a:p>
          <a:p>
            <a:r>
              <a:rPr lang="en-US" altLang="zh-CN" dirty="0"/>
              <a:t>    </a:t>
            </a:r>
            <a:r>
              <a:rPr lang="en-US" altLang="zh-CN" dirty="0" err="1"/>
              <a:t>labDay.Text</a:t>
            </a:r>
            <a:r>
              <a:rPr lang="en-US" altLang="zh-CN" dirty="0"/>
              <a:t> = </a:t>
            </a:r>
            <a:r>
              <a:rPr lang="en-US" altLang="zh-CN" dirty="0" err="1"/>
              <a:t>Microsoft.VisualBasic.Day</a:t>
            </a:r>
            <a:r>
              <a:rPr lang="en-US" altLang="zh-CN" dirty="0"/>
              <a:t>(Now)			</a:t>
            </a:r>
            <a:r>
              <a:rPr lang="en-US" altLang="zh-CN" dirty="0" smtClean="0"/>
              <a:t>' </a:t>
            </a:r>
            <a:r>
              <a:rPr lang="zh-CN" altLang="zh-CN" dirty="0"/>
              <a:t>显示日期</a:t>
            </a:r>
          </a:p>
          <a:p>
            <a:r>
              <a:rPr lang="en-US" altLang="zh-CN" dirty="0"/>
              <a:t>    </a:t>
            </a:r>
            <a:r>
              <a:rPr lang="en-US" altLang="zh-CN" dirty="0" err="1"/>
              <a:t>labTime.Text</a:t>
            </a:r>
            <a:r>
              <a:rPr lang="en-US" altLang="zh-CN" dirty="0"/>
              <a:t> = Hour(Now) &amp; ":" &amp; Minute(Now) &amp; ":" &amp; Second(Now)		' </a:t>
            </a:r>
            <a:r>
              <a:rPr lang="zh-CN" altLang="zh-CN" dirty="0"/>
              <a:t>显示时间</a:t>
            </a:r>
          </a:p>
          <a:p>
            <a:r>
              <a:rPr lang="en-US" altLang="zh-CN" dirty="0"/>
              <a:t>End </a:t>
            </a:r>
            <a:r>
              <a:rPr lang="en-US" altLang="zh-CN" dirty="0" smtClean="0"/>
              <a:t>Sub</a:t>
            </a:r>
          </a:p>
        </p:txBody>
      </p:sp>
      <p:sp>
        <p:nvSpPr>
          <p:cNvPr id="5" name="矩形 4"/>
          <p:cNvSpPr/>
          <p:nvPr/>
        </p:nvSpPr>
        <p:spPr>
          <a:xfrm>
            <a:off x="1116033" y="3302639"/>
            <a:ext cx="2969083" cy="3539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dirty="0"/>
              <a:t>程序运行结果如图</a:t>
            </a:r>
            <a:r>
              <a:rPr lang="en-US" altLang="zh-CN" dirty="0"/>
              <a:t>3.20</a:t>
            </a:r>
            <a:r>
              <a:rPr lang="zh-CN" altLang="zh-CN" dirty="0"/>
              <a:t>所示。</a:t>
            </a:r>
          </a:p>
        </p:txBody>
      </p:sp>
      <p:pic>
        <p:nvPicPr>
          <p:cNvPr id="80898" name="图片 50"/>
          <p:cNvPicPr>
            <a:picLocks noChangeAspect="1" noChangeArrowheads="1"/>
          </p:cNvPicPr>
          <p:nvPr/>
        </p:nvPicPr>
        <p:blipFill>
          <a:blip r:embed="rId3">
            <a:lum bright="-6000"/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5496" y="3656582"/>
            <a:ext cx="3474522" cy="22913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98297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 rot="2643114">
            <a:off x="3114465" y="2395270"/>
            <a:ext cx="1362721" cy="1447759"/>
            <a:chOff x="4819176" y="1662676"/>
            <a:chExt cx="2993523" cy="2989680"/>
          </a:xfrm>
        </p:grpSpPr>
        <p:grpSp>
          <p:nvGrpSpPr>
            <p:cNvPr id="5" name="组合 4"/>
            <p:cNvGrpSpPr/>
            <p:nvPr/>
          </p:nvGrpSpPr>
          <p:grpSpPr>
            <a:xfrm>
              <a:off x="4819176" y="1662676"/>
              <a:ext cx="2993523" cy="2989680"/>
              <a:chOff x="304800" y="673100"/>
              <a:chExt cx="4147845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7" name="矩形 6"/>
              <p:cNvSpPr>
                <a:spLocks/>
              </p:cNvSpPr>
              <p:nvPr/>
            </p:nvSpPr>
            <p:spPr>
              <a:xfrm>
                <a:off x="304800" y="673100"/>
                <a:ext cx="4147845" cy="4000500"/>
              </a:xfrm>
              <a:prstGeom prst="rect">
                <a:avLst/>
              </a:prstGeom>
              <a:gradFill>
                <a:gsLst>
                  <a:gs pos="0">
                    <a:sysClr val="window" lastClr="FFFFFF"/>
                  </a:gs>
                  <a:gs pos="55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65000"/>
                    </a:sysClr>
                  </a:gs>
                </a:gsLst>
                <a:lin ang="81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kern="0">
                  <a:solidFill>
                    <a:sysClr val="windowText" lastClr="000000"/>
                  </a:solidFill>
                  <a:latin typeface="Calibri"/>
                  <a:ea typeface="宋体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>
                <a:off x="399069" y="760412"/>
                <a:ext cx="3959307" cy="3825874"/>
              </a:xfrm>
              <a:prstGeom prst="rect">
                <a:avLst/>
              </a:prstGeom>
              <a:gradFill>
                <a:gsLst>
                  <a:gs pos="0">
                    <a:sysClr val="window" lastClr="FFFFFF"/>
                  </a:gs>
                  <a:gs pos="51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75000"/>
                    </a:sysClr>
                  </a:gs>
                </a:gsLst>
                <a:lin ang="189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kern="0">
                  <a:solidFill>
                    <a:sysClr val="window" lastClr="FFFFFF"/>
                  </a:solidFill>
                  <a:latin typeface="Calibri"/>
                  <a:ea typeface="宋体"/>
                </a:endParaRPr>
              </a:p>
            </p:txBody>
          </p:sp>
        </p:grpSp>
        <p:sp>
          <p:nvSpPr>
            <p:cNvPr id="6" name="矩形 5"/>
            <p:cNvSpPr/>
            <p:nvPr/>
          </p:nvSpPr>
          <p:spPr>
            <a:xfrm>
              <a:off x="5038399" y="1880357"/>
              <a:ext cx="2555077" cy="2554311"/>
            </a:xfrm>
            <a:prstGeom prst="rect">
              <a:avLst/>
            </a:prstGeom>
            <a:blipFill>
              <a:blip r:embed="rId2"/>
              <a:stretch>
                <a:fillRect/>
              </a:stretch>
            </a:blipFill>
            <a:ln w="28575" cap="flat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>
                <a:solidFill>
                  <a:sysClr val="window" lastClr="FFFFFF"/>
                </a:solidFill>
                <a:latin typeface="Palatino Linotype"/>
                <a:ea typeface="宋体"/>
              </a:endParaRPr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3260977" y="2612610"/>
            <a:ext cx="1069702" cy="1059378"/>
          </a:xfrm>
          <a:prstGeom prst="rect">
            <a:avLst/>
          </a:prstGeom>
          <a:noFill/>
        </p:spPr>
        <p:txBody>
          <a:bodyPr wrap="square" lIns="119792" tIns="59896" rIns="119792" bIns="59896" rtlCol="0">
            <a:spAutoFit/>
          </a:bodyPr>
          <a:lstStyle/>
          <a:p>
            <a:r>
              <a:rPr lang="en-US" altLang="zh-CN" sz="5900" b="1" dirty="0" smtClean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04</a:t>
            </a:r>
            <a:endParaRPr lang="zh-CN" altLang="en-US" sz="5900" b="1" dirty="0">
              <a:solidFill>
                <a:schemeClr val="bg1"/>
              </a:solidFill>
              <a:latin typeface="Roboto Black" panose="02000000000000000000" pitchFamily="2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185489" y="2664540"/>
            <a:ext cx="2425281" cy="490294"/>
          </a:xfrm>
          <a:prstGeom prst="rect">
            <a:avLst/>
          </a:prstGeom>
          <a:noFill/>
        </p:spPr>
        <p:txBody>
          <a:bodyPr wrap="square" lIns="119792" tIns="59896" rIns="119792" bIns="59896" rtlCol="0">
            <a:spAutoFit/>
          </a:bodyPr>
          <a:lstStyle>
            <a:defPPr>
              <a:defRPr lang="zh-CN"/>
            </a:defPPr>
            <a:lvl1pPr>
              <a:defRPr sz="4300" b="1">
                <a:blipFill>
                  <a:blip r:embed="rId2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zh-CN" sz="2400" dirty="0"/>
              <a:t>类型转换函数</a:t>
            </a:r>
          </a:p>
        </p:txBody>
      </p:sp>
      <p:cxnSp>
        <p:nvCxnSpPr>
          <p:cNvPr id="11" name="直接连接符 10"/>
          <p:cNvCxnSpPr/>
          <p:nvPr/>
        </p:nvCxnSpPr>
        <p:spPr>
          <a:xfrm>
            <a:off x="4890796" y="3157833"/>
            <a:ext cx="2615790" cy="0"/>
          </a:xfrm>
          <a:prstGeom prst="line">
            <a:avLst/>
          </a:prstGeom>
          <a:ln>
            <a:solidFill>
              <a:srgbClr val="AE00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MH_Others_1"/>
          <p:cNvSpPr txBox="1"/>
          <p:nvPr/>
        </p:nvSpPr>
        <p:spPr>
          <a:xfrm>
            <a:off x="4542567" y="1414219"/>
            <a:ext cx="2868858" cy="505683"/>
          </a:xfrm>
          <a:prstGeom prst="rect">
            <a:avLst/>
          </a:prstGeom>
          <a:noFill/>
        </p:spPr>
        <p:txBody>
          <a:bodyPr wrap="square" lIns="119792" tIns="59896" rIns="119792" bIns="59896">
            <a:spAutoFit/>
          </a:bodyPr>
          <a:lstStyle/>
          <a:p>
            <a:pPr algn="ctr">
              <a:defRPr/>
            </a:pPr>
            <a:r>
              <a:rPr lang="en-US" altLang="zh-CN" sz="2500" spc="394" dirty="0">
                <a:solidFill>
                  <a:srgbClr val="C40001"/>
                </a:solidFill>
                <a:latin typeface="方正大黑简体" panose="03000509000000000000" pitchFamily="65" charset="-122"/>
                <a:ea typeface="方正大黑简体" panose="03000509000000000000" pitchFamily="65" charset="-122"/>
              </a:rPr>
              <a:t>Contents</a:t>
            </a:r>
            <a:endParaRPr lang="zh-CN" altLang="en-US" sz="2500" spc="394" dirty="0">
              <a:solidFill>
                <a:srgbClr val="C40001"/>
              </a:solidFill>
              <a:latin typeface="方正大黑简体" panose="03000509000000000000" pitchFamily="65" charset="-122"/>
              <a:ea typeface="方正大黑简体" panose="03000509000000000000" pitchFamily="65" charset="-122"/>
            </a:endParaRPr>
          </a:p>
        </p:txBody>
      </p:sp>
      <p:sp>
        <p:nvSpPr>
          <p:cNvPr id="19" name="MH_Others_2"/>
          <p:cNvSpPr txBox="1">
            <a:spLocks noChangeArrowheads="1"/>
          </p:cNvSpPr>
          <p:nvPr/>
        </p:nvSpPr>
        <p:spPr bwMode="auto">
          <a:xfrm>
            <a:off x="4146923" y="439097"/>
            <a:ext cx="3612710" cy="878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19792" tIns="59896" rIns="119792" bIns="59896"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itchFamily="34" charset="0"/>
              <a:buChar char="•"/>
              <a:defRPr sz="21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5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itchFamily="34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itchFamily="34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itchFamily="34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itchFamily="34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zh-CN" altLang="en-US" sz="5300">
                <a:solidFill>
                  <a:srgbClr val="AE0001"/>
                </a:solidFill>
                <a:latin typeface="方正大黑简体" panose="03000509000000000000" pitchFamily="65" charset="-122"/>
                <a:ea typeface="方正大黑简体" panose="03000509000000000000" pitchFamily="65" charset="-122"/>
              </a:rPr>
              <a:t>目录</a:t>
            </a:r>
            <a:endParaRPr lang="zh-CN" altLang="en-US" sz="5300" dirty="0">
              <a:solidFill>
                <a:srgbClr val="AE0001"/>
              </a:solidFill>
              <a:latin typeface="方正大黑简体" panose="03000509000000000000" pitchFamily="65" charset="-122"/>
              <a:ea typeface="方正大黑简体" panose="03000509000000000000" pitchFamily="65" charset="-122"/>
            </a:endParaRPr>
          </a:p>
        </p:txBody>
      </p:sp>
      <p:cxnSp>
        <p:nvCxnSpPr>
          <p:cNvPr id="20" name="直接连接符 19"/>
          <p:cNvCxnSpPr/>
          <p:nvPr/>
        </p:nvCxnSpPr>
        <p:spPr>
          <a:xfrm>
            <a:off x="-12374" y="1687966"/>
            <a:ext cx="4931791" cy="0"/>
          </a:xfrm>
          <a:prstGeom prst="line">
            <a:avLst/>
          </a:prstGeom>
          <a:ln w="3175">
            <a:solidFill>
              <a:srgbClr val="C40001"/>
            </a:solidFill>
            <a:prstDash val="dash"/>
            <a:tail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>
            <a:off x="6962675" y="1687966"/>
            <a:ext cx="4923128" cy="0"/>
          </a:xfrm>
          <a:prstGeom prst="line">
            <a:avLst/>
          </a:prstGeom>
          <a:ln w="3175">
            <a:solidFill>
              <a:srgbClr val="C40001"/>
            </a:solidFill>
            <a:prstDash val="dash"/>
            <a:head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492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 advTm="0">
        <p:checker/>
      </p:transition>
    </mc:Choice>
    <mc:Fallback xmlns="">
      <p:transition spd="slow" advTm="0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 tmFilter="0,0; .5, 1; 1, 1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5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5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50"/>
                            </p:stCondLst>
                            <p:childTnLst>
                              <p:par>
                                <p:cTn id="2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5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8" grpId="0"/>
      <p:bldP spid="19" grpId="0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9"/>
          <p:cNvSpPr txBox="1"/>
          <p:nvPr/>
        </p:nvSpPr>
        <p:spPr>
          <a:xfrm>
            <a:off x="621887" y="109260"/>
            <a:ext cx="4619963" cy="474905"/>
          </a:xfrm>
          <a:prstGeom prst="rect">
            <a:avLst/>
          </a:prstGeom>
          <a:noFill/>
        </p:spPr>
        <p:txBody>
          <a:bodyPr wrap="square" lIns="119792" tIns="59896" rIns="119792" bIns="59896" rtlCol="0">
            <a:spAutoFit/>
          </a:bodyPr>
          <a:lstStyle>
            <a:defPPr>
              <a:defRPr lang="zh-CN"/>
            </a:defPPr>
            <a:lvl1pPr>
              <a:defRPr sz="2300" b="1">
                <a:blipFill>
                  <a:blip r:embed="rId2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zh-CN" dirty="0"/>
              <a:t>类型转换函数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78195" y="786809"/>
            <a:ext cx="935665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6088"/>
            <a:r>
              <a:rPr lang="en-US" altLang="zh-CN" dirty="0"/>
              <a:t>VB.NET</a:t>
            </a:r>
            <a:r>
              <a:rPr lang="zh-CN" altLang="zh-CN" dirty="0"/>
              <a:t>提供了几种类型转换函数，每个函数都可以强制将一个表达式的值转换成某种特定的数据类型。类型转换函数见表</a:t>
            </a:r>
            <a:r>
              <a:rPr lang="en-US" altLang="zh-CN" dirty="0"/>
              <a:t>3.18</a:t>
            </a:r>
            <a:r>
              <a:rPr lang="zh-CN" altLang="zh-CN" dirty="0" smtClean="0"/>
              <a:t>。</a:t>
            </a:r>
            <a:endParaRPr lang="zh-CN" altLang="zh-CN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9593418"/>
              </p:ext>
            </p:extLst>
          </p:nvPr>
        </p:nvGraphicFramePr>
        <p:xfrm>
          <a:off x="1127052" y="1564649"/>
          <a:ext cx="9856382" cy="4400215"/>
        </p:xfrm>
        <a:graphic>
          <a:graphicData uri="http://schemas.openxmlformats.org/drawingml/2006/table">
            <a:tbl>
              <a:tblPr firstRow="1" firstCol="1" bandRow="1" bandCol="1"/>
              <a:tblGrid>
                <a:gridCol w="1220047"/>
                <a:gridCol w="1365233"/>
                <a:gridCol w="3218722"/>
                <a:gridCol w="2356960"/>
                <a:gridCol w="1695420"/>
              </a:tblGrid>
              <a:tr h="262469">
                <a:tc>
                  <a:txBody>
                    <a:bodyPr/>
                    <a:lstStyle/>
                    <a:p>
                      <a:pPr algn="ctr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zh-CN" sz="1400" b="1" kern="1050">
                          <a:effectLst/>
                          <a:latin typeface="Times New Roman"/>
                          <a:ea typeface="宋体"/>
                        </a:rPr>
                        <a:t>转换函数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10">
                      <a:fgClr>
                        <a:srgbClr val="FFFFFF"/>
                      </a:fgClr>
                      <a:bgClr>
                        <a:srgbClr val="E5E5E5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zh-CN" sz="1400" b="1" kern="1050">
                          <a:effectLst/>
                          <a:latin typeface="Times New Roman"/>
                          <a:ea typeface="宋体"/>
                        </a:rPr>
                        <a:t>结果类型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10">
                      <a:fgClr>
                        <a:srgbClr val="FFFFFF"/>
                      </a:fgClr>
                      <a:bgClr>
                        <a:srgbClr val="E5E5E5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zh-CN" sz="1400" b="1" kern="1050">
                          <a:effectLst/>
                          <a:latin typeface="Times New Roman"/>
                          <a:ea typeface="宋体"/>
                        </a:rPr>
                        <a:t>源数据类型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10">
                      <a:fgClr>
                        <a:srgbClr val="FFFFFF"/>
                      </a:fgClr>
                      <a:bgClr>
                        <a:srgbClr val="E5E5E5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zh-CN" sz="1400" b="1" kern="1050">
                          <a:effectLst/>
                          <a:latin typeface="Times New Roman"/>
                          <a:ea typeface="宋体"/>
                        </a:rPr>
                        <a:t>例子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10">
                      <a:fgClr>
                        <a:srgbClr val="FFFFFF"/>
                      </a:fgClr>
                      <a:bgClr>
                        <a:srgbClr val="E5E5E5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zh-CN" sz="1400" b="1" kern="1050">
                          <a:effectLst/>
                          <a:latin typeface="Times New Roman"/>
                          <a:ea typeface="宋体"/>
                        </a:rPr>
                        <a:t>转换结果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10">
                      <a:fgClr>
                        <a:srgbClr val="FFFFFF"/>
                      </a:fgClr>
                      <a:bgClr>
                        <a:srgbClr val="E5E5E5"/>
                      </a:bgClr>
                    </a:pattFill>
                  </a:tcPr>
                </a:tc>
              </a:tr>
              <a:tr h="262469">
                <a:tc>
                  <a:txBody>
                    <a:bodyPr/>
                    <a:lstStyle/>
                    <a:p>
                      <a:pPr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CBool(x)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Boolean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数值类型、</a:t>
                      </a: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String</a:t>
                      </a: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、</a:t>
                      </a: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Object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CBool(0)  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False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2469">
                <a:tc>
                  <a:txBody>
                    <a:bodyPr/>
                    <a:lstStyle/>
                    <a:p>
                      <a:pPr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CByte(x)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Byte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数值类型、</a:t>
                      </a: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String</a:t>
                      </a: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、</a:t>
                      </a: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Object</a:t>
                      </a: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、</a:t>
                      </a: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Boolean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CByte(125.5678) 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126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2469">
                <a:tc>
                  <a:txBody>
                    <a:bodyPr/>
                    <a:lstStyle/>
                    <a:p>
                      <a:pPr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CChar(x)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Char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String</a:t>
                      </a: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、</a:t>
                      </a: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Object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CChar("February 12, 1969") 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"F"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94059">
                <a:tc>
                  <a:txBody>
                    <a:bodyPr/>
                    <a:lstStyle/>
                    <a:p>
                      <a:pPr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CDate(x)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Date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String</a:t>
                      </a: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、</a:t>
                      </a: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Object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CDate("February 12, 1969") 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1969-2-12 </a:t>
                      </a: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上午</a:t>
                      </a:r>
                    </a:p>
                    <a:p>
                      <a:pPr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00:00:00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2469">
                <a:tc>
                  <a:txBody>
                    <a:bodyPr/>
                    <a:lstStyle/>
                    <a:p>
                      <a:pPr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CDbl (x)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Double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数值类型、</a:t>
                      </a: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String</a:t>
                      </a: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、</a:t>
                      </a: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Object</a:t>
                      </a: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、</a:t>
                      </a: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Boolean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CDbl(234.456784 * 8.2)  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1922.5456288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2469">
                <a:tc>
                  <a:txBody>
                    <a:bodyPr/>
                    <a:lstStyle/>
                    <a:p>
                      <a:pPr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CDec(x)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Double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数值类型、</a:t>
                      </a: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String</a:t>
                      </a: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、</a:t>
                      </a: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Object</a:t>
                      </a: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、</a:t>
                      </a: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Boolean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CDdec(234.456784 * 8.2)  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1922.5456288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2469">
                <a:tc>
                  <a:txBody>
                    <a:bodyPr/>
                    <a:lstStyle/>
                    <a:p>
                      <a:pPr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CInt(x)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Integer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数值类型、</a:t>
                      </a: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String</a:t>
                      </a: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、</a:t>
                      </a: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Object</a:t>
                      </a: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、</a:t>
                      </a: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Boolean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CInt(2345.5678 ) 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2346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2469">
                <a:tc>
                  <a:txBody>
                    <a:bodyPr/>
                    <a:lstStyle/>
                    <a:p>
                      <a:pPr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CShort(x)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Integer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数值类型、</a:t>
                      </a: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String</a:t>
                      </a: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、</a:t>
                      </a: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Object</a:t>
                      </a: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、</a:t>
                      </a: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Boolean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CShort(2345.5678 ) 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2346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2469">
                <a:tc>
                  <a:txBody>
                    <a:bodyPr/>
                    <a:lstStyle/>
                    <a:p>
                      <a:pPr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CLng(x)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Long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数值类型、</a:t>
                      </a: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String</a:t>
                      </a: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、</a:t>
                      </a: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Object</a:t>
                      </a: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、</a:t>
                      </a: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Boolean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CLng(25427.45)  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25427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2469">
                <a:tc>
                  <a:txBody>
                    <a:bodyPr/>
                    <a:lstStyle/>
                    <a:p>
                      <a:pPr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CSng (x)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Single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数值类型、</a:t>
                      </a: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String</a:t>
                      </a: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、</a:t>
                      </a: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Object</a:t>
                      </a: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、</a:t>
                      </a: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Boolean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CSng(75.3421115) 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75.34211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94059">
                <a:tc>
                  <a:txBody>
                    <a:bodyPr/>
                    <a:lstStyle/>
                    <a:p>
                      <a:pPr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CStr (x)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String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数值类型、</a:t>
                      </a: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Char</a:t>
                      </a: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、</a:t>
                      </a: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Date</a:t>
                      </a: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、</a:t>
                      </a: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Object</a:t>
                      </a: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、</a:t>
                      </a: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Boolean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CStr(437.324)  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"437.324"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2469">
                <a:tc>
                  <a:txBody>
                    <a:bodyPr/>
                    <a:lstStyle/>
                    <a:p>
                      <a:pPr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CObj(x)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Object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任何类型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CObj("4534" &amp; "000")  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"4534000"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2469">
                <a:tc>
                  <a:txBody>
                    <a:bodyPr/>
                    <a:lstStyle/>
                    <a:p>
                      <a:pPr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Val(x)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数值型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String 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Val("459")   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459 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2469">
                <a:tc>
                  <a:txBody>
                    <a:bodyPr/>
                    <a:lstStyle/>
                    <a:p>
                      <a:pPr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CType(x, y)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y</a:t>
                      </a: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指定的类型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任何类型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CType(459, String)   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 dirty="0">
                          <a:effectLst/>
                          <a:latin typeface="Times New Roman"/>
                          <a:ea typeface="宋体"/>
                        </a:rPr>
                        <a:t>"459"</a:t>
                      </a:r>
                      <a:endParaRPr lang="zh-CN" sz="1400" kern="105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72839172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 rot="2643114">
            <a:off x="3114465" y="2395270"/>
            <a:ext cx="1362721" cy="1447759"/>
            <a:chOff x="4819176" y="1662676"/>
            <a:chExt cx="2993523" cy="2989680"/>
          </a:xfrm>
        </p:grpSpPr>
        <p:grpSp>
          <p:nvGrpSpPr>
            <p:cNvPr id="5" name="组合 4"/>
            <p:cNvGrpSpPr/>
            <p:nvPr/>
          </p:nvGrpSpPr>
          <p:grpSpPr>
            <a:xfrm>
              <a:off x="4819176" y="1662676"/>
              <a:ext cx="2993523" cy="2989680"/>
              <a:chOff x="304800" y="673100"/>
              <a:chExt cx="4147845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7" name="矩形 6"/>
              <p:cNvSpPr>
                <a:spLocks/>
              </p:cNvSpPr>
              <p:nvPr/>
            </p:nvSpPr>
            <p:spPr>
              <a:xfrm>
                <a:off x="304800" y="673100"/>
                <a:ext cx="4147845" cy="4000500"/>
              </a:xfrm>
              <a:prstGeom prst="rect">
                <a:avLst/>
              </a:prstGeom>
              <a:gradFill>
                <a:gsLst>
                  <a:gs pos="0">
                    <a:sysClr val="window" lastClr="FFFFFF"/>
                  </a:gs>
                  <a:gs pos="55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65000"/>
                    </a:sysClr>
                  </a:gs>
                </a:gsLst>
                <a:lin ang="81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kern="0">
                  <a:solidFill>
                    <a:sysClr val="windowText" lastClr="000000"/>
                  </a:solidFill>
                  <a:latin typeface="Calibri"/>
                  <a:ea typeface="宋体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>
                <a:off x="399069" y="760412"/>
                <a:ext cx="3959307" cy="3825874"/>
              </a:xfrm>
              <a:prstGeom prst="rect">
                <a:avLst/>
              </a:prstGeom>
              <a:gradFill>
                <a:gsLst>
                  <a:gs pos="0">
                    <a:sysClr val="window" lastClr="FFFFFF"/>
                  </a:gs>
                  <a:gs pos="51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75000"/>
                    </a:sysClr>
                  </a:gs>
                </a:gsLst>
                <a:lin ang="189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kern="0">
                  <a:solidFill>
                    <a:sysClr val="window" lastClr="FFFFFF"/>
                  </a:solidFill>
                  <a:latin typeface="Calibri"/>
                  <a:ea typeface="宋体"/>
                </a:endParaRPr>
              </a:p>
            </p:txBody>
          </p:sp>
        </p:grpSp>
        <p:sp>
          <p:nvSpPr>
            <p:cNvPr id="6" name="矩形 5"/>
            <p:cNvSpPr/>
            <p:nvPr/>
          </p:nvSpPr>
          <p:spPr>
            <a:xfrm>
              <a:off x="5038399" y="1880357"/>
              <a:ext cx="2555077" cy="2554311"/>
            </a:xfrm>
            <a:prstGeom prst="rect">
              <a:avLst/>
            </a:prstGeom>
            <a:blipFill>
              <a:blip r:embed="rId2"/>
              <a:stretch>
                <a:fillRect/>
              </a:stretch>
            </a:blipFill>
            <a:ln w="28575" cap="flat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>
                <a:solidFill>
                  <a:sysClr val="window" lastClr="FFFFFF"/>
                </a:solidFill>
                <a:latin typeface="Palatino Linotype"/>
                <a:ea typeface="宋体"/>
              </a:endParaRPr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3260977" y="2612610"/>
            <a:ext cx="1069702" cy="1059378"/>
          </a:xfrm>
          <a:prstGeom prst="rect">
            <a:avLst/>
          </a:prstGeom>
          <a:noFill/>
        </p:spPr>
        <p:txBody>
          <a:bodyPr wrap="square" lIns="119792" tIns="59896" rIns="119792" bIns="59896" rtlCol="0">
            <a:spAutoFit/>
          </a:bodyPr>
          <a:lstStyle/>
          <a:p>
            <a:r>
              <a:rPr lang="en-US" altLang="zh-CN" sz="5900" b="1" dirty="0" smtClean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05</a:t>
            </a:r>
            <a:endParaRPr lang="zh-CN" altLang="en-US" sz="5900" b="1" dirty="0">
              <a:solidFill>
                <a:schemeClr val="bg1"/>
              </a:solidFill>
              <a:latin typeface="Roboto Black" panose="02000000000000000000" pitchFamily="2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323718" y="2664540"/>
            <a:ext cx="2087181" cy="490294"/>
          </a:xfrm>
          <a:prstGeom prst="rect">
            <a:avLst/>
          </a:prstGeom>
          <a:noFill/>
        </p:spPr>
        <p:txBody>
          <a:bodyPr wrap="square" lIns="119792" tIns="59896" rIns="119792" bIns="59896" rtlCol="0">
            <a:spAutoFit/>
          </a:bodyPr>
          <a:lstStyle>
            <a:defPPr>
              <a:defRPr lang="zh-CN"/>
            </a:defPPr>
            <a:lvl1pPr>
              <a:defRPr sz="4300" b="1">
                <a:blipFill>
                  <a:blip r:embed="rId2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zh-CN" sz="2400" dirty="0" smtClean="0"/>
              <a:t>随</a:t>
            </a:r>
            <a:r>
              <a:rPr lang="en-US" altLang="zh-CN" sz="2400" dirty="0" smtClean="0"/>
              <a:t> </a:t>
            </a:r>
            <a:r>
              <a:rPr lang="zh-CN" altLang="zh-CN" sz="2400" dirty="0" smtClean="0"/>
              <a:t>机</a:t>
            </a:r>
            <a:r>
              <a:rPr lang="en-US" altLang="zh-CN" sz="2400" dirty="0" smtClean="0"/>
              <a:t> </a:t>
            </a:r>
            <a:r>
              <a:rPr lang="zh-CN" altLang="zh-CN" sz="2400" dirty="0" smtClean="0"/>
              <a:t>函</a:t>
            </a:r>
            <a:r>
              <a:rPr lang="en-US" altLang="zh-CN" sz="2400" dirty="0" smtClean="0"/>
              <a:t> </a:t>
            </a:r>
            <a:r>
              <a:rPr lang="zh-CN" altLang="zh-CN" sz="2400" dirty="0" smtClean="0"/>
              <a:t>数</a:t>
            </a:r>
            <a:endParaRPr lang="zh-CN" altLang="zh-CN" sz="2400" dirty="0"/>
          </a:p>
        </p:txBody>
      </p:sp>
      <p:cxnSp>
        <p:nvCxnSpPr>
          <p:cNvPr id="11" name="直接连接符 10"/>
          <p:cNvCxnSpPr/>
          <p:nvPr/>
        </p:nvCxnSpPr>
        <p:spPr>
          <a:xfrm>
            <a:off x="4890796" y="3157833"/>
            <a:ext cx="2615790" cy="0"/>
          </a:xfrm>
          <a:prstGeom prst="line">
            <a:avLst/>
          </a:prstGeom>
          <a:ln>
            <a:solidFill>
              <a:srgbClr val="AE00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MH_Others_1"/>
          <p:cNvSpPr txBox="1"/>
          <p:nvPr/>
        </p:nvSpPr>
        <p:spPr>
          <a:xfrm>
            <a:off x="4542567" y="1414219"/>
            <a:ext cx="2868858" cy="505683"/>
          </a:xfrm>
          <a:prstGeom prst="rect">
            <a:avLst/>
          </a:prstGeom>
          <a:noFill/>
        </p:spPr>
        <p:txBody>
          <a:bodyPr wrap="square" lIns="119792" tIns="59896" rIns="119792" bIns="59896">
            <a:spAutoFit/>
          </a:bodyPr>
          <a:lstStyle/>
          <a:p>
            <a:pPr algn="ctr">
              <a:defRPr/>
            </a:pPr>
            <a:r>
              <a:rPr lang="en-US" altLang="zh-CN" sz="2500" spc="394" dirty="0">
                <a:solidFill>
                  <a:srgbClr val="C40001"/>
                </a:solidFill>
                <a:latin typeface="方正大黑简体" panose="03000509000000000000" pitchFamily="65" charset="-122"/>
                <a:ea typeface="方正大黑简体" panose="03000509000000000000" pitchFamily="65" charset="-122"/>
              </a:rPr>
              <a:t>Contents</a:t>
            </a:r>
            <a:endParaRPr lang="zh-CN" altLang="en-US" sz="2500" spc="394" dirty="0">
              <a:solidFill>
                <a:srgbClr val="C40001"/>
              </a:solidFill>
              <a:latin typeface="方正大黑简体" panose="03000509000000000000" pitchFamily="65" charset="-122"/>
              <a:ea typeface="方正大黑简体" panose="03000509000000000000" pitchFamily="65" charset="-122"/>
            </a:endParaRPr>
          </a:p>
        </p:txBody>
      </p:sp>
      <p:sp>
        <p:nvSpPr>
          <p:cNvPr id="19" name="MH_Others_2"/>
          <p:cNvSpPr txBox="1">
            <a:spLocks noChangeArrowheads="1"/>
          </p:cNvSpPr>
          <p:nvPr/>
        </p:nvSpPr>
        <p:spPr bwMode="auto">
          <a:xfrm>
            <a:off x="4146923" y="439097"/>
            <a:ext cx="3612710" cy="878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19792" tIns="59896" rIns="119792" bIns="59896"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itchFamily="34" charset="0"/>
              <a:buChar char="•"/>
              <a:defRPr sz="21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5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itchFamily="34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itchFamily="34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itchFamily="34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itchFamily="34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zh-CN" altLang="en-US" sz="5300">
                <a:solidFill>
                  <a:srgbClr val="AE0001"/>
                </a:solidFill>
                <a:latin typeface="方正大黑简体" panose="03000509000000000000" pitchFamily="65" charset="-122"/>
                <a:ea typeface="方正大黑简体" panose="03000509000000000000" pitchFamily="65" charset="-122"/>
              </a:rPr>
              <a:t>目录</a:t>
            </a:r>
            <a:endParaRPr lang="zh-CN" altLang="en-US" sz="5300" dirty="0">
              <a:solidFill>
                <a:srgbClr val="AE0001"/>
              </a:solidFill>
              <a:latin typeface="方正大黑简体" panose="03000509000000000000" pitchFamily="65" charset="-122"/>
              <a:ea typeface="方正大黑简体" panose="03000509000000000000" pitchFamily="65" charset="-122"/>
            </a:endParaRPr>
          </a:p>
        </p:txBody>
      </p:sp>
      <p:cxnSp>
        <p:nvCxnSpPr>
          <p:cNvPr id="20" name="直接连接符 19"/>
          <p:cNvCxnSpPr/>
          <p:nvPr/>
        </p:nvCxnSpPr>
        <p:spPr>
          <a:xfrm>
            <a:off x="-12374" y="1687966"/>
            <a:ext cx="4931791" cy="0"/>
          </a:xfrm>
          <a:prstGeom prst="line">
            <a:avLst/>
          </a:prstGeom>
          <a:ln w="3175">
            <a:solidFill>
              <a:srgbClr val="C40001"/>
            </a:solidFill>
            <a:prstDash val="dash"/>
            <a:tail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>
            <a:off x="6962675" y="1687966"/>
            <a:ext cx="4923128" cy="0"/>
          </a:xfrm>
          <a:prstGeom prst="line">
            <a:avLst/>
          </a:prstGeom>
          <a:ln w="3175">
            <a:solidFill>
              <a:srgbClr val="C40001"/>
            </a:solidFill>
            <a:prstDash val="dash"/>
            <a:head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文本占位符 5"/>
          <p:cNvSpPr txBox="1">
            <a:spLocks/>
          </p:cNvSpPr>
          <p:nvPr/>
        </p:nvSpPr>
        <p:spPr>
          <a:xfrm>
            <a:off x="5058509" y="3305783"/>
            <a:ext cx="1904166" cy="262310"/>
          </a:xfrm>
          <a:prstGeom prst="rect">
            <a:avLst/>
          </a:prstGeom>
          <a:ln>
            <a:solidFill>
              <a:schemeClr val="tx1"/>
            </a:solidFill>
            <a:prstDash val="sysDot"/>
          </a:ln>
        </p:spPr>
        <p:txBody>
          <a:bodyPr vert="horz" lIns="89834" tIns="44916" rIns="89834" bIns="44916" rtlCol="0" anchor="ctr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b="1" kern="1200">
                <a:solidFill>
                  <a:srgbClr val="56762C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solidFill>
                  <a:schemeClr val="tx1"/>
                </a:solidFill>
              </a:rPr>
              <a:t>1</a:t>
            </a:r>
            <a:r>
              <a:rPr lang="zh-CN" altLang="zh-CN" dirty="0">
                <a:solidFill>
                  <a:schemeClr val="tx1"/>
                </a:solidFill>
              </a:rPr>
              <a:t>．</a:t>
            </a:r>
            <a:r>
              <a:rPr lang="en-US" altLang="zh-CN" dirty="0" err="1">
                <a:solidFill>
                  <a:schemeClr val="tx1"/>
                </a:solidFill>
              </a:rPr>
              <a:t>Rnd</a:t>
            </a:r>
            <a:r>
              <a:rPr lang="zh-CN" altLang="zh-CN" dirty="0">
                <a:solidFill>
                  <a:schemeClr val="tx1"/>
                </a:solidFill>
              </a:rPr>
              <a:t>函数</a:t>
            </a:r>
          </a:p>
        </p:txBody>
      </p:sp>
      <p:sp>
        <p:nvSpPr>
          <p:cNvPr id="15" name="文本占位符 5"/>
          <p:cNvSpPr txBox="1">
            <a:spLocks/>
          </p:cNvSpPr>
          <p:nvPr/>
        </p:nvSpPr>
        <p:spPr>
          <a:xfrm>
            <a:off x="5058509" y="3705704"/>
            <a:ext cx="1904166" cy="262310"/>
          </a:xfrm>
          <a:prstGeom prst="rect">
            <a:avLst/>
          </a:prstGeom>
          <a:ln>
            <a:solidFill>
              <a:schemeClr val="tx1"/>
            </a:solidFill>
            <a:prstDash val="sysDot"/>
          </a:ln>
        </p:spPr>
        <p:txBody>
          <a:bodyPr vert="horz" lIns="89834" tIns="44916" rIns="89834" bIns="44916" rtlCol="0" anchor="ctr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b="1" kern="1200">
                <a:solidFill>
                  <a:srgbClr val="56762C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solidFill>
                  <a:schemeClr val="tx1"/>
                </a:solidFill>
              </a:rPr>
              <a:t>2</a:t>
            </a:r>
            <a:r>
              <a:rPr lang="zh-CN" altLang="zh-CN" dirty="0">
                <a:solidFill>
                  <a:schemeClr val="tx1"/>
                </a:solidFill>
              </a:rPr>
              <a:t>．</a:t>
            </a:r>
            <a:r>
              <a:rPr lang="en-US" altLang="zh-CN" dirty="0">
                <a:solidFill>
                  <a:schemeClr val="tx1"/>
                </a:solidFill>
              </a:rPr>
              <a:t>Randomize</a:t>
            </a:r>
            <a:r>
              <a:rPr lang="zh-CN" altLang="zh-CN" dirty="0">
                <a:solidFill>
                  <a:schemeClr val="tx1"/>
                </a:solidFill>
              </a:rPr>
              <a:t>语句</a:t>
            </a:r>
          </a:p>
        </p:txBody>
      </p:sp>
    </p:spTree>
    <p:extLst>
      <p:ext uri="{BB962C8B-B14F-4D97-AF65-F5344CB8AC3E}">
        <p14:creationId xmlns:p14="http://schemas.microsoft.com/office/powerpoint/2010/main" val="1785100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 advTm="0">
        <p:checker/>
      </p:transition>
    </mc:Choice>
    <mc:Fallback xmlns="">
      <p:transition spd="slow" advTm="0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 tmFilter="0,0; .5, 1; 1, 1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5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5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50"/>
                            </p:stCondLst>
                            <p:childTnLst>
                              <p:par>
                                <p:cTn id="2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5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4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4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8" grpId="0"/>
      <p:bldP spid="19" grpId="0"/>
      <p:bldP spid="14" grpId="0" animBg="1"/>
      <p:bldP spid="15" grpId="0" animBg="1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9"/>
          <p:cNvSpPr txBox="1"/>
          <p:nvPr/>
        </p:nvSpPr>
        <p:spPr>
          <a:xfrm>
            <a:off x="621887" y="109260"/>
            <a:ext cx="4619963" cy="474905"/>
          </a:xfrm>
          <a:prstGeom prst="rect">
            <a:avLst/>
          </a:prstGeom>
          <a:noFill/>
        </p:spPr>
        <p:txBody>
          <a:bodyPr wrap="square" lIns="119792" tIns="59896" rIns="119792" bIns="59896" rtlCol="0">
            <a:spAutoFit/>
          </a:bodyPr>
          <a:lstStyle>
            <a:defPPr>
              <a:defRPr lang="zh-CN"/>
            </a:defPPr>
            <a:lvl1pPr>
              <a:defRPr sz="2300" b="1">
                <a:blipFill>
                  <a:blip r:embed="rId2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 smtClean="0"/>
              <a:t>1</a:t>
            </a:r>
            <a:r>
              <a:rPr lang="zh-CN" altLang="zh-CN" dirty="0" smtClean="0"/>
              <a:t>．</a:t>
            </a:r>
            <a:r>
              <a:rPr lang="en-US" altLang="zh-CN" dirty="0" err="1" smtClean="0"/>
              <a:t>Rnd</a:t>
            </a:r>
            <a:r>
              <a:rPr lang="zh-CN" altLang="zh-CN" dirty="0" smtClean="0"/>
              <a:t>函数</a:t>
            </a:r>
            <a:endParaRPr lang="zh-CN" altLang="zh-CN" dirty="0"/>
          </a:p>
        </p:txBody>
      </p:sp>
      <p:sp>
        <p:nvSpPr>
          <p:cNvPr id="3" name="矩形 2"/>
          <p:cNvSpPr/>
          <p:nvPr/>
        </p:nvSpPr>
        <p:spPr>
          <a:xfrm>
            <a:off x="1146133" y="839546"/>
            <a:ext cx="5633273" cy="3539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err="1"/>
              <a:t>Rnd</a:t>
            </a:r>
            <a:r>
              <a:rPr lang="zh-CN" altLang="zh-CN" dirty="0"/>
              <a:t>函数生成一个</a:t>
            </a:r>
            <a:r>
              <a:rPr lang="en-US" altLang="zh-CN" dirty="0"/>
              <a:t>Single</a:t>
            </a:r>
            <a:r>
              <a:rPr lang="zh-CN" altLang="zh-CN" dirty="0"/>
              <a:t>类型的随机数。其语法格式如下：</a:t>
            </a:r>
          </a:p>
        </p:txBody>
      </p:sp>
      <p:sp>
        <p:nvSpPr>
          <p:cNvPr id="4" name="圆角矩形 3"/>
          <p:cNvSpPr/>
          <p:nvPr/>
        </p:nvSpPr>
        <p:spPr>
          <a:xfrm>
            <a:off x="1254035" y="1206764"/>
            <a:ext cx="8549184" cy="391597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dirty="0" err="1"/>
              <a:t>Rnd</a:t>
            </a:r>
            <a:r>
              <a:rPr lang="en-US" altLang="zh-CN" dirty="0"/>
              <a:t> ([number])</a:t>
            </a:r>
            <a:endParaRPr lang="zh-CN" altLang="zh-CN" dirty="0"/>
          </a:p>
        </p:txBody>
      </p:sp>
      <p:sp>
        <p:nvSpPr>
          <p:cNvPr id="5" name="TextBox 4"/>
          <p:cNvSpPr txBox="1"/>
          <p:nvPr/>
        </p:nvSpPr>
        <p:spPr>
          <a:xfrm>
            <a:off x="1254035" y="1598361"/>
            <a:ext cx="898511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dirty="0"/>
              <a:t>其中，参数</a:t>
            </a:r>
            <a:r>
              <a:rPr lang="en-US" altLang="zh-CN" dirty="0"/>
              <a:t>number</a:t>
            </a:r>
            <a:r>
              <a:rPr lang="zh-CN" altLang="zh-CN" dirty="0"/>
              <a:t>是一个</a:t>
            </a:r>
            <a:r>
              <a:rPr lang="en-US" altLang="zh-CN" dirty="0"/>
              <a:t>Single</a:t>
            </a:r>
            <a:r>
              <a:rPr lang="zh-CN" altLang="zh-CN" dirty="0"/>
              <a:t>类型的表达式。</a:t>
            </a:r>
          </a:p>
          <a:p>
            <a:r>
              <a:rPr lang="en-US" altLang="zh-CN" dirty="0" err="1"/>
              <a:t>Rnd</a:t>
            </a:r>
            <a:r>
              <a:rPr lang="zh-CN" altLang="zh-CN" dirty="0"/>
              <a:t>函数的返回值是一个</a:t>
            </a:r>
            <a:r>
              <a:rPr lang="en-US" altLang="zh-CN" dirty="0"/>
              <a:t>0</a:t>
            </a:r>
            <a:r>
              <a:rPr lang="zh-CN" altLang="zh-CN" dirty="0"/>
              <a:t>到</a:t>
            </a:r>
            <a:r>
              <a:rPr lang="en-US" altLang="zh-CN" dirty="0"/>
              <a:t>1</a:t>
            </a:r>
            <a:r>
              <a:rPr lang="zh-CN" altLang="zh-CN" dirty="0"/>
              <a:t>（小于</a:t>
            </a:r>
            <a:r>
              <a:rPr lang="en-US" altLang="zh-CN" dirty="0"/>
              <a:t> 1 </a:t>
            </a:r>
            <a:r>
              <a:rPr lang="zh-CN" altLang="zh-CN" dirty="0"/>
              <a:t>但大于或等于</a:t>
            </a:r>
            <a:r>
              <a:rPr lang="en-US" altLang="zh-CN" dirty="0"/>
              <a:t> 0</a:t>
            </a:r>
            <a:r>
              <a:rPr lang="zh-CN" altLang="zh-CN" dirty="0"/>
              <a:t>）之间的单精度数值。例如</a:t>
            </a:r>
            <a:r>
              <a:rPr lang="zh-CN" altLang="zh-CN" dirty="0" smtClean="0"/>
              <a:t>：</a:t>
            </a:r>
            <a:endParaRPr lang="zh-CN" altLang="zh-CN" dirty="0"/>
          </a:p>
        </p:txBody>
      </p:sp>
      <p:sp>
        <p:nvSpPr>
          <p:cNvPr id="6" name="TextBox 5"/>
          <p:cNvSpPr txBox="1"/>
          <p:nvPr/>
        </p:nvSpPr>
        <p:spPr>
          <a:xfrm>
            <a:off x="1254035" y="2229824"/>
            <a:ext cx="8549184" cy="1259919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dirty="0"/>
              <a:t>Dim  </a:t>
            </a:r>
            <a:r>
              <a:rPr lang="en-US" altLang="zh-CN" dirty="0" err="1"/>
              <a:t>intA</a:t>
            </a:r>
            <a:r>
              <a:rPr lang="en-US" altLang="zh-CN" dirty="0"/>
              <a:t>  As  Integer</a:t>
            </a:r>
            <a:endParaRPr lang="zh-CN" altLang="zh-CN" dirty="0"/>
          </a:p>
          <a:p>
            <a:r>
              <a:rPr lang="en-US" altLang="zh-CN" dirty="0"/>
              <a:t>Dim  </a:t>
            </a:r>
            <a:r>
              <a:rPr lang="en-US" altLang="zh-CN" dirty="0" err="1"/>
              <a:t>sngB</a:t>
            </a:r>
            <a:r>
              <a:rPr lang="en-US" altLang="zh-CN" dirty="0"/>
              <a:t>  As  Single</a:t>
            </a:r>
            <a:endParaRPr lang="zh-CN" altLang="zh-CN" dirty="0"/>
          </a:p>
          <a:p>
            <a:r>
              <a:rPr lang="en-US" altLang="zh-CN" dirty="0" err="1"/>
              <a:t>sngB</a:t>
            </a:r>
            <a:r>
              <a:rPr lang="en-US" altLang="zh-CN" dirty="0"/>
              <a:t> = </a:t>
            </a:r>
            <a:r>
              <a:rPr lang="en-US" altLang="zh-CN" dirty="0" err="1"/>
              <a:t>Rnd</a:t>
            </a:r>
            <a:r>
              <a:rPr lang="en-US" altLang="zh-CN" dirty="0"/>
              <a:t>()					</a:t>
            </a:r>
            <a:r>
              <a:rPr lang="en-US" altLang="zh-CN" dirty="0" smtClean="0"/>
              <a:t>' </a:t>
            </a:r>
            <a:r>
              <a:rPr lang="zh-CN" altLang="zh-CN" dirty="0"/>
              <a:t>产生</a:t>
            </a:r>
            <a:r>
              <a:rPr lang="en-US" altLang="zh-CN" dirty="0"/>
              <a:t>0</a:t>
            </a:r>
            <a:r>
              <a:rPr lang="zh-CN" altLang="zh-CN" dirty="0"/>
              <a:t>～</a:t>
            </a:r>
            <a:r>
              <a:rPr lang="en-US" altLang="zh-CN" dirty="0"/>
              <a:t>1</a:t>
            </a:r>
            <a:r>
              <a:rPr lang="zh-CN" altLang="zh-CN" dirty="0"/>
              <a:t>之间的随机数</a:t>
            </a:r>
          </a:p>
          <a:p>
            <a:r>
              <a:rPr lang="en-US" altLang="zh-CN" dirty="0" err="1"/>
              <a:t>intA</a:t>
            </a:r>
            <a:r>
              <a:rPr lang="en-US" altLang="zh-CN" dirty="0"/>
              <a:t> = </a:t>
            </a:r>
            <a:r>
              <a:rPr lang="en-US" altLang="zh-CN" dirty="0" err="1"/>
              <a:t>CInt</a:t>
            </a:r>
            <a:r>
              <a:rPr lang="en-US" altLang="zh-CN" dirty="0"/>
              <a:t> (</a:t>
            </a:r>
            <a:r>
              <a:rPr lang="en-US" altLang="zh-CN" dirty="0" err="1"/>
              <a:t>Int</a:t>
            </a:r>
            <a:r>
              <a:rPr lang="en-US" altLang="zh-CN" dirty="0"/>
              <a:t> ((6*</a:t>
            </a:r>
            <a:r>
              <a:rPr lang="en-US" altLang="zh-CN" dirty="0" err="1"/>
              <a:t>Rnd</a:t>
            </a:r>
            <a:r>
              <a:rPr lang="en-US" altLang="zh-CN" dirty="0"/>
              <a:t>())+1))				' </a:t>
            </a:r>
            <a:r>
              <a:rPr lang="zh-CN" altLang="zh-CN" dirty="0"/>
              <a:t>产生</a:t>
            </a:r>
            <a:r>
              <a:rPr lang="en-US" altLang="zh-CN" dirty="0"/>
              <a:t>1</a:t>
            </a:r>
            <a:r>
              <a:rPr lang="zh-CN" altLang="zh-CN" dirty="0"/>
              <a:t>～</a:t>
            </a:r>
            <a:r>
              <a:rPr lang="en-US" altLang="zh-CN" dirty="0"/>
              <a:t>6</a:t>
            </a:r>
            <a:r>
              <a:rPr lang="zh-CN" altLang="zh-CN" dirty="0"/>
              <a:t>之间的随机</a:t>
            </a:r>
            <a:r>
              <a:rPr lang="zh-CN" altLang="zh-CN" dirty="0" smtClean="0"/>
              <a:t>整数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3541820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9"/>
          <p:cNvSpPr txBox="1"/>
          <p:nvPr/>
        </p:nvSpPr>
        <p:spPr>
          <a:xfrm>
            <a:off x="621887" y="109260"/>
            <a:ext cx="4619963" cy="474905"/>
          </a:xfrm>
          <a:prstGeom prst="rect">
            <a:avLst/>
          </a:prstGeom>
          <a:noFill/>
        </p:spPr>
        <p:txBody>
          <a:bodyPr wrap="square" lIns="119792" tIns="59896" rIns="119792" bIns="59896" rtlCol="0">
            <a:spAutoFit/>
          </a:bodyPr>
          <a:lstStyle>
            <a:defPPr>
              <a:defRPr lang="zh-CN"/>
            </a:defPPr>
            <a:lvl1pPr>
              <a:defRPr sz="2300" b="1">
                <a:blipFill>
                  <a:blip r:embed="rId2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2</a:t>
            </a:r>
            <a:r>
              <a:rPr lang="zh-CN" altLang="zh-CN" dirty="0"/>
              <a:t>．</a:t>
            </a:r>
            <a:r>
              <a:rPr lang="en-US" altLang="zh-CN" dirty="0"/>
              <a:t>Randomize</a:t>
            </a:r>
            <a:r>
              <a:rPr lang="zh-CN" altLang="zh-CN" dirty="0"/>
              <a:t>语句</a:t>
            </a:r>
          </a:p>
        </p:txBody>
      </p:sp>
      <p:sp>
        <p:nvSpPr>
          <p:cNvPr id="3" name="矩形 2"/>
          <p:cNvSpPr/>
          <p:nvPr/>
        </p:nvSpPr>
        <p:spPr>
          <a:xfrm>
            <a:off x="1322166" y="836332"/>
            <a:ext cx="6503396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Randomize</a:t>
            </a:r>
            <a:r>
              <a:rPr lang="zh-CN" altLang="zh-CN" dirty="0"/>
              <a:t>语句的功能是初始化随机数产生器。其语法格式如下：</a:t>
            </a:r>
          </a:p>
        </p:txBody>
      </p:sp>
      <p:sp>
        <p:nvSpPr>
          <p:cNvPr id="4" name="圆角矩形 3"/>
          <p:cNvSpPr/>
          <p:nvPr/>
        </p:nvSpPr>
        <p:spPr>
          <a:xfrm>
            <a:off x="1399381" y="1192917"/>
            <a:ext cx="8446367" cy="391597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dirty="0"/>
              <a:t>Randomize[number]</a:t>
            </a:r>
            <a:endParaRPr lang="zh-CN" altLang="zh-CN" dirty="0"/>
          </a:p>
        </p:txBody>
      </p:sp>
      <p:sp>
        <p:nvSpPr>
          <p:cNvPr id="5" name="TextBox 4"/>
          <p:cNvSpPr txBox="1"/>
          <p:nvPr/>
        </p:nvSpPr>
        <p:spPr>
          <a:xfrm>
            <a:off x="871869" y="1669312"/>
            <a:ext cx="960120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6088"/>
            <a:r>
              <a:rPr lang="en-US" altLang="zh-CN" dirty="0"/>
              <a:t>Randomize</a:t>
            </a:r>
            <a:r>
              <a:rPr lang="zh-CN" altLang="zh-CN" dirty="0"/>
              <a:t>用</a:t>
            </a:r>
            <a:r>
              <a:rPr lang="en-US" altLang="zh-CN" dirty="0"/>
              <a:t>number</a:t>
            </a:r>
            <a:r>
              <a:rPr lang="zh-CN" altLang="zh-CN" dirty="0"/>
              <a:t>将</a:t>
            </a:r>
            <a:r>
              <a:rPr lang="en-US" altLang="zh-CN" dirty="0" err="1"/>
              <a:t>Rnd</a:t>
            </a:r>
            <a:r>
              <a:rPr lang="zh-CN" altLang="zh-CN" dirty="0"/>
              <a:t>函数的随机数生成器初始化，并给它一个新的种子值。如果省略</a:t>
            </a:r>
            <a:r>
              <a:rPr lang="en-US" altLang="zh-CN" dirty="0"/>
              <a:t>number</a:t>
            </a:r>
            <a:r>
              <a:rPr lang="zh-CN" altLang="zh-CN" dirty="0"/>
              <a:t>，则使用系统计时器返回的值作为种子值。如果使用</a:t>
            </a:r>
            <a:r>
              <a:rPr lang="en-US" altLang="zh-CN" dirty="0" err="1"/>
              <a:t>Rnd</a:t>
            </a:r>
            <a:r>
              <a:rPr lang="zh-CN" altLang="zh-CN" dirty="0"/>
              <a:t>函数生成随机数前，没有用</a:t>
            </a:r>
            <a:r>
              <a:rPr lang="en-US" altLang="zh-CN" dirty="0"/>
              <a:t>Randomize</a:t>
            </a:r>
            <a:r>
              <a:rPr lang="zh-CN" altLang="zh-CN" dirty="0"/>
              <a:t>初始化生成种子，则</a:t>
            </a:r>
            <a:r>
              <a:rPr lang="en-US" altLang="zh-CN" dirty="0" err="1"/>
              <a:t>Rnd</a:t>
            </a:r>
            <a:r>
              <a:rPr lang="zh-CN" altLang="zh-CN" dirty="0"/>
              <a:t>函数使用第一次调用</a:t>
            </a:r>
            <a:r>
              <a:rPr lang="en-US" altLang="zh-CN" dirty="0" err="1"/>
              <a:t>Rnd</a:t>
            </a:r>
            <a:r>
              <a:rPr lang="zh-CN" altLang="zh-CN" dirty="0"/>
              <a:t>函数的同一值作为种子值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pPr indent="446088"/>
            <a:r>
              <a:rPr lang="zh-CN" altLang="zh-CN" dirty="0"/>
              <a:t>例如</a:t>
            </a:r>
            <a:r>
              <a:rPr lang="zh-CN" altLang="zh-CN" dirty="0" smtClean="0"/>
              <a:t>：</a:t>
            </a:r>
            <a:endParaRPr lang="zh-CN" altLang="zh-CN" dirty="0"/>
          </a:p>
        </p:txBody>
      </p:sp>
      <p:sp>
        <p:nvSpPr>
          <p:cNvPr id="6" name="TextBox 5"/>
          <p:cNvSpPr txBox="1"/>
          <p:nvPr/>
        </p:nvSpPr>
        <p:spPr>
          <a:xfrm>
            <a:off x="1399381" y="2808085"/>
            <a:ext cx="8446367" cy="97047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dirty="0"/>
              <a:t>Dim  </a:t>
            </a:r>
            <a:r>
              <a:rPr lang="en-US" altLang="zh-CN" dirty="0" err="1"/>
              <a:t>intA</a:t>
            </a:r>
            <a:r>
              <a:rPr lang="en-US" altLang="zh-CN" dirty="0"/>
              <a:t>  As  Integer</a:t>
            </a:r>
            <a:endParaRPr lang="zh-CN" altLang="zh-CN" dirty="0"/>
          </a:p>
          <a:p>
            <a:r>
              <a:rPr lang="en-US" altLang="zh-CN" dirty="0"/>
              <a:t>Randomize				</a:t>
            </a:r>
            <a:r>
              <a:rPr lang="en-US" altLang="zh-CN" dirty="0" smtClean="0"/>
              <a:t>' </a:t>
            </a:r>
            <a:r>
              <a:rPr lang="zh-CN" altLang="zh-CN" dirty="0"/>
              <a:t>初始化随机数产生器</a:t>
            </a:r>
          </a:p>
          <a:p>
            <a:r>
              <a:rPr lang="en-US" altLang="zh-CN" dirty="0" err="1"/>
              <a:t>intA</a:t>
            </a:r>
            <a:r>
              <a:rPr lang="en-US" altLang="zh-CN" dirty="0"/>
              <a:t> = </a:t>
            </a:r>
            <a:r>
              <a:rPr lang="en-US" altLang="zh-CN" dirty="0" err="1"/>
              <a:t>CInt</a:t>
            </a:r>
            <a:r>
              <a:rPr lang="en-US" altLang="zh-CN" dirty="0"/>
              <a:t> (</a:t>
            </a:r>
            <a:r>
              <a:rPr lang="en-US" altLang="zh-CN" dirty="0" err="1"/>
              <a:t>Int</a:t>
            </a:r>
            <a:r>
              <a:rPr lang="en-US" altLang="zh-CN" dirty="0"/>
              <a:t> ((6*</a:t>
            </a:r>
            <a:r>
              <a:rPr lang="en-US" altLang="zh-CN" dirty="0" err="1"/>
              <a:t>Rnd</a:t>
            </a:r>
            <a:r>
              <a:rPr lang="en-US" altLang="zh-CN" dirty="0"/>
              <a:t>())+1))			' </a:t>
            </a:r>
            <a:r>
              <a:rPr lang="zh-CN" altLang="zh-CN" dirty="0"/>
              <a:t>产生</a:t>
            </a:r>
            <a:r>
              <a:rPr lang="en-US" altLang="zh-CN" dirty="0"/>
              <a:t>1</a:t>
            </a:r>
            <a:r>
              <a:rPr lang="zh-CN" altLang="zh-CN" dirty="0"/>
              <a:t>～</a:t>
            </a:r>
            <a:r>
              <a:rPr lang="en-US" altLang="zh-CN" dirty="0"/>
              <a:t>6</a:t>
            </a:r>
            <a:r>
              <a:rPr lang="zh-CN" altLang="zh-CN" dirty="0"/>
              <a:t>之间的随机</a:t>
            </a:r>
            <a:r>
              <a:rPr lang="zh-CN" altLang="zh-CN" dirty="0" smtClean="0"/>
              <a:t>整数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3485690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 rot="2643114">
            <a:off x="3114465" y="2395270"/>
            <a:ext cx="1362721" cy="1447759"/>
            <a:chOff x="4819176" y="1662676"/>
            <a:chExt cx="2993523" cy="2989680"/>
          </a:xfrm>
        </p:grpSpPr>
        <p:grpSp>
          <p:nvGrpSpPr>
            <p:cNvPr id="5" name="组合 4"/>
            <p:cNvGrpSpPr/>
            <p:nvPr/>
          </p:nvGrpSpPr>
          <p:grpSpPr>
            <a:xfrm>
              <a:off x="4819176" y="1662676"/>
              <a:ext cx="2993523" cy="2989680"/>
              <a:chOff x="304800" y="673100"/>
              <a:chExt cx="4147845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7" name="矩形 6"/>
              <p:cNvSpPr>
                <a:spLocks/>
              </p:cNvSpPr>
              <p:nvPr/>
            </p:nvSpPr>
            <p:spPr>
              <a:xfrm>
                <a:off x="304800" y="673100"/>
                <a:ext cx="4147845" cy="4000500"/>
              </a:xfrm>
              <a:prstGeom prst="rect">
                <a:avLst/>
              </a:prstGeom>
              <a:gradFill>
                <a:gsLst>
                  <a:gs pos="0">
                    <a:sysClr val="window" lastClr="FFFFFF"/>
                  </a:gs>
                  <a:gs pos="55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65000"/>
                    </a:sysClr>
                  </a:gs>
                </a:gsLst>
                <a:lin ang="81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kern="0">
                  <a:solidFill>
                    <a:sysClr val="windowText" lastClr="000000"/>
                  </a:solidFill>
                  <a:latin typeface="Calibri"/>
                  <a:ea typeface="宋体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>
                <a:off x="399069" y="760412"/>
                <a:ext cx="3959307" cy="3825874"/>
              </a:xfrm>
              <a:prstGeom prst="rect">
                <a:avLst/>
              </a:prstGeom>
              <a:gradFill>
                <a:gsLst>
                  <a:gs pos="0">
                    <a:sysClr val="window" lastClr="FFFFFF"/>
                  </a:gs>
                  <a:gs pos="51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75000"/>
                    </a:sysClr>
                  </a:gs>
                </a:gsLst>
                <a:lin ang="189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kern="0">
                  <a:solidFill>
                    <a:sysClr val="window" lastClr="FFFFFF"/>
                  </a:solidFill>
                  <a:latin typeface="Calibri"/>
                  <a:ea typeface="宋体"/>
                </a:endParaRPr>
              </a:p>
            </p:txBody>
          </p:sp>
        </p:grpSp>
        <p:sp>
          <p:nvSpPr>
            <p:cNvPr id="6" name="矩形 5"/>
            <p:cNvSpPr/>
            <p:nvPr/>
          </p:nvSpPr>
          <p:spPr>
            <a:xfrm>
              <a:off x="5038399" y="1880357"/>
              <a:ext cx="2555077" cy="2554311"/>
            </a:xfrm>
            <a:prstGeom prst="rect">
              <a:avLst/>
            </a:prstGeom>
            <a:blipFill>
              <a:blip r:embed="rId2"/>
              <a:stretch>
                <a:fillRect/>
              </a:stretch>
            </a:blipFill>
            <a:ln w="28575" cap="flat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>
                <a:solidFill>
                  <a:sysClr val="window" lastClr="FFFFFF"/>
                </a:solidFill>
                <a:latin typeface="Palatino Linotype"/>
                <a:ea typeface="宋体"/>
              </a:endParaRPr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3260977" y="2612610"/>
            <a:ext cx="1069702" cy="1059378"/>
          </a:xfrm>
          <a:prstGeom prst="rect">
            <a:avLst/>
          </a:prstGeom>
          <a:noFill/>
        </p:spPr>
        <p:txBody>
          <a:bodyPr wrap="square" lIns="119792" tIns="59896" rIns="119792" bIns="59896" rtlCol="0">
            <a:spAutoFit/>
          </a:bodyPr>
          <a:lstStyle/>
          <a:p>
            <a:r>
              <a:rPr lang="en-US" altLang="zh-CN" sz="5900" b="1" dirty="0" smtClean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06</a:t>
            </a:r>
            <a:endParaRPr lang="zh-CN" altLang="en-US" sz="5900" b="1" dirty="0">
              <a:solidFill>
                <a:schemeClr val="bg1"/>
              </a:solidFill>
              <a:latin typeface="Roboto Black" panose="02000000000000000000" pitchFamily="2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111675" y="2664540"/>
            <a:ext cx="2352390" cy="490294"/>
          </a:xfrm>
          <a:prstGeom prst="rect">
            <a:avLst/>
          </a:prstGeom>
          <a:noFill/>
        </p:spPr>
        <p:txBody>
          <a:bodyPr wrap="square" lIns="119792" tIns="59896" rIns="119792" bIns="59896" rtlCol="0">
            <a:spAutoFit/>
          </a:bodyPr>
          <a:lstStyle>
            <a:defPPr>
              <a:defRPr lang="zh-CN"/>
            </a:defPPr>
            <a:lvl1pPr>
              <a:defRPr sz="4300" b="1">
                <a:blipFill>
                  <a:blip r:embed="rId2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zh-CN" sz="2400" dirty="0"/>
              <a:t>输入</a:t>
            </a:r>
            <a:r>
              <a:rPr lang="en-US" altLang="zh-CN" sz="2400" dirty="0"/>
              <a:t>/</a:t>
            </a:r>
            <a:r>
              <a:rPr lang="zh-CN" altLang="zh-CN" sz="2400" dirty="0"/>
              <a:t>输出函数</a:t>
            </a:r>
          </a:p>
        </p:txBody>
      </p:sp>
      <p:cxnSp>
        <p:nvCxnSpPr>
          <p:cNvPr id="11" name="直接连接符 10"/>
          <p:cNvCxnSpPr/>
          <p:nvPr/>
        </p:nvCxnSpPr>
        <p:spPr>
          <a:xfrm>
            <a:off x="4890796" y="3157833"/>
            <a:ext cx="2615790" cy="0"/>
          </a:xfrm>
          <a:prstGeom prst="line">
            <a:avLst/>
          </a:prstGeom>
          <a:ln>
            <a:solidFill>
              <a:srgbClr val="AE00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MH_Others_1"/>
          <p:cNvSpPr txBox="1"/>
          <p:nvPr/>
        </p:nvSpPr>
        <p:spPr>
          <a:xfrm>
            <a:off x="4542567" y="1414219"/>
            <a:ext cx="2868858" cy="505683"/>
          </a:xfrm>
          <a:prstGeom prst="rect">
            <a:avLst/>
          </a:prstGeom>
          <a:noFill/>
        </p:spPr>
        <p:txBody>
          <a:bodyPr wrap="square" lIns="119792" tIns="59896" rIns="119792" bIns="59896">
            <a:spAutoFit/>
          </a:bodyPr>
          <a:lstStyle/>
          <a:p>
            <a:pPr algn="ctr">
              <a:defRPr/>
            </a:pPr>
            <a:r>
              <a:rPr lang="en-US" altLang="zh-CN" sz="2500" spc="394" dirty="0">
                <a:solidFill>
                  <a:srgbClr val="C40001"/>
                </a:solidFill>
                <a:latin typeface="方正大黑简体" panose="03000509000000000000" pitchFamily="65" charset="-122"/>
                <a:ea typeface="方正大黑简体" panose="03000509000000000000" pitchFamily="65" charset="-122"/>
              </a:rPr>
              <a:t>Contents</a:t>
            </a:r>
            <a:endParaRPr lang="zh-CN" altLang="en-US" sz="2500" spc="394" dirty="0">
              <a:solidFill>
                <a:srgbClr val="C40001"/>
              </a:solidFill>
              <a:latin typeface="方正大黑简体" panose="03000509000000000000" pitchFamily="65" charset="-122"/>
              <a:ea typeface="方正大黑简体" panose="03000509000000000000" pitchFamily="65" charset="-122"/>
            </a:endParaRPr>
          </a:p>
        </p:txBody>
      </p:sp>
      <p:sp>
        <p:nvSpPr>
          <p:cNvPr id="19" name="MH_Others_2"/>
          <p:cNvSpPr txBox="1">
            <a:spLocks noChangeArrowheads="1"/>
          </p:cNvSpPr>
          <p:nvPr/>
        </p:nvSpPr>
        <p:spPr bwMode="auto">
          <a:xfrm>
            <a:off x="4146923" y="439097"/>
            <a:ext cx="3612710" cy="878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19792" tIns="59896" rIns="119792" bIns="59896"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itchFamily="34" charset="0"/>
              <a:buChar char="•"/>
              <a:defRPr sz="21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5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itchFamily="34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itchFamily="34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itchFamily="34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itchFamily="34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zh-CN" altLang="en-US" sz="5300">
                <a:solidFill>
                  <a:srgbClr val="AE0001"/>
                </a:solidFill>
                <a:latin typeface="方正大黑简体" panose="03000509000000000000" pitchFamily="65" charset="-122"/>
                <a:ea typeface="方正大黑简体" panose="03000509000000000000" pitchFamily="65" charset="-122"/>
              </a:rPr>
              <a:t>目录</a:t>
            </a:r>
            <a:endParaRPr lang="zh-CN" altLang="en-US" sz="5300" dirty="0">
              <a:solidFill>
                <a:srgbClr val="AE0001"/>
              </a:solidFill>
              <a:latin typeface="方正大黑简体" panose="03000509000000000000" pitchFamily="65" charset="-122"/>
              <a:ea typeface="方正大黑简体" panose="03000509000000000000" pitchFamily="65" charset="-122"/>
            </a:endParaRPr>
          </a:p>
        </p:txBody>
      </p:sp>
      <p:cxnSp>
        <p:nvCxnSpPr>
          <p:cNvPr id="20" name="直接连接符 19"/>
          <p:cNvCxnSpPr/>
          <p:nvPr/>
        </p:nvCxnSpPr>
        <p:spPr>
          <a:xfrm>
            <a:off x="-12374" y="1687966"/>
            <a:ext cx="4931791" cy="0"/>
          </a:xfrm>
          <a:prstGeom prst="line">
            <a:avLst/>
          </a:prstGeom>
          <a:ln w="3175">
            <a:solidFill>
              <a:srgbClr val="C40001"/>
            </a:solidFill>
            <a:prstDash val="dash"/>
            <a:tail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>
            <a:off x="6962675" y="1687966"/>
            <a:ext cx="4923128" cy="0"/>
          </a:xfrm>
          <a:prstGeom prst="line">
            <a:avLst/>
          </a:prstGeom>
          <a:ln w="3175">
            <a:solidFill>
              <a:srgbClr val="C40001"/>
            </a:solidFill>
            <a:prstDash val="dash"/>
            <a:head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文本占位符 5"/>
          <p:cNvSpPr txBox="1">
            <a:spLocks/>
          </p:cNvSpPr>
          <p:nvPr/>
        </p:nvSpPr>
        <p:spPr>
          <a:xfrm>
            <a:off x="5058509" y="3305783"/>
            <a:ext cx="1904166" cy="262310"/>
          </a:xfrm>
          <a:prstGeom prst="rect">
            <a:avLst/>
          </a:prstGeom>
          <a:ln>
            <a:solidFill>
              <a:schemeClr val="tx1"/>
            </a:solidFill>
            <a:prstDash val="sysDot"/>
          </a:ln>
        </p:spPr>
        <p:txBody>
          <a:bodyPr vert="horz" lIns="89834" tIns="44916" rIns="89834" bIns="44916" rtlCol="0" anchor="ctr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b="1" kern="1200">
                <a:solidFill>
                  <a:srgbClr val="56762C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solidFill>
                  <a:schemeClr val="tx1"/>
                </a:solidFill>
              </a:rPr>
              <a:t>1</a:t>
            </a:r>
            <a:r>
              <a:rPr lang="zh-CN" altLang="zh-CN" dirty="0">
                <a:solidFill>
                  <a:schemeClr val="tx1"/>
                </a:solidFill>
              </a:rPr>
              <a:t>．</a:t>
            </a:r>
            <a:r>
              <a:rPr lang="en-US" altLang="zh-CN" dirty="0" err="1">
                <a:solidFill>
                  <a:schemeClr val="tx1"/>
                </a:solidFill>
              </a:rPr>
              <a:t>InputBox</a:t>
            </a:r>
            <a:r>
              <a:rPr lang="zh-CN" altLang="zh-CN" dirty="0">
                <a:solidFill>
                  <a:schemeClr val="tx1"/>
                </a:solidFill>
              </a:rPr>
              <a:t>函数</a:t>
            </a:r>
          </a:p>
        </p:txBody>
      </p:sp>
      <p:sp>
        <p:nvSpPr>
          <p:cNvPr id="15" name="文本占位符 5"/>
          <p:cNvSpPr txBox="1">
            <a:spLocks/>
          </p:cNvSpPr>
          <p:nvPr/>
        </p:nvSpPr>
        <p:spPr>
          <a:xfrm>
            <a:off x="5058509" y="3705704"/>
            <a:ext cx="1904166" cy="262310"/>
          </a:xfrm>
          <a:prstGeom prst="rect">
            <a:avLst/>
          </a:prstGeom>
          <a:ln>
            <a:solidFill>
              <a:schemeClr val="tx1"/>
            </a:solidFill>
            <a:prstDash val="sysDot"/>
          </a:ln>
        </p:spPr>
        <p:txBody>
          <a:bodyPr vert="horz" lIns="89834" tIns="44916" rIns="89834" bIns="44916" rtlCol="0" anchor="ctr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b="1" kern="1200">
                <a:solidFill>
                  <a:srgbClr val="56762C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solidFill>
                  <a:schemeClr val="tx1"/>
                </a:solidFill>
              </a:rPr>
              <a:t>2</a:t>
            </a:r>
            <a:r>
              <a:rPr lang="zh-CN" altLang="zh-CN" dirty="0">
                <a:solidFill>
                  <a:schemeClr val="tx1"/>
                </a:solidFill>
              </a:rPr>
              <a:t>．</a:t>
            </a:r>
            <a:r>
              <a:rPr lang="en-US" altLang="zh-CN" dirty="0" err="1">
                <a:solidFill>
                  <a:schemeClr val="tx1"/>
                </a:solidFill>
              </a:rPr>
              <a:t>MsgBox</a:t>
            </a:r>
            <a:r>
              <a:rPr lang="zh-CN" altLang="zh-CN" dirty="0">
                <a:solidFill>
                  <a:schemeClr val="tx1"/>
                </a:solidFill>
              </a:rPr>
              <a:t>函数</a:t>
            </a:r>
          </a:p>
        </p:txBody>
      </p:sp>
    </p:spTree>
    <p:extLst>
      <p:ext uri="{BB962C8B-B14F-4D97-AF65-F5344CB8AC3E}">
        <p14:creationId xmlns:p14="http://schemas.microsoft.com/office/powerpoint/2010/main" val="1301566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 advTm="0">
        <p:checker/>
      </p:transition>
    </mc:Choice>
    <mc:Fallback xmlns="">
      <p:transition spd="slow" advTm="0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 tmFilter="0,0; .5, 1; 1, 1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5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5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50"/>
                            </p:stCondLst>
                            <p:childTnLst>
                              <p:par>
                                <p:cTn id="2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5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4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4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8" grpId="0"/>
      <p:bldP spid="19" grpId="0"/>
      <p:bldP spid="14" grpId="0" animBg="1"/>
      <p:bldP spid="15" grpId="0" animBg="1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9"/>
          <p:cNvSpPr txBox="1"/>
          <p:nvPr/>
        </p:nvSpPr>
        <p:spPr>
          <a:xfrm>
            <a:off x="621887" y="109260"/>
            <a:ext cx="4619963" cy="474905"/>
          </a:xfrm>
          <a:prstGeom prst="rect">
            <a:avLst/>
          </a:prstGeom>
          <a:noFill/>
        </p:spPr>
        <p:txBody>
          <a:bodyPr wrap="square" lIns="119792" tIns="59896" rIns="119792" bIns="59896" rtlCol="0">
            <a:spAutoFit/>
          </a:bodyPr>
          <a:lstStyle>
            <a:defPPr>
              <a:defRPr lang="zh-CN"/>
            </a:defPPr>
            <a:lvl1pPr>
              <a:defRPr sz="2300" b="1">
                <a:blipFill>
                  <a:blip r:embed="rId2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1</a:t>
            </a:r>
            <a:r>
              <a:rPr lang="zh-CN" altLang="zh-CN" dirty="0"/>
              <a:t>．</a:t>
            </a:r>
            <a:r>
              <a:rPr lang="en-US" altLang="zh-CN" dirty="0" err="1"/>
              <a:t>InputBox</a:t>
            </a:r>
            <a:r>
              <a:rPr lang="zh-CN" altLang="zh-CN" dirty="0"/>
              <a:t>函数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31358" y="829340"/>
            <a:ext cx="926095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6088"/>
            <a:r>
              <a:rPr lang="en-US" altLang="zh-CN" dirty="0" err="1"/>
              <a:t>InputBox</a:t>
            </a:r>
            <a:r>
              <a:rPr lang="zh-CN" altLang="zh-CN" dirty="0"/>
              <a:t>函数用于接收用户从键盘输入的数据，也称输入框。在运行时，它会自动产生一个对话框，用户可在其中输入数据。其语法格式如下</a:t>
            </a:r>
            <a:r>
              <a:rPr lang="zh-CN" altLang="zh-CN" dirty="0" smtClean="0"/>
              <a:t>：</a:t>
            </a:r>
            <a:endParaRPr lang="zh-CN" altLang="zh-CN" dirty="0"/>
          </a:p>
        </p:txBody>
      </p:sp>
      <p:sp>
        <p:nvSpPr>
          <p:cNvPr id="4" name="圆角矩形 3"/>
          <p:cNvSpPr/>
          <p:nvPr/>
        </p:nvSpPr>
        <p:spPr>
          <a:xfrm>
            <a:off x="1577347" y="1538080"/>
            <a:ext cx="8417257" cy="391597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dirty="0" err="1"/>
              <a:t>InputBox</a:t>
            </a:r>
            <a:r>
              <a:rPr lang="en-US" altLang="zh-CN" dirty="0"/>
              <a:t>(</a:t>
            </a:r>
            <a:r>
              <a:rPr lang="zh-CN" altLang="zh-CN" dirty="0"/>
              <a:t>对话框字符串</a:t>
            </a:r>
            <a:r>
              <a:rPr lang="en-US" altLang="zh-CN" dirty="0"/>
              <a:t>s[,</a:t>
            </a:r>
            <a:r>
              <a:rPr lang="zh-CN" altLang="zh-CN" dirty="0"/>
              <a:t>标题</a:t>
            </a:r>
            <a:r>
              <a:rPr lang="en-US" altLang="zh-CN" dirty="0"/>
              <a:t>s] [,</a:t>
            </a:r>
            <a:r>
              <a:rPr lang="zh-CN" altLang="zh-CN" dirty="0"/>
              <a:t>文本框默认值</a:t>
            </a:r>
            <a:r>
              <a:rPr lang="en-US" altLang="zh-CN" dirty="0"/>
              <a:t>s] [,</a:t>
            </a:r>
            <a:r>
              <a:rPr lang="zh-CN" altLang="zh-CN" dirty="0"/>
              <a:t>横坐标值</a:t>
            </a:r>
            <a:r>
              <a:rPr lang="en-US" altLang="zh-CN" dirty="0"/>
              <a:t>n] [,</a:t>
            </a:r>
            <a:r>
              <a:rPr lang="zh-CN" altLang="zh-CN" dirty="0"/>
              <a:t>纵坐标值</a:t>
            </a:r>
            <a:r>
              <a:rPr lang="en-US" altLang="zh-CN" dirty="0"/>
              <a:t>n])</a:t>
            </a:r>
            <a:endParaRPr lang="zh-CN" altLang="zh-CN" dirty="0"/>
          </a:p>
        </p:txBody>
      </p:sp>
      <p:sp>
        <p:nvSpPr>
          <p:cNvPr id="5" name="TextBox 4"/>
          <p:cNvSpPr txBox="1"/>
          <p:nvPr/>
        </p:nvSpPr>
        <p:spPr>
          <a:xfrm>
            <a:off x="1031359" y="2052084"/>
            <a:ext cx="8963246" cy="19236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6088"/>
            <a:r>
              <a:rPr lang="zh-CN" altLang="zh-CN" dirty="0"/>
              <a:t>其中：</a:t>
            </a:r>
          </a:p>
          <a:p>
            <a:pPr indent="446088"/>
            <a:r>
              <a:rPr lang="zh-CN" altLang="zh-CN" dirty="0"/>
              <a:t>（</a:t>
            </a:r>
            <a:r>
              <a:rPr lang="en-US" altLang="zh-CN" dirty="0"/>
              <a:t>1</a:t>
            </a:r>
            <a:r>
              <a:rPr lang="zh-CN" altLang="zh-CN" dirty="0"/>
              <a:t>）对话框字符串，是对话框中显示的提示字符串，最长允许有</a:t>
            </a:r>
            <a:r>
              <a:rPr lang="en-US" altLang="zh-CN" dirty="0"/>
              <a:t>1024</a:t>
            </a:r>
            <a:r>
              <a:rPr lang="zh-CN" altLang="zh-CN" dirty="0"/>
              <a:t>个字符。如果提示字符串包含多行，则可在各行之间用回车符（</a:t>
            </a:r>
            <a:r>
              <a:rPr lang="en-US" altLang="zh-CN" dirty="0" err="1"/>
              <a:t>Chr</a:t>
            </a:r>
            <a:r>
              <a:rPr lang="en-US" altLang="zh-CN" dirty="0"/>
              <a:t>(13)</a:t>
            </a:r>
            <a:r>
              <a:rPr lang="zh-CN" altLang="zh-CN" dirty="0"/>
              <a:t>）、换行符（</a:t>
            </a:r>
            <a:r>
              <a:rPr lang="en-US" altLang="zh-CN" dirty="0" err="1"/>
              <a:t>Chr</a:t>
            </a:r>
            <a:r>
              <a:rPr lang="en-US" altLang="zh-CN" dirty="0"/>
              <a:t>(10)</a:t>
            </a:r>
            <a:r>
              <a:rPr lang="zh-CN" altLang="zh-CN" dirty="0"/>
              <a:t>）或回车换行符的组合（</a:t>
            </a:r>
            <a:r>
              <a:rPr lang="en-US" altLang="zh-CN" dirty="0" err="1"/>
              <a:t>Chr</a:t>
            </a:r>
            <a:r>
              <a:rPr lang="en-US" altLang="zh-CN" dirty="0"/>
              <a:t>(13)&amp;</a:t>
            </a:r>
            <a:r>
              <a:rPr lang="en-US" altLang="zh-CN" dirty="0" err="1"/>
              <a:t>Chr</a:t>
            </a:r>
            <a:r>
              <a:rPr lang="en-US" altLang="zh-CN" dirty="0"/>
              <a:t>(10)</a:t>
            </a:r>
            <a:r>
              <a:rPr lang="zh-CN" altLang="zh-CN" dirty="0"/>
              <a:t>）来分隔各行。</a:t>
            </a:r>
          </a:p>
          <a:p>
            <a:pPr indent="446088"/>
            <a:r>
              <a:rPr lang="zh-CN" altLang="zh-CN" dirty="0"/>
              <a:t>（</a:t>
            </a:r>
            <a:r>
              <a:rPr lang="en-US" altLang="zh-CN" dirty="0"/>
              <a:t>2</a:t>
            </a:r>
            <a:r>
              <a:rPr lang="zh-CN" altLang="zh-CN" dirty="0"/>
              <a:t>）标题，指对话框标题栏的字符串。如果省略，则标题栏中为应用程序名。</a:t>
            </a:r>
          </a:p>
          <a:p>
            <a:pPr indent="446088"/>
            <a:r>
              <a:rPr lang="zh-CN" altLang="zh-CN" dirty="0"/>
              <a:t>（</a:t>
            </a:r>
            <a:r>
              <a:rPr lang="en-US" altLang="zh-CN" dirty="0"/>
              <a:t>3</a:t>
            </a:r>
            <a:r>
              <a:rPr lang="zh-CN" altLang="zh-CN" dirty="0"/>
              <a:t>）文本框默认值，指文本框中显示的默认字符串。如果省略，则文本框为空。</a:t>
            </a:r>
          </a:p>
          <a:p>
            <a:pPr indent="446088"/>
            <a:r>
              <a:rPr lang="zh-CN" altLang="zh-CN" dirty="0"/>
              <a:t>（</a:t>
            </a:r>
            <a:r>
              <a:rPr lang="en-US" altLang="zh-CN" dirty="0"/>
              <a:t>4</a:t>
            </a:r>
            <a:r>
              <a:rPr lang="zh-CN" altLang="zh-CN" dirty="0"/>
              <a:t>）横、纵坐标值，指对话框在屏幕上的左上角位置（数值表达式）</a:t>
            </a:r>
            <a:r>
              <a:rPr lang="zh-CN" altLang="zh-CN" dirty="0" smtClean="0"/>
              <a:t>。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2466918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 rot="2643114">
            <a:off x="3114465" y="2395270"/>
            <a:ext cx="1362721" cy="1447759"/>
            <a:chOff x="4819176" y="1662676"/>
            <a:chExt cx="2993523" cy="2989680"/>
          </a:xfrm>
        </p:grpSpPr>
        <p:grpSp>
          <p:nvGrpSpPr>
            <p:cNvPr id="5" name="组合 4"/>
            <p:cNvGrpSpPr/>
            <p:nvPr/>
          </p:nvGrpSpPr>
          <p:grpSpPr>
            <a:xfrm>
              <a:off x="4819176" y="1662676"/>
              <a:ext cx="2993523" cy="2989680"/>
              <a:chOff x="304800" y="673100"/>
              <a:chExt cx="4147845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7" name="矩形 6"/>
              <p:cNvSpPr>
                <a:spLocks/>
              </p:cNvSpPr>
              <p:nvPr/>
            </p:nvSpPr>
            <p:spPr>
              <a:xfrm>
                <a:off x="304800" y="673100"/>
                <a:ext cx="4147845" cy="4000500"/>
              </a:xfrm>
              <a:prstGeom prst="rect">
                <a:avLst/>
              </a:prstGeom>
              <a:gradFill>
                <a:gsLst>
                  <a:gs pos="0">
                    <a:sysClr val="window" lastClr="FFFFFF"/>
                  </a:gs>
                  <a:gs pos="55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65000"/>
                    </a:sysClr>
                  </a:gs>
                </a:gsLst>
                <a:lin ang="81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kern="0">
                  <a:solidFill>
                    <a:sysClr val="windowText" lastClr="000000"/>
                  </a:solidFill>
                  <a:latin typeface="Calibri"/>
                  <a:ea typeface="宋体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>
                <a:off x="399069" y="760412"/>
                <a:ext cx="3959307" cy="3825874"/>
              </a:xfrm>
              <a:prstGeom prst="rect">
                <a:avLst/>
              </a:prstGeom>
              <a:gradFill>
                <a:gsLst>
                  <a:gs pos="0">
                    <a:sysClr val="window" lastClr="FFFFFF"/>
                  </a:gs>
                  <a:gs pos="51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75000"/>
                    </a:sysClr>
                  </a:gs>
                </a:gsLst>
                <a:lin ang="189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kern="0">
                  <a:solidFill>
                    <a:sysClr val="window" lastClr="FFFFFF"/>
                  </a:solidFill>
                  <a:latin typeface="Calibri"/>
                  <a:ea typeface="宋体"/>
                </a:endParaRPr>
              </a:p>
            </p:txBody>
          </p:sp>
        </p:grpSp>
        <p:sp>
          <p:nvSpPr>
            <p:cNvPr id="6" name="矩形 5"/>
            <p:cNvSpPr/>
            <p:nvPr/>
          </p:nvSpPr>
          <p:spPr>
            <a:xfrm>
              <a:off x="5038399" y="1880357"/>
              <a:ext cx="2555077" cy="2554311"/>
            </a:xfrm>
            <a:prstGeom prst="rect">
              <a:avLst/>
            </a:prstGeom>
            <a:blipFill>
              <a:blip r:embed="rId2"/>
              <a:stretch>
                <a:fillRect/>
              </a:stretch>
            </a:blipFill>
            <a:ln w="28575" cap="flat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>
                <a:solidFill>
                  <a:sysClr val="window" lastClr="FFFFFF"/>
                </a:solidFill>
                <a:latin typeface="Palatino Linotype"/>
                <a:ea typeface="宋体"/>
              </a:endParaRPr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3260977" y="2612610"/>
            <a:ext cx="1069702" cy="1059378"/>
          </a:xfrm>
          <a:prstGeom prst="rect">
            <a:avLst/>
          </a:prstGeom>
          <a:noFill/>
        </p:spPr>
        <p:txBody>
          <a:bodyPr wrap="square" lIns="119792" tIns="59896" rIns="119792" bIns="59896" rtlCol="0">
            <a:spAutoFit/>
          </a:bodyPr>
          <a:lstStyle/>
          <a:p>
            <a:r>
              <a:rPr lang="en-US" altLang="zh-CN" sz="5900" b="1" dirty="0" smtClean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02</a:t>
            </a:r>
            <a:endParaRPr lang="zh-CN" altLang="en-US" sz="5900" b="1" dirty="0">
              <a:solidFill>
                <a:schemeClr val="bg1"/>
              </a:solidFill>
              <a:latin typeface="Roboto Black" panose="02000000000000000000" pitchFamily="2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440682" y="2664540"/>
            <a:ext cx="2232327" cy="490294"/>
          </a:xfrm>
          <a:prstGeom prst="rect">
            <a:avLst/>
          </a:prstGeom>
          <a:noFill/>
        </p:spPr>
        <p:txBody>
          <a:bodyPr wrap="square" lIns="119792" tIns="59896" rIns="119792" bIns="59896" rtlCol="0">
            <a:spAutoFit/>
          </a:bodyPr>
          <a:lstStyle>
            <a:defPPr>
              <a:defRPr lang="zh-CN"/>
            </a:defPPr>
            <a:lvl1pPr>
              <a:defRPr sz="4300" b="1">
                <a:blipFill>
                  <a:blip r:embed="rId2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zh-CN" sz="2400" dirty="0"/>
              <a:t>字符数据类型</a:t>
            </a:r>
            <a:endParaRPr lang="zh-CN" altLang="en-US" sz="2400" dirty="0"/>
          </a:p>
        </p:txBody>
      </p:sp>
      <p:cxnSp>
        <p:nvCxnSpPr>
          <p:cNvPr id="11" name="直接连接符 10"/>
          <p:cNvCxnSpPr/>
          <p:nvPr/>
        </p:nvCxnSpPr>
        <p:spPr>
          <a:xfrm>
            <a:off x="4890796" y="3157833"/>
            <a:ext cx="3132322" cy="0"/>
          </a:xfrm>
          <a:prstGeom prst="line">
            <a:avLst/>
          </a:prstGeom>
          <a:ln>
            <a:solidFill>
              <a:srgbClr val="AE00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占位符 5"/>
          <p:cNvSpPr txBox="1">
            <a:spLocks/>
          </p:cNvSpPr>
          <p:nvPr/>
        </p:nvSpPr>
        <p:spPr>
          <a:xfrm>
            <a:off x="5357816" y="3316415"/>
            <a:ext cx="1825464" cy="262310"/>
          </a:xfrm>
          <a:prstGeom prst="rect">
            <a:avLst/>
          </a:prstGeom>
          <a:ln>
            <a:solidFill>
              <a:schemeClr val="tx1"/>
            </a:solidFill>
            <a:prstDash val="sysDot"/>
          </a:ln>
        </p:spPr>
        <p:txBody>
          <a:bodyPr vert="horz" lIns="89834" tIns="44916" rIns="89834" bIns="44916" rtlCol="0" anchor="ctr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b="1" kern="1200">
                <a:solidFill>
                  <a:srgbClr val="56762C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solidFill>
                  <a:schemeClr val="tx1"/>
                </a:solidFill>
              </a:rPr>
              <a:t>1</a:t>
            </a:r>
            <a:r>
              <a:rPr lang="zh-CN" altLang="zh-CN" dirty="0">
                <a:solidFill>
                  <a:schemeClr val="tx1"/>
                </a:solidFill>
              </a:rPr>
              <a:t>．字符型（</a:t>
            </a:r>
            <a:r>
              <a:rPr lang="en-US" altLang="zh-CN" dirty="0">
                <a:solidFill>
                  <a:schemeClr val="tx1"/>
                </a:solidFill>
              </a:rPr>
              <a:t>Char</a:t>
            </a:r>
            <a:r>
              <a:rPr lang="zh-CN" altLang="zh-CN" dirty="0">
                <a:solidFill>
                  <a:schemeClr val="tx1"/>
                </a:solidFill>
              </a:rPr>
              <a:t>）</a:t>
            </a:r>
          </a:p>
        </p:txBody>
      </p:sp>
      <p:sp>
        <p:nvSpPr>
          <p:cNvPr id="13" name="文本占位符 5"/>
          <p:cNvSpPr txBox="1">
            <a:spLocks/>
          </p:cNvSpPr>
          <p:nvPr/>
        </p:nvSpPr>
        <p:spPr>
          <a:xfrm>
            <a:off x="5357816" y="3706469"/>
            <a:ext cx="1825464" cy="262310"/>
          </a:xfrm>
          <a:prstGeom prst="rect">
            <a:avLst/>
          </a:prstGeom>
          <a:ln>
            <a:solidFill>
              <a:schemeClr val="tx1"/>
            </a:solidFill>
            <a:prstDash val="sysDot"/>
          </a:ln>
        </p:spPr>
        <p:txBody>
          <a:bodyPr vert="horz" lIns="89834" tIns="44916" rIns="89834" bIns="44916" rtlCol="0" anchor="ctr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b="1" kern="1200">
                <a:solidFill>
                  <a:srgbClr val="56762C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solidFill>
                  <a:schemeClr val="tx1"/>
                </a:solidFill>
              </a:rPr>
              <a:t>2</a:t>
            </a:r>
            <a:r>
              <a:rPr lang="zh-CN" altLang="zh-CN" dirty="0">
                <a:solidFill>
                  <a:schemeClr val="tx1"/>
                </a:solidFill>
              </a:rPr>
              <a:t>．字符串型（</a:t>
            </a:r>
            <a:r>
              <a:rPr lang="en-US" altLang="zh-CN" dirty="0">
                <a:solidFill>
                  <a:schemeClr val="tx1"/>
                </a:solidFill>
              </a:rPr>
              <a:t>String</a:t>
            </a:r>
            <a:r>
              <a:rPr lang="zh-CN" altLang="zh-CN" dirty="0">
                <a:solidFill>
                  <a:schemeClr val="tx1"/>
                </a:solidFill>
              </a:rPr>
              <a:t>）</a:t>
            </a:r>
          </a:p>
        </p:txBody>
      </p:sp>
      <p:sp>
        <p:nvSpPr>
          <p:cNvPr id="18" name="MH_Others_1"/>
          <p:cNvSpPr txBox="1"/>
          <p:nvPr/>
        </p:nvSpPr>
        <p:spPr>
          <a:xfrm>
            <a:off x="4542567" y="1414219"/>
            <a:ext cx="2868858" cy="505683"/>
          </a:xfrm>
          <a:prstGeom prst="rect">
            <a:avLst/>
          </a:prstGeom>
          <a:noFill/>
        </p:spPr>
        <p:txBody>
          <a:bodyPr wrap="square" lIns="119792" tIns="59896" rIns="119792" bIns="59896">
            <a:spAutoFit/>
          </a:bodyPr>
          <a:lstStyle/>
          <a:p>
            <a:pPr algn="ctr">
              <a:defRPr/>
            </a:pPr>
            <a:r>
              <a:rPr lang="en-US" altLang="zh-CN" sz="2500" spc="394" dirty="0">
                <a:solidFill>
                  <a:srgbClr val="C40001"/>
                </a:solidFill>
                <a:latin typeface="方正大黑简体" panose="03000509000000000000" pitchFamily="65" charset="-122"/>
                <a:ea typeface="方正大黑简体" panose="03000509000000000000" pitchFamily="65" charset="-122"/>
              </a:rPr>
              <a:t>Contents</a:t>
            </a:r>
            <a:endParaRPr lang="zh-CN" altLang="en-US" sz="2500" spc="394" dirty="0">
              <a:solidFill>
                <a:srgbClr val="C40001"/>
              </a:solidFill>
              <a:latin typeface="方正大黑简体" panose="03000509000000000000" pitchFamily="65" charset="-122"/>
              <a:ea typeface="方正大黑简体" panose="03000509000000000000" pitchFamily="65" charset="-122"/>
            </a:endParaRPr>
          </a:p>
        </p:txBody>
      </p:sp>
      <p:sp>
        <p:nvSpPr>
          <p:cNvPr id="19" name="MH_Others_2"/>
          <p:cNvSpPr txBox="1">
            <a:spLocks noChangeArrowheads="1"/>
          </p:cNvSpPr>
          <p:nvPr/>
        </p:nvSpPr>
        <p:spPr bwMode="auto">
          <a:xfrm>
            <a:off x="4146923" y="439097"/>
            <a:ext cx="3612710" cy="878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19792" tIns="59896" rIns="119792" bIns="59896"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itchFamily="34" charset="0"/>
              <a:buChar char="•"/>
              <a:defRPr sz="21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5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itchFamily="34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itchFamily="34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itchFamily="34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itchFamily="34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zh-CN" altLang="en-US" sz="5300">
                <a:solidFill>
                  <a:srgbClr val="AE0001"/>
                </a:solidFill>
                <a:latin typeface="方正大黑简体" panose="03000509000000000000" pitchFamily="65" charset="-122"/>
                <a:ea typeface="方正大黑简体" panose="03000509000000000000" pitchFamily="65" charset="-122"/>
              </a:rPr>
              <a:t>目录</a:t>
            </a:r>
            <a:endParaRPr lang="zh-CN" altLang="en-US" sz="5300" dirty="0">
              <a:solidFill>
                <a:srgbClr val="AE0001"/>
              </a:solidFill>
              <a:latin typeface="方正大黑简体" panose="03000509000000000000" pitchFamily="65" charset="-122"/>
              <a:ea typeface="方正大黑简体" panose="03000509000000000000" pitchFamily="65" charset="-122"/>
            </a:endParaRPr>
          </a:p>
        </p:txBody>
      </p:sp>
      <p:cxnSp>
        <p:nvCxnSpPr>
          <p:cNvPr id="20" name="直接连接符 19"/>
          <p:cNvCxnSpPr/>
          <p:nvPr/>
        </p:nvCxnSpPr>
        <p:spPr>
          <a:xfrm>
            <a:off x="-12374" y="1687966"/>
            <a:ext cx="4931791" cy="0"/>
          </a:xfrm>
          <a:prstGeom prst="line">
            <a:avLst/>
          </a:prstGeom>
          <a:ln w="3175">
            <a:solidFill>
              <a:srgbClr val="C40001"/>
            </a:solidFill>
            <a:prstDash val="dash"/>
            <a:tail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>
            <a:off x="6962675" y="1687966"/>
            <a:ext cx="4923128" cy="0"/>
          </a:xfrm>
          <a:prstGeom prst="line">
            <a:avLst/>
          </a:prstGeom>
          <a:ln w="3175">
            <a:solidFill>
              <a:srgbClr val="C40001"/>
            </a:solidFill>
            <a:prstDash val="dash"/>
            <a:head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342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 advTm="0">
        <p:checker/>
      </p:transition>
    </mc:Choice>
    <mc:Fallback xmlns="">
      <p:transition spd="slow" advTm="0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 tmFilter="0,0; .5, 1; 1, 1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5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5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4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4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750"/>
                            </p:stCondLst>
                            <p:childTnLst>
                              <p:par>
                                <p:cTn id="3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250"/>
                            </p:stCondLst>
                            <p:childTnLst>
                              <p:par>
                                <p:cTn id="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2" grpId="0" animBg="1"/>
      <p:bldP spid="13" grpId="0" animBg="1"/>
      <p:bldP spid="18" grpId="0"/>
      <p:bldP spid="19" grpId="0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9"/>
          <p:cNvSpPr txBox="1"/>
          <p:nvPr/>
        </p:nvSpPr>
        <p:spPr>
          <a:xfrm>
            <a:off x="621887" y="109260"/>
            <a:ext cx="4619963" cy="474905"/>
          </a:xfrm>
          <a:prstGeom prst="rect">
            <a:avLst/>
          </a:prstGeom>
          <a:noFill/>
        </p:spPr>
        <p:txBody>
          <a:bodyPr wrap="square" lIns="119792" tIns="59896" rIns="119792" bIns="59896" rtlCol="0">
            <a:spAutoFit/>
          </a:bodyPr>
          <a:lstStyle>
            <a:defPPr>
              <a:defRPr lang="zh-CN"/>
            </a:defPPr>
            <a:lvl1pPr>
              <a:defRPr sz="2300" b="1">
                <a:blipFill>
                  <a:blip r:embed="rId2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1</a:t>
            </a:r>
            <a:r>
              <a:rPr lang="zh-CN" altLang="zh-CN" dirty="0"/>
              <a:t>．</a:t>
            </a:r>
            <a:r>
              <a:rPr lang="en-US" altLang="zh-CN" dirty="0" err="1"/>
              <a:t>InputBox</a:t>
            </a:r>
            <a:r>
              <a:rPr lang="zh-CN" altLang="zh-CN" dirty="0"/>
              <a:t>函数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82501" y="882502"/>
            <a:ext cx="9845749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6088"/>
            <a:r>
              <a:rPr lang="zh-CN" altLang="zh-CN" dirty="0"/>
              <a:t>在调用</a:t>
            </a:r>
            <a:r>
              <a:rPr lang="en-US" altLang="zh-CN" dirty="0" err="1"/>
              <a:t>InputBox</a:t>
            </a:r>
            <a:r>
              <a:rPr lang="zh-CN" altLang="zh-CN" dirty="0"/>
              <a:t>函数时会出现一个对话框，包含一个文本框及“确定”和“取消”按钮。对话框等待用户在文本框输入内容。如果单击“确定”按钮或按下</a:t>
            </a:r>
            <a:r>
              <a:rPr lang="en-US" altLang="zh-CN" dirty="0"/>
              <a:t>Enter</a:t>
            </a:r>
            <a:r>
              <a:rPr lang="zh-CN" altLang="zh-CN" dirty="0"/>
              <a:t>键，</a:t>
            </a:r>
            <a:r>
              <a:rPr lang="en-US" altLang="zh-CN" dirty="0" err="1"/>
              <a:t>InputBox</a:t>
            </a:r>
            <a:r>
              <a:rPr lang="zh-CN" altLang="zh-CN" dirty="0"/>
              <a:t>函数的返回值就是文本框的内容；如果单击“取消”按钮，则返回一个零长度字符串。</a:t>
            </a:r>
          </a:p>
          <a:p>
            <a:pPr indent="446088"/>
            <a:r>
              <a:rPr lang="zh-CN" altLang="zh-CN" dirty="0"/>
              <a:t>例如</a:t>
            </a:r>
            <a:r>
              <a:rPr lang="zh-CN" altLang="zh-CN" dirty="0" smtClean="0"/>
              <a:t>：</a:t>
            </a:r>
            <a:endParaRPr lang="zh-CN" altLang="zh-CN" dirty="0"/>
          </a:p>
        </p:txBody>
      </p:sp>
      <p:sp>
        <p:nvSpPr>
          <p:cNvPr id="4" name="TextBox 3"/>
          <p:cNvSpPr txBox="1"/>
          <p:nvPr/>
        </p:nvSpPr>
        <p:spPr>
          <a:xfrm>
            <a:off x="1435395" y="2021275"/>
            <a:ext cx="8846289" cy="64698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sz="1600" dirty="0" err="1"/>
              <a:t>InputBox</a:t>
            </a:r>
            <a:r>
              <a:rPr lang="en-US" altLang="zh-CN" sz="1600" dirty="0"/>
              <a:t>("</a:t>
            </a:r>
            <a:r>
              <a:rPr lang="zh-CN" altLang="zh-CN" sz="1600" dirty="0"/>
              <a:t>请输入文件名：</a:t>
            </a:r>
            <a:r>
              <a:rPr lang="en-US" altLang="zh-CN" sz="1600" dirty="0"/>
              <a:t>", "</a:t>
            </a:r>
            <a:r>
              <a:rPr lang="zh-CN" altLang="zh-CN" sz="1600" dirty="0"/>
              <a:t>打开文件</a:t>
            </a:r>
            <a:r>
              <a:rPr lang="en-US" altLang="zh-CN" sz="1600" dirty="0"/>
              <a:t>", "C:\Program Files\Microsoft Visual Studio 10.0\Common7</a:t>
            </a:r>
            <a:endParaRPr lang="zh-CN" altLang="zh-CN" sz="1600" dirty="0"/>
          </a:p>
          <a:p>
            <a:r>
              <a:rPr lang="en-US" altLang="zh-CN" sz="1600" dirty="0"/>
              <a:t>					  		</a:t>
            </a:r>
            <a:r>
              <a:rPr lang="en-US" altLang="zh-CN" sz="1600" dirty="0" smtClean="0"/>
              <a:t>\</a:t>
            </a:r>
            <a:r>
              <a:rPr lang="en-US" altLang="zh-CN" sz="1600" dirty="0"/>
              <a:t>IDE\devenv.exe" </a:t>
            </a:r>
            <a:r>
              <a:rPr lang="en-US" altLang="zh-CN" sz="1600" dirty="0" smtClean="0"/>
              <a:t>)</a:t>
            </a:r>
            <a:endParaRPr lang="zh-CN" altLang="zh-CN" sz="1600" dirty="0"/>
          </a:p>
        </p:txBody>
      </p:sp>
      <p:sp>
        <p:nvSpPr>
          <p:cNvPr id="5" name="矩形 4"/>
          <p:cNvSpPr/>
          <p:nvPr/>
        </p:nvSpPr>
        <p:spPr>
          <a:xfrm>
            <a:off x="1276749" y="2668261"/>
            <a:ext cx="2969083" cy="3539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dirty="0"/>
              <a:t>对应的输入框如图</a:t>
            </a:r>
            <a:r>
              <a:rPr lang="en-US" altLang="zh-CN" dirty="0"/>
              <a:t>3.21</a:t>
            </a:r>
            <a:r>
              <a:rPr lang="zh-CN" altLang="zh-CN" dirty="0"/>
              <a:t>所示。</a:t>
            </a:r>
          </a:p>
        </p:txBody>
      </p:sp>
      <p:pic>
        <p:nvPicPr>
          <p:cNvPr id="83970" name="Picture 2" descr="3t2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9191" y="3174038"/>
            <a:ext cx="6011283" cy="14809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87668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9"/>
          <p:cNvSpPr txBox="1"/>
          <p:nvPr/>
        </p:nvSpPr>
        <p:spPr>
          <a:xfrm>
            <a:off x="621887" y="109260"/>
            <a:ext cx="4619963" cy="474905"/>
          </a:xfrm>
          <a:prstGeom prst="rect">
            <a:avLst/>
          </a:prstGeom>
          <a:noFill/>
        </p:spPr>
        <p:txBody>
          <a:bodyPr wrap="square" lIns="119792" tIns="59896" rIns="119792" bIns="59896" rtlCol="0">
            <a:spAutoFit/>
          </a:bodyPr>
          <a:lstStyle>
            <a:defPPr>
              <a:defRPr lang="zh-CN"/>
            </a:defPPr>
            <a:lvl1pPr>
              <a:defRPr sz="2300" b="1">
                <a:blipFill>
                  <a:blip r:embed="rId2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1</a:t>
            </a:r>
            <a:r>
              <a:rPr lang="zh-CN" altLang="zh-CN" dirty="0"/>
              <a:t>．</a:t>
            </a:r>
            <a:r>
              <a:rPr lang="en-US" altLang="zh-CN" dirty="0" err="1"/>
              <a:t>InputBox</a:t>
            </a:r>
            <a:r>
              <a:rPr lang="zh-CN" altLang="zh-CN" dirty="0"/>
              <a:t>函数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10093" y="839972"/>
            <a:ext cx="9409814" cy="1400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6088"/>
            <a:r>
              <a:rPr lang="zh-CN" altLang="zh-CN" dirty="0"/>
              <a:t>【例</a:t>
            </a:r>
            <a:r>
              <a:rPr lang="en-US" altLang="zh-CN" dirty="0"/>
              <a:t>3.16</a:t>
            </a:r>
            <a:r>
              <a:rPr lang="zh-CN" altLang="zh-CN" dirty="0"/>
              <a:t>】 用</a:t>
            </a:r>
            <a:r>
              <a:rPr lang="en-US" altLang="zh-CN" dirty="0" err="1"/>
              <a:t>InputBox</a:t>
            </a:r>
            <a:r>
              <a:rPr lang="zh-CN" altLang="zh-CN" dirty="0"/>
              <a:t>函数及对话框获取用户输入的文件名。</a:t>
            </a:r>
          </a:p>
          <a:p>
            <a:pPr indent="446088"/>
            <a:r>
              <a:rPr lang="zh-CN" altLang="zh-CN" dirty="0"/>
              <a:t>界面设计：界面包含</a:t>
            </a:r>
            <a:r>
              <a:rPr lang="en-US" altLang="zh-CN" dirty="0"/>
              <a:t>2</a:t>
            </a:r>
            <a:r>
              <a:rPr lang="zh-CN" altLang="zh-CN" dirty="0"/>
              <a:t>个标签（</a:t>
            </a:r>
            <a:r>
              <a:rPr lang="en-US" altLang="zh-CN" dirty="0" err="1"/>
              <a:t>labFile</a:t>
            </a:r>
            <a:r>
              <a:rPr lang="zh-CN" altLang="zh-CN" dirty="0"/>
              <a:t>和</a:t>
            </a:r>
            <a:r>
              <a:rPr lang="en-US" altLang="zh-CN" dirty="0" err="1"/>
              <a:t>labFileName</a:t>
            </a:r>
            <a:r>
              <a:rPr lang="zh-CN" altLang="zh-CN" dirty="0"/>
              <a:t>）和</a:t>
            </a:r>
            <a:r>
              <a:rPr lang="en-US" altLang="zh-CN" dirty="0"/>
              <a:t>1</a:t>
            </a:r>
            <a:r>
              <a:rPr lang="zh-CN" altLang="zh-CN" dirty="0"/>
              <a:t>个按钮（</a:t>
            </a:r>
            <a:r>
              <a:rPr lang="en-US" altLang="zh-CN" dirty="0" err="1"/>
              <a:t>btnStart</a:t>
            </a:r>
            <a:r>
              <a:rPr lang="zh-CN" altLang="zh-CN" dirty="0"/>
              <a:t>）。</a:t>
            </a:r>
          </a:p>
          <a:p>
            <a:pPr indent="446088"/>
            <a:r>
              <a:rPr lang="zh-CN" altLang="zh-CN" dirty="0"/>
              <a:t>功能要求：单击“输入文件名”（</a:t>
            </a:r>
            <a:r>
              <a:rPr lang="en-US" altLang="zh-CN" dirty="0" err="1"/>
              <a:t>btnStart</a:t>
            </a:r>
            <a:r>
              <a:rPr lang="zh-CN" altLang="zh-CN" dirty="0"/>
              <a:t>）按钮出现</a:t>
            </a:r>
            <a:r>
              <a:rPr lang="en-US" altLang="zh-CN" dirty="0" err="1"/>
              <a:t>InputBox</a:t>
            </a:r>
            <a:r>
              <a:rPr lang="zh-CN" altLang="zh-CN" dirty="0"/>
              <a:t>输入框，在其中输入文件名，将输入的文件名显示在窗体的标签（</a:t>
            </a:r>
            <a:r>
              <a:rPr lang="en-US" altLang="zh-CN" dirty="0" err="1"/>
              <a:t>labFileName</a:t>
            </a:r>
            <a:r>
              <a:rPr lang="zh-CN" altLang="zh-CN" dirty="0"/>
              <a:t>）中。</a:t>
            </a:r>
          </a:p>
          <a:p>
            <a:pPr indent="446088"/>
            <a:r>
              <a:rPr lang="zh-CN" altLang="zh-CN" dirty="0"/>
              <a:t>程序代码如下</a:t>
            </a:r>
            <a:r>
              <a:rPr lang="zh-CN" altLang="zh-CN" dirty="0" smtClean="0"/>
              <a:t>：</a:t>
            </a:r>
            <a:endParaRPr lang="zh-CN" altLang="zh-CN" dirty="0"/>
          </a:p>
        </p:txBody>
      </p:sp>
      <p:sp>
        <p:nvSpPr>
          <p:cNvPr id="4" name="TextBox 3"/>
          <p:cNvSpPr txBox="1"/>
          <p:nvPr/>
        </p:nvSpPr>
        <p:spPr>
          <a:xfrm>
            <a:off x="1573619" y="2240355"/>
            <a:ext cx="8208334" cy="3642122"/>
          </a:xfrm>
          <a:prstGeom prst="roundRect">
            <a:avLst>
              <a:gd name="adj" fmla="val 5243"/>
            </a:avLst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Private Sub </a:t>
            </a:r>
            <a:r>
              <a:rPr lang="en-US" altLang="zh-CN" sz="1600" dirty="0" err="1"/>
              <a:t>btnStart_Click</a:t>
            </a:r>
            <a:r>
              <a:rPr lang="en-US" altLang="zh-CN" sz="1600" dirty="0"/>
              <a:t>(</a:t>
            </a:r>
            <a:r>
              <a:rPr lang="en-US" altLang="zh-CN" sz="1600" dirty="0" err="1"/>
              <a:t>ByVal</a:t>
            </a:r>
            <a:r>
              <a:rPr lang="en-US" altLang="zh-CN" sz="1600" dirty="0"/>
              <a:t> sender As </a:t>
            </a:r>
            <a:r>
              <a:rPr lang="en-US" altLang="zh-CN" sz="1600" dirty="0" err="1"/>
              <a:t>System.Object</a:t>
            </a:r>
            <a:r>
              <a:rPr lang="en-US" altLang="zh-CN" sz="1600" dirty="0"/>
              <a:t>, </a:t>
            </a:r>
            <a:r>
              <a:rPr lang="en-US" altLang="zh-CN" sz="1600" dirty="0" err="1"/>
              <a:t>ByVal</a:t>
            </a:r>
            <a:r>
              <a:rPr lang="en-US" altLang="zh-CN" sz="1600" dirty="0"/>
              <a:t> e As </a:t>
            </a:r>
            <a:r>
              <a:rPr lang="en-US" altLang="zh-CN" sz="1600" dirty="0" err="1"/>
              <a:t>System.EventArgs</a:t>
            </a:r>
            <a:r>
              <a:rPr lang="en-US" altLang="zh-CN" sz="1600" dirty="0"/>
              <a:t>)</a:t>
            </a:r>
            <a:endParaRPr lang="zh-CN" altLang="zh-CN" sz="1600" dirty="0"/>
          </a:p>
          <a:p>
            <a:r>
              <a:rPr lang="en-US" altLang="zh-CN" sz="1600" dirty="0"/>
              <a:t>					</a:t>
            </a:r>
            <a:r>
              <a:rPr lang="en-US" altLang="zh-CN" sz="1600" dirty="0" smtClean="0"/>
              <a:t> </a:t>
            </a:r>
            <a:r>
              <a:rPr lang="en-US" altLang="zh-CN" sz="1600" dirty="0"/>
              <a:t>Handles </a:t>
            </a:r>
            <a:r>
              <a:rPr lang="en-US" altLang="zh-CN" sz="1600" dirty="0" err="1"/>
              <a:t>btnStart.Click</a:t>
            </a:r>
            <a:endParaRPr lang="zh-CN" altLang="zh-CN" sz="1600" dirty="0"/>
          </a:p>
          <a:p>
            <a:r>
              <a:rPr lang="en-US" altLang="zh-CN" sz="1600" dirty="0"/>
              <a:t>    Dim </a:t>
            </a:r>
            <a:r>
              <a:rPr lang="en-US" altLang="zh-CN" sz="1600" dirty="0" err="1"/>
              <a:t>FileName</a:t>
            </a:r>
            <a:r>
              <a:rPr lang="en-US" altLang="zh-CN" sz="1600" dirty="0"/>
              <a:t> As String</a:t>
            </a:r>
            <a:endParaRPr lang="zh-CN" altLang="zh-CN" sz="1600" dirty="0"/>
          </a:p>
          <a:p>
            <a:r>
              <a:rPr lang="en-US" altLang="zh-CN" sz="1600" dirty="0"/>
              <a:t>    </a:t>
            </a:r>
            <a:r>
              <a:rPr lang="en-US" altLang="zh-CN" sz="1600" dirty="0" err="1"/>
              <a:t>FileName</a:t>
            </a:r>
            <a:r>
              <a:rPr lang="en-US" altLang="zh-CN" sz="1600" dirty="0"/>
              <a:t> = </a:t>
            </a:r>
            <a:r>
              <a:rPr lang="en-US" altLang="zh-CN" sz="1600" dirty="0" err="1"/>
              <a:t>InputBox</a:t>
            </a:r>
            <a:r>
              <a:rPr lang="en-US" altLang="zh-CN" sz="1600" dirty="0"/>
              <a:t>("</a:t>
            </a:r>
            <a:r>
              <a:rPr lang="zh-CN" altLang="zh-CN" sz="1600" dirty="0"/>
              <a:t>请输入文件名：</a:t>
            </a:r>
            <a:r>
              <a:rPr lang="en-US" altLang="zh-CN" sz="1600" dirty="0"/>
              <a:t>", "</a:t>
            </a:r>
            <a:r>
              <a:rPr lang="zh-CN" altLang="zh-CN" sz="1600" dirty="0"/>
              <a:t>打开文件</a:t>
            </a:r>
            <a:r>
              <a:rPr lang="en-US" altLang="zh-CN" sz="1600" dirty="0"/>
              <a:t>", "C:\Program Files\Microsoft Visual Studio 10.0</a:t>
            </a:r>
            <a:endParaRPr lang="zh-CN" altLang="zh-CN" sz="1600" dirty="0"/>
          </a:p>
          <a:p>
            <a:r>
              <a:rPr lang="en-US" altLang="zh-CN" sz="1600" dirty="0"/>
              <a:t>													\Common7\IDE\devenv.exe")</a:t>
            </a:r>
            <a:endParaRPr lang="zh-CN" altLang="zh-CN" sz="1600" dirty="0"/>
          </a:p>
          <a:p>
            <a:r>
              <a:rPr lang="en-US" altLang="zh-CN" sz="1600" dirty="0"/>
              <a:t>    ' </a:t>
            </a:r>
            <a:r>
              <a:rPr lang="zh-CN" altLang="zh-CN" sz="1600" dirty="0"/>
              <a:t>默认的文件名是</a:t>
            </a:r>
            <a:r>
              <a:rPr lang="en-US" altLang="zh-CN" sz="1600" dirty="0"/>
              <a:t>"C:\Program Files\Microsoft Visual Studio 10.0\Common7\IDE\devenv.exe"</a:t>
            </a:r>
            <a:endParaRPr lang="zh-CN" altLang="zh-CN" sz="1600" dirty="0"/>
          </a:p>
          <a:p>
            <a:r>
              <a:rPr lang="en-US" altLang="zh-CN" sz="1600" dirty="0"/>
              <a:t>    If </a:t>
            </a:r>
            <a:r>
              <a:rPr lang="en-US" altLang="zh-CN" sz="1600" dirty="0" err="1"/>
              <a:t>FileName</a:t>
            </a:r>
            <a:r>
              <a:rPr lang="en-US" altLang="zh-CN" sz="1600" dirty="0"/>
              <a:t> &lt;&gt; "" Then</a:t>
            </a:r>
            <a:endParaRPr lang="zh-CN" altLang="zh-CN" sz="1600" dirty="0"/>
          </a:p>
          <a:p>
            <a:r>
              <a:rPr lang="en-US" altLang="zh-CN" sz="1600" dirty="0"/>
              <a:t>        </a:t>
            </a:r>
            <a:r>
              <a:rPr lang="en-US" altLang="zh-CN" sz="1600" dirty="0" err="1"/>
              <a:t>labFileName.Text</a:t>
            </a:r>
            <a:r>
              <a:rPr lang="en-US" altLang="zh-CN" sz="1600" dirty="0"/>
              <a:t> = </a:t>
            </a:r>
            <a:r>
              <a:rPr lang="en-US" altLang="zh-CN" sz="1600" dirty="0" err="1"/>
              <a:t>FileName</a:t>
            </a:r>
            <a:endParaRPr lang="zh-CN" altLang="zh-CN" sz="1600" dirty="0"/>
          </a:p>
          <a:p>
            <a:r>
              <a:rPr lang="en-US" altLang="zh-CN" sz="1600" dirty="0"/>
              <a:t>    Else                                    ' </a:t>
            </a:r>
            <a:r>
              <a:rPr lang="zh-CN" altLang="zh-CN" sz="1600" dirty="0"/>
              <a:t>当用户单击“取消”按钮时</a:t>
            </a:r>
          </a:p>
          <a:p>
            <a:r>
              <a:rPr lang="en-US" altLang="zh-CN" sz="1600" dirty="0"/>
              <a:t>        </a:t>
            </a:r>
            <a:r>
              <a:rPr lang="en-US" altLang="zh-CN" sz="1600" dirty="0" err="1"/>
              <a:t>labFileName.Text</a:t>
            </a:r>
            <a:r>
              <a:rPr lang="en-US" altLang="zh-CN" sz="1600" dirty="0"/>
              <a:t> = ""</a:t>
            </a:r>
            <a:endParaRPr lang="zh-CN" altLang="zh-CN" sz="1600" dirty="0"/>
          </a:p>
          <a:p>
            <a:r>
              <a:rPr lang="en-US" altLang="zh-CN" sz="1600" dirty="0"/>
              <a:t>    End If</a:t>
            </a:r>
            <a:endParaRPr lang="zh-CN" altLang="zh-CN" sz="1600" dirty="0"/>
          </a:p>
          <a:p>
            <a:r>
              <a:rPr lang="en-US" altLang="zh-CN" sz="1600" dirty="0"/>
              <a:t>End </a:t>
            </a:r>
            <a:r>
              <a:rPr lang="en-US" altLang="zh-CN" sz="1600" dirty="0" smtClean="0"/>
              <a:t>Sub</a:t>
            </a:r>
          </a:p>
        </p:txBody>
      </p:sp>
    </p:spTree>
    <p:extLst>
      <p:ext uri="{BB962C8B-B14F-4D97-AF65-F5344CB8AC3E}">
        <p14:creationId xmlns:p14="http://schemas.microsoft.com/office/powerpoint/2010/main" val="4131220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dir="u"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9"/>
          <p:cNvSpPr txBox="1"/>
          <p:nvPr/>
        </p:nvSpPr>
        <p:spPr>
          <a:xfrm>
            <a:off x="621887" y="109260"/>
            <a:ext cx="4619963" cy="474905"/>
          </a:xfrm>
          <a:prstGeom prst="rect">
            <a:avLst/>
          </a:prstGeom>
          <a:noFill/>
        </p:spPr>
        <p:txBody>
          <a:bodyPr wrap="square" lIns="119792" tIns="59896" rIns="119792" bIns="59896" rtlCol="0">
            <a:spAutoFit/>
          </a:bodyPr>
          <a:lstStyle>
            <a:defPPr>
              <a:defRPr lang="zh-CN"/>
            </a:defPPr>
            <a:lvl1pPr>
              <a:defRPr sz="2300" b="1">
                <a:blipFill>
                  <a:blip r:embed="rId2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1</a:t>
            </a:r>
            <a:r>
              <a:rPr lang="zh-CN" altLang="zh-CN" dirty="0"/>
              <a:t>．</a:t>
            </a:r>
            <a:r>
              <a:rPr lang="en-US" altLang="zh-CN" dirty="0" err="1"/>
              <a:t>InputBox</a:t>
            </a:r>
            <a:r>
              <a:rPr lang="zh-CN" altLang="zh-CN" dirty="0"/>
              <a:t>函数</a:t>
            </a:r>
          </a:p>
        </p:txBody>
      </p:sp>
      <p:sp>
        <p:nvSpPr>
          <p:cNvPr id="3" name="矩形 2"/>
          <p:cNvSpPr/>
          <p:nvPr/>
        </p:nvSpPr>
        <p:spPr>
          <a:xfrm>
            <a:off x="1284457" y="1342488"/>
            <a:ext cx="5803192" cy="3539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dirty="0"/>
              <a:t>程序运行结果如图</a:t>
            </a:r>
            <a:r>
              <a:rPr lang="en-US" altLang="zh-CN" dirty="0"/>
              <a:t>3.22</a:t>
            </a:r>
            <a:r>
              <a:rPr lang="zh-CN" altLang="zh-CN" dirty="0"/>
              <a:t>所示，这里是以默认文件名输入的。</a:t>
            </a:r>
          </a:p>
        </p:txBody>
      </p:sp>
      <p:pic>
        <p:nvPicPr>
          <p:cNvPr id="84994" name="图片 56"/>
          <p:cNvPicPr>
            <a:picLocks noChangeAspect="1" noChangeArrowheads="1"/>
          </p:cNvPicPr>
          <p:nvPr/>
        </p:nvPicPr>
        <p:blipFill>
          <a:blip r:embed="rId3">
            <a:lum bright="-12000"/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3464" y="1715054"/>
            <a:ext cx="6637377" cy="18149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73928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9"/>
          <p:cNvSpPr txBox="1"/>
          <p:nvPr/>
        </p:nvSpPr>
        <p:spPr>
          <a:xfrm>
            <a:off x="621887" y="109260"/>
            <a:ext cx="4619963" cy="474905"/>
          </a:xfrm>
          <a:prstGeom prst="rect">
            <a:avLst/>
          </a:prstGeom>
          <a:noFill/>
        </p:spPr>
        <p:txBody>
          <a:bodyPr wrap="square" lIns="119792" tIns="59896" rIns="119792" bIns="59896" rtlCol="0">
            <a:spAutoFit/>
          </a:bodyPr>
          <a:lstStyle>
            <a:defPPr>
              <a:defRPr lang="zh-CN"/>
            </a:defPPr>
            <a:lvl1pPr>
              <a:defRPr sz="2300" b="1">
                <a:blipFill>
                  <a:blip r:embed="rId2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2</a:t>
            </a:r>
            <a:r>
              <a:rPr lang="zh-CN" altLang="zh-CN" dirty="0"/>
              <a:t>．</a:t>
            </a:r>
            <a:r>
              <a:rPr lang="en-US" altLang="zh-CN" dirty="0" err="1"/>
              <a:t>MsgBox</a:t>
            </a:r>
            <a:r>
              <a:rPr lang="zh-CN" altLang="zh-CN" dirty="0"/>
              <a:t>函数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20726" y="818707"/>
            <a:ext cx="9335386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6088"/>
            <a:r>
              <a:rPr lang="en-US" altLang="zh-CN" dirty="0" err="1"/>
              <a:t>MsgBox</a:t>
            </a:r>
            <a:r>
              <a:rPr lang="zh-CN" altLang="zh-CN" dirty="0"/>
              <a:t>函数用于向用户发布提示信息。程序运行时，它会自动产生一个对话框，也称消息框，在其中显示提示消息。同时，它还包含命令按钮，要求用户通过单击按钮做出响应，使程序继续执行。其语法格式如下</a:t>
            </a:r>
            <a:r>
              <a:rPr lang="zh-CN" altLang="zh-CN" dirty="0" smtClean="0"/>
              <a:t>：</a:t>
            </a:r>
            <a:endParaRPr lang="zh-CN" altLang="zh-CN" dirty="0"/>
          </a:p>
        </p:txBody>
      </p:sp>
      <p:sp>
        <p:nvSpPr>
          <p:cNvPr id="4" name="圆角矩形 3"/>
          <p:cNvSpPr/>
          <p:nvPr/>
        </p:nvSpPr>
        <p:spPr>
          <a:xfrm>
            <a:off x="1616458" y="1741043"/>
            <a:ext cx="8133598" cy="391597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dirty="0" err="1"/>
              <a:t>MsgBox</a:t>
            </a:r>
            <a:r>
              <a:rPr lang="en-US" altLang="zh-CN" dirty="0"/>
              <a:t>(</a:t>
            </a:r>
            <a:r>
              <a:rPr lang="zh-CN" altLang="zh-CN" dirty="0"/>
              <a:t>消息文本</a:t>
            </a:r>
            <a:r>
              <a:rPr lang="en-US" altLang="zh-CN" dirty="0"/>
              <a:t>s[,</a:t>
            </a:r>
            <a:r>
              <a:rPr lang="zh-CN" altLang="zh-CN" dirty="0"/>
              <a:t>显示按钮</a:t>
            </a:r>
            <a:r>
              <a:rPr lang="en-US" altLang="zh-CN" dirty="0"/>
              <a:t>n] [,</a:t>
            </a:r>
            <a:r>
              <a:rPr lang="zh-CN" altLang="zh-CN" dirty="0"/>
              <a:t>标题</a:t>
            </a:r>
            <a:r>
              <a:rPr lang="en-US" altLang="zh-CN" dirty="0"/>
              <a:t>s])</a:t>
            </a:r>
            <a:endParaRPr lang="zh-CN" altLang="zh-CN" dirty="0"/>
          </a:p>
        </p:txBody>
      </p:sp>
      <p:sp>
        <p:nvSpPr>
          <p:cNvPr id="5" name="TextBox 4"/>
          <p:cNvSpPr txBox="1"/>
          <p:nvPr/>
        </p:nvSpPr>
        <p:spPr>
          <a:xfrm>
            <a:off x="1020726" y="2211572"/>
            <a:ext cx="9335386" cy="19236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6088"/>
            <a:r>
              <a:rPr lang="zh-CN" altLang="zh-CN" dirty="0"/>
              <a:t>其中：</a:t>
            </a:r>
          </a:p>
          <a:p>
            <a:pPr indent="446088"/>
            <a:r>
              <a:rPr lang="zh-CN" altLang="zh-CN" dirty="0"/>
              <a:t>（</a:t>
            </a:r>
            <a:r>
              <a:rPr lang="en-US" altLang="zh-CN" dirty="0"/>
              <a:t>1</a:t>
            </a:r>
            <a:r>
              <a:rPr lang="zh-CN" altLang="zh-CN" dirty="0"/>
              <a:t>）消息文本，是在对话框中作为消息显示的字符串，其内容为提示信息。当消息文本内容超过一行时，可以在每行之间插入回车符（</a:t>
            </a:r>
            <a:r>
              <a:rPr lang="en-US" altLang="zh-CN" dirty="0" err="1"/>
              <a:t>Chr</a:t>
            </a:r>
            <a:r>
              <a:rPr lang="en-US" altLang="zh-CN" dirty="0"/>
              <a:t>(13)</a:t>
            </a:r>
            <a:r>
              <a:rPr lang="zh-CN" altLang="zh-CN" dirty="0"/>
              <a:t>）或换行符（</a:t>
            </a:r>
            <a:r>
              <a:rPr lang="en-US" altLang="zh-CN" dirty="0" err="1"/>
              <a:t>Chr</a:t>
            </a:r>
            <a:r>
              <a:rPr lang="en-US" altLang="zh-CN" dirty="0"/>
              <a:t>(10)</a:t>
            </a:r>
            <a:r>
              <a:rPr lang="zh-CN" altLang="zh-CN" dirty="0"/>
              <a:t>）进行换行。</a:t>
            </a:r>
          </a:p>
          <a:p>
            <a:pPr indent="446088"/>
            <a:r>
              <a:rPr lang="zh-CN" altLang="zh-CN" dirty="0"/>
              <a:t>（</a:t>
            </a:r>
            <a:r>
              <a:rPr lang="en-US" altLang="zh-CN" dirty="0"/>
              <a:t>2</a:t>
            </a:r>
            <a:r>
              <a:rPr lang="zh-CN" altLang="zh-CN" dirty="0"/>
              <a:t>）标题，是在对话框标题栏中显示的标题，默认时为空白。</a:t>
            </a:r>
          </a:p>
          <a:p>
            <a:pPr indent="446088"/>
            <a:r>
              <a:rPr lang="zh-CN" altLang="zh-CN" dirty="0"/>
              <a:t>（</a:t>
            </a:r>
            <a:r>
              <a:rPr lang="en-US" altLang="zh-CN" dirty="0"/>
              <a:t>3</a:t>
            </a:r>
            <a:r>
              <a:rPr lang="zh-CN" altLang="zh-CN" dirty="0"/>
              <a:t>）显示按钮，是一个枚举类型的</a:t>
            </a:r>
            <a:r>
              <a:rPr lang="en-US" altLang="zh-CN" dirty="0" err="1"/>
              <a:t>MsgBoxStyle</a:t>
            </a:r>
            <a:r>
              <a:rPr lang="zh-CN" altLang="zh-CN" dirty="0"/>
              <a:t>值，用来控制在对话框内显示的按钮、图标的种类及数量，该值由</a:t>
            </a:r>
            <a:r>
              <a:rPr lang="en-US" altLang="zh-CN" dirty="0"/>
              <a:t>c1</a:t>
            </a:r>
            <a:r>
              <a:rPr lang="zh-CN" altLang="zh-CN" dirty="0"/>
              <a:t>、</a:t>
            </a:r>
            <a:r>
              <a:rPr lang="en-US" altLang="zh-CN" dirty="0"/>
              <a:t>c2</a:t>
            </a:r>
            <a:r>
              <a:rPr lang="zh-CN" altLang="zh-CN" dirty="0"/>
              <a:t>、</a:t>
            </a:r>
            <a:r>
              <a:rPr lang="en-US" altLang="zh-CN" dirty="0"/>
              <a:t>c3</a:t>
            </a:r>
            <a:r>
              <a:rPr lang="zh-CN" altLang="zh-CN" dirty="0"/>
              <a:t>、</a:t>
            </a:r>
            <a:r>
              <a:rPr lang="en-US" altLang="zh-CN" dirty="0"/>
              <a:t>c4</a:t>
            </a:r>
            <a:r>
              <a:rPr lang="zh-CN" altLang="zh-CN" dirty="0"/>
              <a:t>这</a:t>
            </a:r>
            <a:r>
              <a:rPr lang="en-US" altLang="zh-CN" dirty="0"/>
              <a:t>4</a:t>
            </a:r>
            <a:r>
              <a:rPr lang="zh-CN" altLang="zh-CN" dirty="0"/>
              <a:t>个值构成，即</a:t>
            </a:r>
            <a:r>
              <a:rPr lang="en-US" altLang="zh-CN" dirty="0"/>
              <a:t>c1+c2+c3+c4</a:t>
            </a:r>
            <a:r>
              <a:rPr lang="zh-CN" altLang="zh-CN" dirty="0"/>
              <a:t>的总和，用来指定显示按钮的数目、形式、图标样式。</a:t>
            </a:r>
            <a:r>
              <a:rPr lang="en-US" altLang="zh-CN" dirty="0"/>
              <a:t>Buttons</a:t>
            </a:r>
            <a:r>
              <a:rPr lang="zh-CN" altLang="zh-CN" dirty="0"/>
              <a:t>的设置值</a:t>
            </a:r>
            <a:r>
              <a:rPr lang="en-US" altLang="zh-CN" dirty="0"/>
              <a:t>c1</a:t>
            </a:r>
            <a:r>
              <a:rPr lang="zh-CN" altLang="zh-CN" dirty="0"/>
              <a:t>、</a:t>
            </a:r>
            <a:r>
              <a:rPr lang="en-US" altLang="zh-CN" dirty="0"/>
              <a:t>c2</a:t>
            </a:r>
            <a:r>
              <a:rPr lang="zh-CN" altLang="zh-CN" dirty="0"/>
              <a:t>、</a:t>
            </a:r>
            <a:r>
              <a:rPr lang="en-US" altLang="zh-CN" dirty="0"/>
              <a:t>c3</a:t>
            </a:r>
            <a:r>
              <a:rPr lang="zh-CN" altLang="zh-CN" dirty="0"/>
              <a:t>、</a:t>
            </a:r>
            <a:r>
              <a:rPr lang="en-US" altLang="zh-CN" dirty="0"/>
              <a:t>c4</a:t>
            </a:r>
            <a:r>
              <a:rPr lang="zh-CN" altLang="zh-CN" dirty="0"/>
              <a:t>见</a:t>
            </a:r>
            <a:r>
              <a:rPr lang="zh-CN" altLang="zh-CN" dirty="0">
                <a:hlinkClick r:id="rId3" action="ppaction://hlinkfile"/>
              </a:rPr>
              <a:t>表</a:t>
            </a:r>
            <a:r>
              <a:rPr lang="en-US" altLang="zh-CN" dirty="0">
                <a:hlinkClick r:id="rId3" action="ppaction://hlinkfile"/>
              </a:rPr>
              <a:t>3.19</a:t>
            </a:r>
            <a:r>
              <a:rPr lang="zh-CN" altLang="zh-CN" dirty="0">
                <a:hlinkClick r:id="rId3" action="ppaction://hlinkfile"/>
              </a:rPr>
              <a:t>、表</a:t>
            </a:r>
            <a:r>
              <a:rPr lang="en-US" altLang="zh-CN" dirty="0">
                <a:hlinkClick r:id="rId3" action="ppaction://hlinkfile"/>
              </a:rPr>
              <a:t>3.20</a:t>
            </a:r>
            <a:r>
              <a:rPr lang="zh-CN" altLang="zh-CN" dirty="0">
                <a:hlinkClick r:id="rId3" action="ppaction://hlinkfile"/>
              </a:rPr>
              <a:t>、表</a:t>
            </a:r>
            <a:r>
              <a:rPr lang="en-US" altLang="zh-CN" dirty="0">
                <a:hlinkClick r:id="rId3" action="ppaction://hlinkfile"/>
              </a:rPr>
              <a:t>3.21</a:t>
            </a:r>
            <a:r>
              <a:rPr lang="zh-CN" altLang="zh-CN" dirty="0">
                <a:hlinkClick r:id="rId3" action="ppaction://hlinkfile"/>
              </a:rPr>
              <a:t>、表</a:t>
            </a:r>
            <a:r>
              <a:rPr lang="en-US" altLang="zh-CN" dirty="0">
                <a:hlinkClick r:id="rId3" action="ppaction://hlinkfile"/>
              </a:rPr>
              <a:t>3.22</a:t>
            </a:r>
            <a:r>
              <a:rPr lang="zh-CN" altLang="zh-CN" dirty="0" smtClean="0"/>
              <a:t>。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437667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9"/>
          <p:cNvSpPr txBox="1"/>
          <p:nvPr/>
        </p:nvSpPr>
        <p:spPr>
          <a:xfrm>
            <a:off x="621887" y="109260"/>
            <a:ext cx="4619963" cy="474905"/>
          </a:xfrm>
          <a:prstGeom prst="rect">
            <a:avLst/>
          </a:prstGeom>
          <a:noFill/>
        </p:spPr>
        <p:txBody>
          <a:bodyPr wrap="square" lIns="119792" tIns="59896" rIns="119792" bIns="59896" rtlCol="0">
            <a:spAutoFit/>
          </a:bodyPr>
          <a:lstStyle>
            <a:defPPr>
              <a:defRPr lang="zh-CN"/>
            </a:defPPr>
            <a:lvl1pPr>
              <a:defRPr sz="2300" b="1">
                <a:blipFill>
                  <a:blip r:embed="rId2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2</a:t>
            </a:r>
            <a:r>
              <a:rPr lang="zh-CN" altLang="zh-CN" dirty="0"/>
              <a:t>．</a:t>
            </a:r>
            <a:r>
              <a:rPr lang="en-US" altLang="zh-CN" dirty="0" err="1"/>
              <a:t>MsgBox</a:t>
            </a:r>
            <a:r>
              <a:rPr lang="zh-CN" altLang="zh-CN" dirty="0"/>
              <a:t>函数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99460" y="839972"/>
            <a:ext cx="936728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6088"/>
            <a:r>
              <a:rPr lang="en-US" altLang="zh-CN" dirty="0" err="1"/>
              <a:t>MsgBox</a:t>
            </a:r>
            <a:r>
              <a:rPr lang="zh-CN" altLang="zh-CN" dirty="0"/>
              <a:t>函数等待用户单击按钮，返回一个</a:t>
            </a:r>
            <a:r>
              <a:rPr lang="en-US" altLang="zh-CN" dirty="0"/>
              <a:t>Integer</a:t>
            </a:r>
            <a:r>
              <a:rPr lang="zh-CN" altLang="zh-CN" dirty="0"/>
              <a:t>型值，表示用户单击的是哪一个按钮，返回值见表</a:t>
            </a:r>
            <a:r>
              <a:rPr lang="en-US" altLang="zh-CN" dirty="0"/>
              <a:t>3.23</a:t>
            </a:r>
            <a:r>
              <a:rPr lang="zh-CN" altLang="zh-CN" dirty="0"/>
              <a:t>。如果用户按下</a:t>
            </a:r>
            <a:r>
              <a:rPr lang="en-US" altLang="zh-CN" dirty="0"/>
              <a:t> Esc</a:t>
            </a:r>
            <a:r>
              <a:rPr lang="zh-CN" altLang="zh-CN" dirty="0"/>
              <a:t>键，则与单击</a:t>
            </a:r>
            <a:r>
              <a:rPr lang="en-US" altLang="zh-CN" dirty="0"/>
              <a:t>Cancel</a:t>
            </a:r>
            <a:r>
              <a:rPr lang="zh-CN" altLang="zh-CN" dirty="0"/>
              <a:t>按钮的效果相同</a:t>
            </a:r>
            <a:r>
              <a:rPr lang="zh-CN" altLang="zh-CN" dirty="0" smtClean="0"/>
              <a:t>。</a:t>
            </a:r>
            <a:endParaRPr lang="zh-CN" altLang="zh-CN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7895563"/>
              </p:ext>
            </p:extLst>
          </p:nvPr>
        </p:nvGraphicFramePr>
        <p:xfrm>
          <a:off x="2931868" y="1562139"/>
          <a:ext cx="5960397" cy="2488864"/>
        </p:xfrm>
        <a:graphic>
          <a:graphicData uri="http://schemas.openxmlformats.org/drawingml/2006/table">
            <a:tbl>
              <a:tblPr firstRow="1" firstCol="1" bandRow="1" bandCol="1"/>
              <a:tblGrid>
                <a:gridCol w="1932279"/>
                <a:gridCol w="2011581"/>
                <a:gridCol w="2016537"/>
              </a:tblGrid>
              <a:tr h="311108">
                <a:tc>
                  <a:txBody>
                    <a:bodyPr/>
                    <a:lstStyle/>
                    <a:p>
                      <a:pPr algn="ctr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zh-CN" sz="1400" b="1" kern="1050">
                          <a:effectLst/>
                          <a:latin typeface="Times New Roman"/>
                          <a:ea typeface="宋体"/>
                        </a:rPr>
                        <a:t>按钮名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10">
                      <a:fgClr>
                        <a:srgbClr val="FFFFFF"/>
                      </a:fgClr>
                      <a:bgClr>
                        <a:srgbClr val="E5E5E5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zh-CN" sz="1400" b="1" kern="1050">
                          <a:effectLst/>
                          <a:latin typeface="Times New Roman"/>
                          <a:ea typeface="宋体"/>
                        </a:rPr>
                        <a:t>内置常量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10">
                      <a:fgClr>
                        <a:srgbClr val="FFFFFF"/>
                      </a:fgClr>
                      <a:bgClr>
                        <a:srgbClr val="E5E5E5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zh-CN" sz="1400" b="1" kern="1050">
                          <a:effectLst/>
                          <a:latin typeface="Times New Roman"/>
                          <a:ea typeface="宋体"/>
                        </a:rPr>
                        <a:t>返回值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10">
                      <a:fgClr>
                        <a:srgbClr val="FFFFFF"/>
                      </a:fgClr>
                      <a:bgClr>
                        <a:srgbClr val="E5E5E5"/>
                      </a:bgClr>
                    </a:pattFill>
                  </a:tcPr>
                </a:tc>
              </a:tr>
              <a:tr h="311108"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OK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vbOK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1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1108"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Cancel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vbCancel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2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1108"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Abort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vbAbort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3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1108"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Retry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vbRetry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4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1108"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Ignore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vbIgnore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5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1108"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Yes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vbYes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6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1108"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No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vbNo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 dirty="0">
                          <a:effectLst/>
                          <a:latin typeface="Times New Roman"/>
                          <a:ea typeface="宋体"/>
                        </a:rPr>
                        <a:t>7</a:t>
                      </a:r>
                      <a:endParaRPr lang="zh-CN" sz="1400" kern="105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254642" y="4114800"/>
            <a:ext cx="8208335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dirty="0"/>
              <a:t>例如：</a:t>
            </a:r>
          </a:p>
          <a:p>
            <a:r>
              <a:rPr lang="en-US" altLang="zh-CN" dirty="0" err="1"/>
              <a:t>MsgBox</a:t>
            </a:r>
            <a:r>
              <a:rPr lang="en-US" altLang="zh-CN" dirty="0"/>
              <a:t>("</a:t>
            </a:r>
            <a:r>
              <a:rPr lang="zh-CN" altLang="zh-CN" dirty="0"/>
              <a:t>是否退出系统？</a:t>
            </a:r>
            <a:r>
              <a:rPr lang="en-US" altLang="zh-CN" dirty="0"/>
              <a:t>"</a:t>
            </a:r>
            <a:r>
              <a:rPr lang="zh-CN" altLang="zh-CN" dirty="0"/>
              <a:t>，</a:t>
            </a:r>
            <a:r>
              <a:rPr lang="en-US" altLang="zh-CN" dirty="0" err="1"/>
              <a:t>vbOKCancel</a:t>
            </a:r>
            <a:r>
              <a:rPr lang="en-US" altLang="zh-CN" dirty="0"/>
              <a:t> + </a:t>
            </a:r>
            <a:r>
              <a:rPr lang="en-US" altLang="zh-CN" dirty="0" err="1"/>
              <a:t>vbQuestion</a:t>
            </a:r>
            <a:r>
              <a:rPr lang="zh-CN" altLang="zh-CN" dirty="0"/>
              <a:t>，</a:t>
            </a:r>
            <a:r>
              <a:rPr lang="en-US" altLang="zh-CN" dirty="0"/>
              <a:t>"</a:t>
            </a:r>
            <a:r>
              <a:rPr lang="zh-CN" altLang="zh-CN" dirty="0"/>
              <a:t>退出</a:t>
            </a:r>
            <a:r>
              <a:rPr lang="en-US" altLang="zh-CN" dirty="0"/>
              <a:t>")</a:t>
            </a:r>
            <a:endParaRPr lang="zh-CN" altLang="zh-CN" dirty="0"/>
          </a:p>
          <a:p>
            <a:r>
              <a:rPr lang="zh-CN" altLang="zh-CN" dirty="0"/>
              <a:t>对应的消息框如图</a:t>
            </a:r>
            <a:r>
              <a:rPr lang="en-US" altLang="zh-CN" dirty="0"/>
              <a:t>3.23</a:t>
            </a:r>
            <a:r>
              <a:rPr lang="zh-CN" altLang="zh-CN" dirty="0"/>
              <a:t>所示</a:t>
            </a:r>
            <a:r>
              <a:rPr lang="zh-CN" altLang="zh-CN" dirty="0" smtClean="0"/>
              <a:t>。</a:t>
            </a:r>
            <a:endParaRPr lang="zh-CN" altLang="zh-CN" dirty="0"/>
          </a:p>
        </p:txBody>
      </p:sp>
      <p:pic>
        <p:nvPicPr>
          <p:cNvPr id="86017" name="Picture 1" descr="3t2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991" y="4994829"/>
            <a:ext cx="3311450" cy="13348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58736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9"/>
          <p:cNvSpPr txBox="1"/>
          <p:nvPr/>
        </p:nvSpPr>
        <p:spPr>
          <a:xfrm>
            <a:off x="621887" y="109260"/>
            <a:ext cx="4619963" cy="474905"/>
          </a:xfrm>
          <a:prstGeom prst="rect">
            <a:avLst/>
          </a:prstGeom>
          <a:noFill/>
        </p:spPr>
        <p:txBody>
          <a:bodyPr wrap="square" lIns="119792" tIns="59896" rIns="119792" bIns="59896" rtlCol="0">
            <a:spAutoFit/>
          </a:bodyPr>
          <a:lstStyle>
            <a:defPPr>
              <a:defRPr lang="zh-CN"/>
            </a:defPPr>
            <a:lvl1pPr>
              <a:defRPr sz="2300" b="1">
                <a:blipFill>
                  <a:blip r:embed="rId2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2</a:t>
            </a:r>
            <a:r>
              <a:rPr lang="zh-CN" altLang="zh-CN" dirty="0"/>
              <a:t>．</a:t>
            </a:r>
            <a:r>
              <a:rPr lang="en-US" altLang="zh-CN" dirty="0" err="1"/>
              <a:t>MsgBox</a:t>
            </a:r>
            <a:r>
              <a:rPr lang="zh-CN" altLang="zh-CN" dirty="0"/>
              <a:t>函数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95153" y="893135"/>
            <a:ext cx="9356652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6088"/>
            <a:r>
              <a:rPr lang="zh-CN" altLang="zh-CN" dirty="0"/>
              <a:t>【例</a:t>
            </a:r>
            <a:r>
              <a:rPr lang="en-US" altLang="zh-CN" dirty="0"/>
              <a:t>3.17</a:t>
            </a:r>
            <a:r>
              <a:rPr lang="zh-CN" altLang="zh-CN" dirty="0"/>
              <a:t>】 假设界面中包含一个“退出”（</a:t>
            </a:r>
            <a:r>
              <a:rPr lang="en-US" altLang="zh-CN" dirty="0" err="1"/>
              <a:t>btnEnd</a:t>
            </a:r>
            <a:r>
              <a:rPr lang="zh-CN" altLang="zh-CN" dirty="0"/>
              <a:t>）按钮，单击该按钮后显示消息框（如图</a:t>
            </a:r>
            <a:r>
              <a:rPr lang="en-US" altLang="zh-CN" dirty="0"/>
              <a:t>3.23</a:t>
            </a:r>
            <a:r>
              <a:rPr lang="zh-CN" altLang="zh-CN" dirty="0"/>
              <a:t>所示），单击“确定”按钮退出系统，单击“取消”按钮取消操作。</a:t>
            </a:r>
          </a:p>
          <a:p>
            <a:pPr indent="446088"/>
            <a:r>
              <a:rPr lang="zh-CN" altLang="zh-CN" dirty="0"/>
              <a:t>程序代码如下</a:t>
            </a:r>
            <a:r>
              <a:rPr lang="zh-CN" altLang="zh-CN" dirty="0" smtClean="0"/>
              <a:t>：</a:t>
            </a:r>
            <a:endParaRPr lang="zh-CN" altLang="zh-CN" dirty="0"/>
          </a:p>
        </p:txBody>
      </p:sp>
      <p:sp>
        <p:nvSpPr>
          <p:cNvPr id="4" name="TextBox 3"/>
          <p:cNvSpPr txBox="1"/>
          <p:nvPr/>
        </p:nvSpPr>
        <p:spPr>
          <a:xfrm>
            <a:off x="1610832" y="1770298"/>
            <a:ext cx="8325293" cy="2269748"/>
          </a:xfrm>
          <a:prstGeom prst="roundRect">
            <a:avLst>
              <a:gd name="adj" fmla="val 7871"/>
            </a:avLst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dirty="0"/>
              <a:t>Private Sub </a:t>
            </a:r>
            <a:r>
              <a:rPr lang="en-US" altLang="zh-CN" dirty="0" err="1"/>
              <a:t>btnEnd_Click</a:t>
            </a:r>
            <a:r>
              <a:rPr lang="en-US" altLang="zh-CN" dirty="0"/>
              <a:t>(</a:t>
            </a:r>
            <a:r>
              <a:rPr lang="en-US" altLang="zh-CN" dirty="0" err="1"/>
              <a:t>ByVal</a:t>
            </a:r>
            <a:r>
              <a:rPr lang="en-US" altLang="zh-CN" dirty="0"/>
              <a:t> sender As </a:t>
            </a:r>
            <a:r>
              <a:rPr lang="en-US" altLang="zh-CN" dirty="0" err="1"/>
              <a:t>System.Object</a:t>
            </a:r>
            <a:r>
              <a:rPr lang="en-US" altLang="zh-CN" dirty="0"/>
              <a:t>, </a:t>
            </a:r>
            <a:r>
              <a:rPr lang="en-US" altLang="zh-CN" dirty="0" err="1"/>
              <a:t>ByVal</a:t>
            </a:r>
            <a:r>
              <a:rPr lang="en-US" altLang="zh-CN" dirty="0"/>
              <a:t> e As </a:t>
            </a:r>
            <a:r>
              <a:rPr lang="en-US" altLang="zh-CN" dirty="0" err="1"/>
              <a:t>System.EventArgs</a:t>
            </a:r>
            <a:r>
              <a:rPr lang="en-US" altLang="zh-CN" dirty="0"/>
              <a:t>)</a:t>
            </a:r>
            <a:endParaRPr lang="zh-CN" altLang="zh-CN" dirty="0"/>
          </a:p>
          <a:p>
            <a:r>
              <a:rPr lang="en-US" altLang="zh-CN" dirty="0"/>
              <a:t>						</a:t>
            </a:r>
            <a:r>
              <a:rPr lang="en-US" altLang="zh-CN" dirty="0" smtClean="0"/>
              <a:t>Handles </a:t>
            </a:r>
            <a:r>
              <a:rPr lang="en-US" altLang="zh-CN" dirty="0" err="1"/>
              <a:t>btnEnd.Click</a:t>
            </a:r>
            <a:endParaRPr lang="zh-CN" altLang="zh-CN" dirty="0"/>
          </a:p>
          <a:p>
            <a:r>
              <a:rPr lang="en-US" altLang="zh-CN" dirty="0"/>
              <a:t>    Dim Response</a:t>
            </a:r>
            <a:endParaRPr lang="zh-CN" altLang="zh-CN" dirty="0"/>
          </a:p>
          <a:p>
            <a:r>
              <a:rPr lang="en-US" altLang="zh-CN" dirty="0"/>
              <a:t>    Response = </a:t>
            </a:r>
            <a:r>
              <a:rPr lang="en-US" altLang="zh-CN" dirty="0" err="1"/>
              <a:t>MsgBox</a:t>
            </a:r>
            <a:r>
              <a:rPr lang="en-US" altLang="zh-CN" dirty="0"/>
              <a:t>("</a:t>
            </a:r>
            <a:r>
              <a:rPr lang="zh-CN" altLang="zh-CN" dirty="0"/>
              <a:t>是否退出系统？</a:t>
            </a:r>
            <a:r>
              <a:rPr lang="en-US" altLang="zh-CN" dirty="0"/>
              <a:t>", </a:t>
            </a:r>
            <a:r>
              <a:rPr lang="en-US" altLang="zh-CN" dirty="0" err="1"/>
              <a:t>vbOKCancel</a:t>
            </a:r>
            <a:r>
              <a:rPr lang="en-US" altLang="zh-CN" dirty="0"/>
              <a:t> + </a:t>
            </a:r>
            <a:r>
              <a:rPr lang="en-US" altLang="zh-CN" dirty="0" err="1"/>
              <a:t>vbQuestion</a:t>
            </a:r>
            <a:r>
              <a:rPr lang="en-US" altLang="zh-CN" dirty="0"/>
              <a:t>, "</a:t>
            </a:r>
            <a:r>
              <a:rPr lang="zh-CN" altLang="zh-CN" dirty="0"/>
              <a:t>退出</a:t>
            </a:r>
            <a:r>
              <a:rPr lang="en-US" altLang="zh-CN" dirty="0"/>
              <a:t>")</a:t>
            </a:r>
            <a:endParaRPr lang="zh-CN" altLang="zh-CN" dirty="0"/>
          </a:p>
          <a:p>
            <a:r>
              <a:rPr lang="en-US" altLang="zh-CN" dirty="0"/>
              <a:t>    If Response = 1 Then                    ' </a:t>
            </a:r>
            <a:r>
              <a:rPr lang="zh-CN" altLang="zh-CN" dirty="0"/>
              <a:t>当单击“确定”按钮时</a:t>
            </a:r>
          </a:p>
          <a:p>
            <a:r>
              <a:rPr lang="en-US" altLang="zh-CN" dirty="0"/>
              <a:t>        End</a:t>
            </a:r>
            <a:endParaRPr lang="zh-CN" altLang="zh-CN" dirty="0"/>
          </a:p>
          <a:p>
            <a:r>
              <a:rPr lang="en-US" altLang="zh-CN" dirty="0"/>
              <a:t>    End If</a:t>
            </a:r>
            <a:endParaRPr lang="zh-CN" altLang="zh-CN" dirty="0"/>
          </a:p>
          <a:p>
            <a:r>
              <a:rPr lang="en-US" altLang="zh-CN" dirty="0"/>
              <a:t>End </a:t>
            </a:r>
            <a:r>
              <a:rPr lang="en-US" altLang="zh-CN" dirty="0" smtClean="0"/>
              <a:t>Sub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1670170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 rot="2643114">
            <a:off x="3114465" y="2395270"/>
            <a:ext cx="1362721" cy="1447759"/>
            <a:chOff x="4819176" y="1662676"/>
            <a:chExt cx="2993523" cy="2989680"/>
          </a:xfrm>
        </p:grpSpPr>
        <p:grpSp>
          <p:nvGrpSpPr>
            <p:cNvPr id="5" name="组合 4"/>
            <p:cNvGrpSpPr/>
            <p:nvPr/>
          </p:nvGrpSpPr>
          <p:grpSpPr>
            <a:xfrm>
              <a:off x="4819176" y="1662676"/>
              <a:ext cx="2993523" cy="2989680"/>
              <a:chOff x="304800" y="673100"/>
              <a:chExt cx="4147845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7" name="矩形 6"/>
              <p:cNvSpPr>
                <a:spLocks/>
              </p:cNvSpPr>
              <p:nvPr/>
            </p:nvSpPr>
            <p:spPr>
              <a:xfrm>
                <a:off x="304800" y="673100"/>
                <a:ext cx="4147845" cy="4000500"/>
              </a:xfrm>
              <a:prstGeom prst="rect">
                <a:avLst/>
              </a:prstGeom>
              <a:gradFill>
                <a:gsLst>
                  <a:gs pos="0">
                    <a:sysClr val="window" lastClr="FFFFFF"/>
                  </a:gs>
                  <a:gs pos="55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65000"/>
                    </a:sysClr>
                  </a:gs>
                </a:gsLst>
                <a:lin ang="81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kern="0">
                  <a:solidFill>
                    <a:sysClr val="windowText" lastClr="000000"/>
                  </a:solidFill>
                  <a:latin typeface="Calibri"/>
                  <a:ea typeface="宋体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>
                <a:off x="399069" y="760412"/>
                <a:ext cx="3959307" cy="3825874"/>
              </a:xfrm>
              <a:prstGeom prst="rect">
                <a:avLst/>
              </a:prstGeom>
              <a:gradFill>
                <a:gsLst>
                  <a:gs pos="0">
                    <a:sysClr val="window" lastClr="FFFFFF"/>
                  </a:gs>
                  <a:gs pos="51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75000"/>
                    </a:sysClr>
                  </a:gs>
                </a:gsLst>
                <a:lin ang="189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kern="0">
                  <a:solidFill>
                    <a:sysClr val="window" lastClr="FFFFFF"/>
                  </a:solidFill>
                  <a:latin typeface="Calibri"/>
                  <a:ea typeface="宋体"/>
                </a:endParaRPr>
              </a:p>
            </p:txBody>
          </p:sp>
        </p:grpSp>
        <p:sp>
          <p:nvSpPr>
            <p:cNvPr id="6" name="矩形 5"/>
            <p:cNvSpPr/>
            <p:nvPr/>
          </p:nvSpPr>
          <p:spPr>
            <a:xfrm>
              <a:off x="5038399" y="1880357"/>
              <a:ext cx="2555077" cy="2554311"/>
            </a:xfrm>
            <a:prstGeom prst="rect">
              <a:avLst/>
            </a:prstGeom>
            <a:blipFill>
              <a:blip r:embed="rId2"/>
              <a:stretch>
                <a:fillRect/>
              </a:stretch>
            </a:blipFill>
            <a:ln w="28575" cap="flat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>
                <a:solidFill>
                  <a:sysClr val="window" lastClr="FFFFFF"/>
                </a:solidFill>
                <a:latin typeface="Palatino Linotype"/>
                <a:ea typeface="宋体"/>
              </a:endParaRPr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3260977" y="2612610"/>
            <a:ext cx="1069702" cy="1059378"/>
          </a:xfrm>
          <a:prstGeom prst="rect">
            <a:avLst/>
          </a:prstGeom>
          <a:noFill/>
        </p:spPr>
        <p:txBody>
          <a:bodyPr wrap="square" lIns="119792" tIns="59896" rIns="119792" bIns="59896" rtlCol="0">
            <a:spAutoFit/>
          </a:bodyPr>
          <a:lstStyle/>
          <a:p>
            <a:r>
              <a:rPr lang="en-US" altLang="zh-CN" sz="5900" b="1" dirty="0" smtClean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07</a:t>
            </a:r>
            <a:endParaRPr lang="zh-CN" altLang="en-US" sz="5900" b="1" dirty="0">
              <a:solidFill>
                <a:schemeClr val="bg1"/>
              </a:solidFill>
              <a:latin typeface="Roboto Black" panose="02000000000000000000" pitchFamily="2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334968" y="2664540"/>
            <a:ext cx="1969609" cy="490294"/>
          </a:xfrm>
          <a:prstGeom prst="rect">
            <a:avLst/>
          </a:prstGeom>
          <a:noFill/>
        </p:spPr>
        <p:txBody>
          <a:bodyPr wrap="square" lIns="119792" tIns="59896" rIns="119792" bIns="59896" rtlCol="0">
            <a:spAutoFit/>
          </a:bodyPr>
          <a:lstStyle>
            <a:defPPr>
              <a:defRPr lang="zh-CN"/>
            </a:defPPr>
            <a:lvl1pPr>
              <a:defRPr sz="4300" b="1">
                <a:blipFill>
                  <a:blip r:embed="rId2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zh-CN" sz="2400" dirty="0"/>
              <a:t>自定义函数</a:t>
            </a:r>
          </a:p>
        </p:txBody>
      </p:sp>
      <p:cxnSp>
        <p:nvCxnSpPr>
          <p:cNvPr id="11" name="直接连接符 10"/>
          <p:cNvCxnSpPr/>
          <p:nvPr/>
        </p:nvCxnSpPr>
        <p:spPr>
          <a:xfrm>
            <a:off x="4890796" y="3157833"/>
            <a:ext cx="2615790" cy="0"/>
          </a:xfrm>
          <a:prstGeom prst="line">
            <a:avLst/>
          </a:prstGeom>
          <a:ln>
            <a:solidFill>
              <a:srgbClr val="AE00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MH_Others_1"/>
          <p:cNvSpPr txBox="1"/>
          <p:nvPr/>
        </p:nvSpPr>
        <p:spPr>
          <a:xfrm>
            <a:off x="4542567" y="1414219"/>
            <a:ext cx="2868858" cy="505683"/>
          </a:xfrm>
          <a:prstGeom prst="rect">
            <a:avLst/>
          </a:prstGeom>
          <a:noFill/>
        </p:spPr>
        <p:txBody>
          <a:bodyPr wrap="square" lIns="119792" tIns="59896" rIns="119792" bIns="59896">
            <a:spAutoFit/>
          </a:bodyPr>
          <a:lstStyle/>
          <a:p>
            <a:pPr algn="ctr">
              <a:defRPr/>
            </a:pPr>
            <a:r>
              <a:rPr lang="en-US" altLang="zh-CN" sz="2500" spc="394" dirty="0">
                <a:solidFill>
                  <a:srgbClr val="C40001"/>
                </a:solidFill>
                <a:latin typeface="方正大黑简体" panose="03000509000000000000" pitchFamily="65" charset="-122"/>
                <a:ea typeface="方正大黑简体" panose="03000509000000000000" pitchFamily="65" charset="-122"/>
              </a:rPr>
              <a:t>Contents</a:t>
            </a:r>
            <a:endParaRPr lang="zh-CN" altLang="en-US" sz="2500" spc="394" dirty="0">
              <a:solidFill>
                <a:srgbClr val="C40001"/>
              </a:solidFill>
              <a:latin typeface="方正大黑简体" panose="03000509000000000000" pitchFamily="65" charset="-122"/>
              <a:ea typeface="方正大黑简体" panose="03000509000000000000" pitchFamily="65" charset="-122"/>
            </a:endParaRPr>
          </a:p>
        </p:txBody>
      </p:sp>
      <p:sp>
        <p:nvSpPr>
          <p:cNvPr id="19" name="MH_Others_2"/>
          <p:cNvSpPr txBox="1">
            <a:spLocks noChangeArrowheads="1"/>
          </p:cNvSpPr>
          <p:nvPr/>
        </p:nvSpPr>
        <p:spPr bwMode="auto">
          <a:xfrm>
            <a:off x="4146923" y="439097"/>
            <a:ext cx="3612710" cy="878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19792" tIns="59896" rIns="119792" bIns="59896"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itchFamily="34" charset="0"/>
              <a:buChar char="•"/>
              <a:defRPr sz="21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5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itchFamily="34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itchFamily="34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itchFamily="34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itchFamily="34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zh-CN" altLang="en-US" sz="5300">
                <a:solidFill>
                  <a:srgbClr val="AE0001"/>
                </a:solidFill>
                <a:latin typeface="方正大黑简体" panose="03000509000000000000" pitchFamily="65" charset="-122"/>
                <a:ea typeface="方正大黑简体" panose="03000509000000000000" pitchFamily="65" charset="-122"/>
              </a:rPr>
              <a:t>目录</a:t>
            </a:r>
            <a:endParaRPr lang="zh-CN" altLang="en-US" sz="5300" dirty="0">
              <a:solidFill>
                <a:srgbClr val="AE0001"/>
              </a:solidFill>
              <a:latin typeface="方正大黑简体" panose="03000509000000000000" pitchFamily="65" charset="-122"/>
              <a:ea typeface="方正大黑简体" panose="03000509000000000000" pitchFamily="65" charset="-122"/>
            </a:endParaRPr>
          </a:p>
        </p:txBody>
      </p:sp>
      <p:cxnSp>
        <p:nvCxnSpPr>
          <p:cNvPr id="20" name="直接连接符 19"/>
          <p:cNvCxnSpPr/>
          <p:nvPr/>
        </p:nvCxnSpPr>
        <p:spPr>
          <a:xfrm>
            <a:off x="-12374" y="1687966"/>
            <a:ext cx="4931791" cy="0"/>
          </a:xfrm>
          <a:prstGeom prst="line">
            <a:avLst/>
          </a:prstGeom>
          <a:ln w="3175">
            <a:solidFill>
              <a:srgbClr val="C40001"/>
            </a:solidFill>
            <a:prstDash val="dash"/>
            <a:tail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>
            <a:off x="6962675" y="1687966"/>
            <a:ext cx="4923128" cy="0"/>
          </a:xfrm>
          <a:prstGeom prst="line">
            <a:avLst/>
          </a:prstGeom>
          <a:ln w="3175">
            <a:solidFill>
              <a:srgbClr val="C40001"/>
            </a:solidFill>
            <a:prstDash val="dash"/>
            <a:head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文本占位符 5"/>
          <p:cNvSpPr txBox="1">
            <a:spLocks/>
          </p:cNvSpPr>
          <p:nvPr/>
        </p:nvSpPr>
        <p:spPr>
          <a:xfrm>
            <a:off x="5058509" y="3305783"/>
            <a:ext cx="1904166" cy="262310"/>
          </a:xfrm>
          <a:prstGeom prst="rect">
            <a:avLst/>
          </a:prstGeom>
          <a:ln>
            <a:solidFill>
              <a:schemeClr val="tx1"/>
            </a:solidFill>
            <a:prstDash val="sysDot"/>
          </a:ln>
        </p:spPr>
        <p:txBody>
          <a:bodyPr vert="horz" lIns="89834" tIns="44916" rIns="89834" bIns="44916" rtlCol="0" anchor="ctr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b="1" kern="1200">
                <a:solidFill>
                  <a:srgbClr val="56762C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solidFill>
                  <a:schemeClr val="tx1"/>
                </a:solidFill>
              </a:rPr>
              <a:t>1</a:t>
            </a:r>
            <a:r>
              <a:rPr lang="zh-CN" altLang="zh-CN" dirty="0">
                <a:solidFill>
                  <a:schemeClr val="tx1"/>
                </a:solidFill>
              </a:rPr>
              <a:t>．定义</a:t>
            </a:r>
            <a:r>
              <a:rPr lang="en-US" altLang="zh-CN" dirty="0">
                <a:solidFill>
                  <a:schemeClr val="tx1"/>
                </a:solidFill>
              </a:rPr>
              <a:t>Function</a:t>
            </a:r>
            <a:r>
              <a:rPr lang="zh-CN" altLang="zh-CN" dirty="0">
                <a:solidFill>
                  <a:schemeClr val="tx1"/>
                </a:solidFill>
              </a:rPr>
              <a:t>过程</a:t>
            </a:r>
          </a:p>
        </p:txBody>
      </p:sp>
      <p:sp>
        <p:nvSpPr>
          <p:cNvPr id="15" name="文本占位符 5"/>
          <p:cNvSpPr txBox="1">
            <a:spLocks/>
          </p:cNvSpPr>
          <p:nvPr/>
        </p:nvSpPr>
        <p:spPr>
          <a:xfrm>
            <a:off x="5058509" y="3705704"/>
            <a:ext cx="1904166" cy="262310"/>
          </a:xfrm>
          <a:prstGeom prst="rect">
            <a:avLst/>
          </a:prstGeom>
          <a:ln>
            <a:solidFill>
              <a:schemeClr val="tx1"/>
            </a:solidFill>
            <a:prstDash val="sysDot"/>
          </a:ln>
        </p:spPr>
        <p:txBody>
          <a:bodyPr vert="horz" lIns="89834" tIns="44916" rIns="89834" bIns="44916" rtlCol="0" anchor="ctr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b="1" kern="1200">
                <a:solidFill>
                  <a:srgbClr val="56762C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solidFill>
                  <a:schemeClr val="tx1"/>
                </a:solidFill>
              </a:rPr>
              <a:t>2</a:t>
            </a:r>
            <a:r>
              <a:rPr lang="zh-CN" altLang="zh-CN" dirty="0">
                <a:solidFill>
                  <a:schemeClr val="tx1"/>
                </a:solidFill>
              </a:rPr>
              <a:t>．调用</a:t>
            </a:r>
            <a:r>
              <a:rPr lang="en-US" altLang="zh-CN" dirty="0">
                <a:solidFill>
                  <a:schemeClr val="tx1"/>
                </a:solidFill>
              </a:rPr>
              <a:t>Function</a:t>
            </a:r>
            <a:r>
              <a:rPr lang="zh-CN" altLang="zh-CN" dirty="0">
                <a:solidFill>
                  <a:schemeClr val="tx1"/>
                </a:solidFill>
              </a:rPr>
              <a:t>过程</a:t>
            </a:r>
          </a:p>
        </p:txBody>
      </p:sp>
    </p:spTree>
    <p:extLst>
      <p:ext uri="{BB962C8B-B14F-4D97-AF65-F5344CB8AC3E}">
        <p14:creationId xmlns:p14="http://schemas.microsoft.com/office/powerpoint/2010/main" val="2103931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 advTm="0">
        <p:checker/>
      </p:transition>
    </mc:Choice>
    <mc:Fallback xmlns="">
      <p:transition spd="slow" advTm="0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 tmFilter="0,0; .5, 1; 1, 1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5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5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50"/>
                            </p:stCondLst>
                            <p:childTnLst>
                              <p:par>
                                <p:cTn id="2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5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4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4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8" grpId="0"/>
      <p:bldP spid="19" grpId="0"/>
      <p:bldP spid="14" grpId="0" animBg="1"/>
      <p:bldP spid="15" grpId="0" animBg="1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9"/>
          <p:cNvSpPr txBox="1"/>
          <p:nvPr/>
        </p:nvSpPr>
        <p:spPr>
          <a:xfrm>
            <a:off x="621887" y="109260"/>
            <a:ext cx="4619963" cy="474905"/>
          </a:xfrm>
          <a:prstGeom prst="rect">
            <a:avLst/>
          </a:prstGeom>
          <a:noFill/>
        </p:spPr>
        <p:txBody>
          <a:bodyPr wrap="square" lIns="119792" tIns="59896" rIns="119792" bIns="59896" rtlCol="0">
            <a:spAutoFit/>
          </a:bodyPr>
          <a:lstStyle>
            <a:defPPr>
              <a:defRPr lang="zh-CN"/>
            </a:defPPr>
            <a:lvl1pPr>
              <a:defRPr sz="2300" b="1">
                <a:blipFill>
                  <a:blip r:embed="rId2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1</a:t>
            </a:r>
            <a:r>
              <a:rPr lang="zh-CN" altLang="zh-CN" dirty="0"/>
              <a:t>．定义</a:t>
            </a:r>
            <a:r>
              <a:rPr lang="en-US" altLang="zh-CN" dirty="0"/>
              <a:t>Function</a:t>
            </a:r>
            <a:r>
              <a:rPr lang="zh-CN" altLang="zh-CN" dirty="0"/>
              <a:t>过程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03767" y="829340"/>
            <a:ext cx="9664996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6088"/>
            <a:r>
              <a:rPr lang="en-US" altLang="zh-CN" dirty="0"/>
              <a:t>Function</a:t>
            </a:r>
            <a:r>
              <a:rPr lang="zh-CN" altLang="zh-CN" dirty="0"/>
              <a:t>过程由包含在</a:t>
            </a:r>
            <a:r>
              <a:rPr lang="en-US" altLang="zh-CN" dirty="0"/>
              <a:t>Function</a:t>
            </a:r>
            <a:r>
              <a:rPr lang="zh-CN" altLang="zh-CN" dirty="0"/>
              <a:t>和</a:t>
            </a:r>
            <a:r>
              <a:rPr lang="en-US" altLang="zh-CN" dirty="0"/>
              <a:t>End Function</a:t>
            </a:r>
            <a:r>
              <a:rPr lang="zh-CN" altLang="zh-CN" dirty="0"/>
              <a:t>语句之间的一系列语句构成。每次调用函数时都会执行过程中的语句，即从</a:t>
            </a:r>
            <a:r>
              <a:rPr lang="en-US" altLang="zh-CN" dirty="0"/>
              <a:t>Function</a:t>
            </a:r>
            <a:r>
              <a:rPr lang="zh-CN" altLang="zh-CN" dirty="0"/>
              <a:t>语句后的第一个可执行语句开始，直到遇到第一个</a:t>
            </a:r>
            <a:r>
              <a:rPr lang="en-US" altLang="zh-CN" dirty="0"/>
              <a:t>End Function</a:t>
            </a:r>
            <a:r>
              <a:rPr lang="zh-CN" altLang="zh-CN" dirty="0"/>
              <a:t>、</a:t>
            </a:r>
            <a:r>
              <a:rPr lang="en-US" altLang="zh-CN" dirty="0"/>
              <a:t>Exit Function</a:t>
            </a:r>
            <a:r>
              <a:rPr lang="zh-CN" altLang="zh-CN" dirty="0"/>
              <a:t>或</a:t>
            </a:r>
            <a:r>
              <a:rPr lang="en-US" altLang="zh-CN" dirty="0"/>
              <a:t>Return</a:t>
            </a:r>
            <a:r>
              <a:rPr lang="zh-CN" altLang="zh-CN" dirty="0"/>
              <a:t>语句结束。定义</a:t>
            </a:r>
            <a:r>
              <a:rPr lang="en-US" altLang="zh-CN" dirty="0"/>
              <a:t>Function</a:t>
            </a:r>
            <a:r>
              <a:rPr lang="zh-CN" altLang="zh-CN" dirty="0"/>
              <a:t>过程的一般语法格式如下</a:t>
            </a:r>
            <a:r>
              <a:rPr lang="zh-CN" altLang="zh-CN" dirty="0" smtClean="0"/>
              <a:t>：</a:t>
            </a:r>
            <a:endParaRPr lang="zh-CN" altLang="zh-CN" dirty="0"/>
          </a:p>
        </p:txBody>
      </p:sp>
      <p:sp>
        <p:nvSpPr>
          <p:cNvPr id="4" name="TextBox 3"/>
          <p:cNvSpPr txBox="1"/>
          <p:nvPr/>
        </p:nvSpPr>
        <p:spPr>
          <a:xfrm>
            <a:off x="1477925" y="1712042"/>
            <a:ext cx="8644269" cy="2269748"/>
          </a:xfrm>
          <a:prstGeom prst="roundRect">
            <a:avLst>
              <a:gd name="adj" fmla="val 7432"/>
            </a:avLst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dirty="0"/>
              <a:t>[Private | Public] [Static] Function </a:t>
            </a:r>
            <a:r>
              <a:rPr lang="zh-CN" altLang="zh-CN" dirty="0"/>
              <a:t>函数名</a:t>
            </a:r>
            <a:r>
              <a:rPr lang="en-US" altLang="zh-CN" dirty="0"/>
              <a:t> ([</a:t>
            </a:r>
            <a:r>
              <a:rPr lang="zh-CN" altLang="zh-CN" dirty="0"/>
              <a:t>参数列表</a:t>
            </a:r>
            <a:r>
              <a:rPr lang="en-US" altLang="zh-CN" dirty="0"/>
              <a:t>])[As </a:t>
            </a:r>
            <a:r>
              <a:rPr lang="zh-CN" altLang="zh-CN" dirty="0"/>
              <a:t>数据类型</a:t>
            </a:r>
            <a:r>
              <a:rPr lang="en-US" altLang="zh-CN" dirty="0"/>
              <a:t>]</a:t>
            </a:r>
            <a:endParaRPr lang="zh-CN" altLang="zh-CN" dirty="0"/>
          </a:p>
          <a:p>
            <a:r>
              <a:rPr lang="en-US" altLang="zh-CN" dirty="0"/>
              <a:t>[</a:t>
            </a:r>
            <a:r>
              <a:rPr lang="zh-CN" altLang="zh-CN" dirty="0"/>
              <a:t>局部变量和常数声明</a:t>
            </a:r>
            <a:r>
              <a:rPr lang="en-US" altLang="zh-CN" dirty="0"/>
              <a:t>]</a:t>
            </a:r>
            <a:endParaRPr lang="zh-CN" altLang="zh-CN" dirty="0"/>
          </a:p>
          <a:p>
            <a:r>
              <a:rPr lang="en-US" altLang="zh-CN" dirty="0"/>
              <a:t>    </a:t>
            </a:r>
            <a:r>
              <a:rPr lang="zh-CN" altLang="zh-CN" dirty="0"/>
              <a:t>语句块</a:t>
            </a:r>
          </a:p>
          <a:p>
            <a:r>
              <a:rPr lang="en-US" altLang="zh-CN" dirty="0"/>
              <a:t>    [</a:t>
            </a:r>
            <a:r>
              <a:rPr lang="zh-CN" altLang="zh-CN" dirty="0"/>
              <a:t>函数名</a:t>
            </a:r>
            <a:r>
              <a:rPr lang="en-US" altLang="zh-CN" dirty="0"/>
              <a:t> = </a:t>
            </a:r>
            <a:r>
              <a:rPr lang="zh-CN" altLang="zh-CN" dirty="0"/>
              <a:t>表达式</a:t>
            </a:r>
            <a:r>
              <a:rPr lang="en-US" altLang="zh-CN" dirty="0"/>
              <a:t>]</a:t>
            </a:r>
            <a:endParaRPr lang="zh-CN" altLang="zh-CN" dirty="0"/>
          </a:p>
          <a:p>
            <a:r>
              <a:rPr lang="en-US" altLang="zh-CN" dirty="0"/>
              <a:t>    [Exit Function]</a:t>
            </a:r>
            <a:endParaRPr lang="zh-CN" altLang="zh-CN" dirty="0"/>
          </a:p>
          <a:p>
            <a:r>
              <a:rPr lang="en-US" altLang="zh-CN" dirty="0"/>
              <a:t>    </a:t>
            </a:r>
            <a:r>
              <a:rPr lang="zh-CN" altLang="zh-CN" dirty="0"/>
              <a:t>语句块</a:t>
            </a:r>
          </a:p>
          <a:p>
            <a:r>
              <a:rPr lang="en-US" altLang="zh-CN" dirty="0"/>
              <a:t>    [Return </a:t>
            </a:r>
            <a:r>
              <a:rPr lang="zh-CN" altLang="zh-CN" dirty="0"/>
              <a:t>表达式</a:t>
            </a:r>
            <a:r>
              <a:rPr lang="en-US" altLang="zh-CN" dirty="0"/>
              <a:t>]</a:t>
            </a:r>
            <a:endParaRPr lang="zh-CN" altLang="zh-CN" dirty="0"/>
          </a:p>
          <a:p>
            <a:r>
              <a:rPr lang="en-US" altLang="zh-CN" dirty="0"/>
              <a:t>End Function </a:t>
            </a:r>
            <a:endParaRPr lang="zh-CN" altLang="zh-CN" dirty="0"/>
          </a:p>
        </p:txBody>
      </p:sp>
      <p:sp>
        <p:nvSpPr>
          <p:cNvPr id="5" name="TextBox 4"/>
          <p:cNvSpPr txBox="1"/>
          <p:nvPr/>
        </p:nvSpPr>
        <p:spPr>
          <a:xfrm>
            <a:off x="903767" y="3981790"/>
            <a:ext cx="9579935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6088"/>
            <a:r>
              <a:rPr lang="zh-CN" altLang="zh-CN" dirty="0"/>
              <a:t>其中：</a:t>
            </a:r>
          </a:p>
          <a:p>
            <a:pPr indent="446088"/>
            <a:r>
              <a:rPr lang="zh-CN" altLang="zh-CN" dirty="0"/>
              <a:t>（</a:t>
            </a:r>
            <a:r>
              <a:rPr lang="en-US" altLang="zh-CN" dirty="0"/>
              <a:t>1</a:t>
            </a:r>
            <a:r>
              <a:rPr lang="zh-CN" altLang="zh-CN" dirty="0"/>
              <a:t>）</a:t>
            </a:r>
            <a:r>
              <a:rPr lang="en-US" altLang="zh-CN" dirty="0"/>
              <a:t>As</a:t>
            </a:r>
            <a:r>
              <a:rPr lang="zh-CN" altLang="zh-CN" dirty="0"/>
              <a:t>数据类型，指函数返回值的数据类型。与变量一样，如果没有</a:t>
            </a:r>
            <a:r>
              <a:rPr lang="en-US" altLang="zh-CN" dirty="0"/>
              <a:t>As</a:t>
            </a:r>
            <a:r>
              <a:rPr lang="zh-CN" altLang="zh-CN" dirty="0"/>
              <a:t>子句，默认的数据类型为</a:t>
            </a:r>
            <a:r>
              <a:rPr lang="en-US" altLang="zh-CN" dirty="0"/>
              <a:t>Object</a:t>
            </a:r>
            <a:r>
              <a:rPr lang="zh-CN" altLang="zh-CN" dirty="0"/>
              <a:t>。</a:t>
            </a:r>
          </a:p>
          <a:p>
            <a:pPr indent="446088"/>
            <a:r>
              <a:rPr lang="zh-CN" altLang="zh-CN" dirty="0"/>
              <a:t>（</a:t>
            </a:r>
            <a:r>
              <a:rPr lang="en-US" altLang="zh-CN" dirty="0"/>
              <a:t>2</a:t>
            </a:r>
            <a:r>
              <a:rPr lang="zh-CN" altLang="zh-CN" dirty="0"/>
              <a:t>）</a:t>
            </a:r>
            <a:r>
              <a:rPr lang="en-US" altLang="zh-CN" dirty="0"/>
              <a:t>Exit Function</a:t>
            </a:r>
            <a:r>
              <a:rPr lang="zh-CN" altLang="zh-CN" dirty="0"/>
              <a:t>语句，用于提前从</a:t>
            </a:r>
            <a:r>
              <a:rPr lang="en-US" altLang="zh-CN" dirty="0"/>
              <a:t>Function</a:t>
            </a:r>
            <a:r>
              <a:rPr lang="zh-CN" altLang="zh-CN" dirty="0"/>
              <a:t>过程中退出，程序接着从调用该</a:t>
            </a:r>
            <a:r>
              <a:rPr lang="en-US" altLang="zh-CN" dirty="0"/>
              <a:t>Function</a:t>
            </a:r>
            <a:r>
              <a:rPr lang="zh-CN" altLang="zh-CN" dirty="0"/>
              <a:t>过程语句的下一条语句继续执行。在</a:t>
            </a:r>
            <a:r>
              <a:rPr lang="en-US" altLang="zh-CN" dirty="0"/>
              <a:t>Function</a:t>
            </a:r>
            <a:r>
              <a:rPr lang="zh-CN" altLang="zh-CN" dirty="0"/>
              <a:t>过程的任何位置都可以有</a:t>
            </a:r>
            <a:r>
              <a:rPr lang="en-US" altLang="zh-CN" dirty="0"/>
              <a:t>Exit Function</a:t>
            </a:r>
            <a:r>
              <a:rPr lang="zh-CN" altLang="zh-CN" dirty="0"/>
              <a:t>语句</a:t>
            </a:r>
            <a:r>
              <a:rPr lang="zh-CN" altLang="zh-CN" dirty="0" smtClean="0"/>
              <a:t>。</a:t>
            </a:r>
            <a:endParaRPr lang="zh-CN" altLang="zh-CN" dirty="0"/>
          </a:p>
          <a:p>
            <a:pPr indent="446088"/>
            <a:r>
              <a:rPr lang="zh-CN" altLang="zh-CN" dirty="0"/>
              <a:t>（</a:t>
            </a:r>
            <a:r>
              <a:rPr lang="en-US" altLang="zh-CN" dirty="0"/>
              <a:t>3</a:t>
            </a:r>
            <a:r>
              <a:rPr lang="zh-CN" altLang="zh-CN" dirty="0"/>
              <a:t>）语句块，是描述过程的操作，称为子函数体或函数体。</a:t>
            </a:r>
          </a:p>
          <a:p>
            <a:pPr indent="446088"/>
            <a:r>
              <a:rPr lang="zh-CN" altLang="zh-CN" dirty="0"/>
              <a:t>（</a:t>
            </a:r>
            <a:r>
              <a:rPr lang="en-US" altLang="zh-CN" dirty="0"/>
              <a:t>4</a:t>
            </a:r>
            <a:r>
              <a:rPr lang="zh-CN" altLang="zh-CN" dirty="0"/>
              <a:t>）函数名</a:t>
            </a:r>
            <a:r>
              <a:rPr lang="en-US" altLang="zh-CN" dirty="0"/>
              <a:t>=</a:t>
            </a:r>
            <a:r>
              <a:rPr lang="zh-CN" altLang="zh-CN" dirty="0"/>
              <a:t>表达式，在函数体中用该语句给函数赋值。如果在</a:t>
            </a:r>
            <a:r>
              <a:rPr lang="en-US" altLang="zh-CN" dirty="0"/>
              <a:t>Function</a:t>
            </a:r>
            <a:r>
              <a:rPr lang="zh-CN" altLang="zh-CN" dirty="0"/>
              <a:t>过程中省略该语句，则该</a:t>
            </a:r>
            <a:r>
              <a:rPr lang="en-US" altLang="zh-CN" dirty="0"/>
              <a:t>Function</a:t>
            </a:r>
            <a:r>
              <a:rPr lang="zh-CN" altLang="zh-CN" dirty="0"/>
              <a:t>过程的返回值为数据类型的默认值</a:t>
            </a:r>
            <a:r>
              <a:rPr lang="zh-CN" altLang="zh-CN" dirty="0" smtClean="0"/>
              <a:t>。</a:t>
            </a:r>
            <a:endParaRPr lang="zh-CN" altLang="zh-CN" dirty="0"/>
          </a:p>
          <a:p>
            <a:pPr indent="446088"/>
            <a:r>
              <a:rPr lang="zh-CN" altLang="zh-CN" dirty="0"/>
              <a:t>（</a:t>
            </a:r>
            <a:r>
              <a:rPr lang="en-US" altLang="zh-CN" dirty="0"/>
              <a:t>5</a:t>
            </a:r>
            <a:r>
              <a:rPr lang="zh-CN" altLang="zh-CN" dirty="0"/>
              <a:t>）</a:t>
            </a:r>
            <a:r>
              <a:rPr lang="en-US" altLang="zh-CN" dirty="0"/>
              <a:t>Return</a:t>
            </a:r>
            <a:r>
              <a:rPr lang="zh-CN" altLang="zh-CN" dirty="0"/>
              <a:t>表达式，除了可以通过“函数名</a:t>
            </a:r>
            <a:r>
              <a:rPr lang="en-US" altLang="zh-CN" dirty="0"/>
              <a:t> = </a:t>
            </a:r>
            <a:r>
              <a:rPr lang="zh-CN" altLang="zh-CN" dirty="0"/>
              <a:t>表达式”形式返回值外，还可以用“</a:t>
            </a:r>
            <a:r>
              <a:rPr lang="en-US" altLang="zh-CN" dirty="0"/>
              <a:t>Return </a:t>
            </a:r>
            <a:r>
              <a:rPr lang="zh-CN" altLang="zh-CN" dirty="0"/>
              <a:t>表达式”形式返回值，执行</a:t>
            </a:r>
            <a:r>
              <a:rPr lang="en-US" altLang="zh-CN" dirty="0"/>
              <a:t>Return</a:t>
            </a:r>
            <a:r>
              <a:rPr lang="zh-CN" altLang="zh-CN" dirty="0"/>
              <a:t>语句后将同时退出</a:t>
            </a:r>
            <a:r>
              <a:rPr lang="en-US" altLang="zh-CN" dirty="0"/>
              <a:t>Function</a:t>
            </a:r>
            <a:r>
              <a:rPr lang="zh-CN" altLang="zh-CN" dirty="0"/>
              <a:t>过程</a:t>
            </a:r>
            <a:r>
              <a:rPr lang="zh-CN" altLang="zh-CN" dirty="0" smtClean="0"/>
              <a:t>。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794295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9"/>
          <p:cNvSpPr txBox="1"/>
          <p:nvPr/>
        </p:nvSpPr>
        <p:spPr>
          <a:xfrm>
            <a:off x="621887" y="109260"/>
            <a:ext cx="4619963" cy="474905"/>
          </a:xfrm>
          <a:prstGeom prst="rect">
            <a:avLst/>
          </a:prstGeom>
          <a:noFill/>
        </p:spPr>
        <p:txBody>
          <a:bodyPr wrap="square" lIns="119792" tIns="59896" rIns="119792" bIns="59896" rtlCol="0">
            <a:spAutoFit/>
          </a:bodyPr>
          <a:lstStyle>
            <a:defPPr>
              <a:defRPr lang="zh-CN"/>
            </a:defPPr>
            <a:lvl1pPr>
              <a:defRPr sz="2300" b="1">
                <a:blipFill>
                  <a:blip r:embed="rId2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1</a:t>
            </a:r>
            <a:r>
              <a:rPr lang="zh-CN" altLang="zh-CN" dirty="0"/>
              <a:t>．定义</a:t>
            </a:r>
            <a:r>
              <a:rPr lang="en-US" altLang="zh-CN" dirty="0"/>
              <a:t>Function</a:t>
            </a:r>
            <a:r>
              <a:rPr lang="zh-CN" altLang="zh-CN" dirty="0"/>
              <a:t>过程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67563" y="914400"/>
            <a:ext cx="9388549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6088"/>
            <a:r>
              <a:rPr lang="zh-CN" altLang="zh-CN" dirty="0"/>
              <a:t>例如，下面是计算直角三角形第三边（斜边）的函数，函数名为</a:t>
            </a:r>
            <a:r>
              <a:rPr lang="en-US" altLang="zh-CN" dirty="0"/>
              <a:t>Hypotenuse</a:t>
            </a:r>
            <a:r>
              <a:rPr lang="zh-CN" altLang="zh-CN" dirty="0"/>
              <a:t>，函数值的数据类型为</a:t>
            </a:r>
            <a:r>
              <a:rPr lang="en-US" altLang="zh-CN" dirty="0"/>
              <a:t>Single</a:t>
            </a:r>
            <a:r>
              <a:rPr lang="zh-CN" altLang="zh-CN" dirty="0"/>
              <a:t>，函数的形参为直角三角形两直角边</a:t>
            </a:r>
            <a:r>
              <a:rPr lang="en-US" altLang="zh-CN" dirty="0"/>
              <a:t>A</a:t>
            </a:r>
            <a:r>
              <a:rPr lang="zh-CN" altLang="zh-CN" dirty="0"/>
              <a:t>和</a:t>
            </a:r>
            <a:r>
              <a:rPr lang="en-US" altLang="zh-CN" dirty="0"/>
              <a:t>B</a:t>
            </a:r>
            <a:r>
              <a:rPr lang="zh-CN" altLang="zh-CN" dirty="0"/>
              <a:t>，返回值为斜边的值，</a:t>
            </a:r>
            <a:r>
              <a:rPr lang="en-US" altLang="zh-CN" dirty="0"/>
              <a:t>Function</a:t>
            </a:r>
            <a:r>
              <a:rPr lang="zh-CN" altLang="zh-CN" dirty="0"/>
              <a:t>过程代码如图</a:t>
            </a:r>
            <a:r>
              <a:rPr lang="en-US" altLang="zh-CN" dirty="0"/>
              <a:t>3.24</a:t>
            </a:r>
            <a:r>
              <a:rPr lang="zh-CN" altLang="zh-CN" dirty="0"/>
              <a:t>所示</a:t>
            </a:r>
            <a:r>
              <a:rPr lang="zh-CN" altLang="zh-CN" dirty="0" smtClean="0"/>
              <a:t>。</a:t>
            </a:r>
            <a:endParaRPr lang="zh-CN" altLang="zh-CN" dirty="0"/>
          </a:p>
        </p:txBody>
      </p:sp>
      <p:pic>
        <p:nvPicPr>
          <p:cNvPr id="94210" name="Picture 2" descr="3t2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5954" y="2074678"/>
            <a:ext cx="6277049" cy="17317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76760717"/>
      </p:ext>
    </p:extLst>
  </p:cSld>
  <p:clrMapOvr>
    <a:masterClrMapping/>
  </p:clrMapOvr>
  <p:transition spd="slow">
    <p:wheel spokes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9"/>
          <p:cNvSpPr txBox="1"/>
          <p:nvPr/>
        </p:nvSpPr>
        <p:spPr>
          <a:xfrm>
            <a:off x="621887" y="109260"/>
            <a:ext cx="4619963" cy="474905"/>
          </a:xfrm>
          <a:prstGeom prst="rect">
            <a:avLst/>
          </a:prstGeom>
          <a:noFill/>
        </p:spPr>
        <p:txBody>
          <a:bodyPr wrap="square" lIns="119792" tIns="59896" rIns="119792" bIns="59896" rtlCol="0">
            <a:spAutoFit/>
          </a:bodyPr>
          <a:lstStyle>
            <a:defPPr>
              <a:defRPr lang="zh-CN"/>
            </a:defPPr>
            <a:lvl1pPr>
              <a:defRPr sz="2300" b="1">
                <a:blipFill>
                  <a:blip r:embed="rId2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2</a:t>
            </a:r>
            <a:r>
              <a:rPr lang="zh-CN" altLang="zh-CN" dirty="0"/>
              <a:t>．调用</a:t>
            </a:r>
            <a:r>
              <a:rPr lang="en-US" altLang="zh-CN" dirty="0"/>
              <a:t>Function</a:t>
            </a:r>
            <a:r>
              <a:rPr lang="zh-CN" altLang="zh-CN" dirty="0"/>
              <a:t>过程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56930" y="765544"/>
            <a:ext cx="9346019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6088"/>
            <a:r>
              <a:rPr lang="zh-CN" altLang="zh-CN" dirty="0"/>
              <a:t>调用</a:t>
            </a:r>
            <a:r>
              <a:rPr lang="en-US" altLang="zh-CN" dirty="0"/>
              <a:t>Function</a:t>
            </a:r>
            <a:r>
              <a:rPr lang="zh-CN" altLang="zh-CN" dirty="0"/>
              <a:t>函数过程的方法和调用</a:t>
            </a:r>
            <a:r>
              <a:rPr lang="en-US" altLang="zh-CN" dirty="0"/>
              <a:t> VB.NET </a:t>
            </a:r>
            <a:r>
              <a:rPr lang="zh-CN" altLang="zh-CN" dirty="0"/>
              <a:t>内部函数一样，在语句中直接使用函数名即可。其语法格式如下</a:t>
            </a:r>
            <a:r>
              <a:rPr lang="zh-CN" altLang="zh-CN" dirty="0" smtClean="0"/>
              <a:t>：</a:t>
            </a:r>
            <a:endParaRPr lang="zh-CN" altLang="zh-CN" dirty="0"/>
          </a:p>
        </p:txBody>
      </p:sp>
      <p:sp>
        <p:nvSpPr>
          <p:cNvPr id="4" name="圆角矩形 3"/>
          <p:cNvSpPr/>
          <p:nvPr/>
        </p:nvSpPr>
        <p:spPr>
          <a:xfrm>
            <a:off x="1524529" y="1381097"/>
            <a:ext cx="8210820" cy="391597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zh-CN" dirty="0"/>
              <a:t>变量</a:t>
            </a:r>
            <a:r>
              <a:rPr lang="en-US" altLang="zh-CN" dirty="0"/>
              <a:t> = Function </a:t>
            </a:r>
            <a:r>
              <a:rPr lang="zh-CN" altLang="zh-CN" dirty="0"/>
              <a:t>函数名</a:t>
            </a:r>
            <a:r>
              <a:rPr lang="en-US" altLang="zh-CN" dirty="0"/>
              <a:t>([</a:t>
            </a:r>
            <a:r>
              <a:rPr lang="zh-CN" altLang="zh-CN" dirty="0"/>
              <a:t>参数列表</a:t>
            </a:r>
            <a:r>
              <a:rPr lang="en-US" altLang="zh-CN" dirty="0"/>
              <a:t>])</a:t>
            </a:r>
            <a:endParaRPr lang="zh-CN" altLang="zh-CN" dirty="0"/>
          </a:p>
        </p:txBody>
      </p:sp>
      <p:sp>
        <p:nvSpPr>
          <p:cNvPr id="5" name="矩形 4"/>
          <p:cNvSpPr/>
          <p:nvPr/>
        </p:nvSpPr>
        <p:spPr>
          <a:xfrm>
            <a:off x="1439465" y="1843208"/>
            <a:ext cx="8778420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Function</a:t>
            </a:r>
            <a:r>
              <a:rPr lang="zh-CN" altLang="zh-CN" dirty="0"/>
              <a:t>过程可返回一个值赋给变量。</a:t>
            </a:r>
          </a:p>
          <a:p>
            <a:r>
              <a:rPr lang="zh-CN" altLang="zh-CN" dirty="0"/>
              <a:t>另外，也可使用</a:t>
            </a:r>
            <a:r>
              <a:rPr lang="en-US" altLang="zh-CN" dirty="0"/>
              <a:t>Call</a:t>
            </a:r>
            <a:r>
              <a:rPr lang="zh-CN" altLang="zh-CN" dirty="0"/>
              <a:t>语句或仅仅引用函数名来直接执行函数过程。其语法格式如下：</a:t>
            </a:r>
          </a:p>
        </p:txBody>
      </p:sp>
      <p:sp>
        <p:nvSpPr>
          <p:cNvPr id="6" name="圆角矩形 5"/>
          <p:cNvSpPr/>
          <p:nvPr/>
        </p:nvSpPr>
        <p:spPr>
          <a:xfrm>
            <a:off x="1524529" y="2458761"/>
            <a:ext cx="8210820" cy="391597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dirty="0"/>
              <a:t>Call </a:t>
            </a:r>
            <a:r>
              <a:rPr lang="zh-CN" altLang="zh-CN" dirty="0"/>
              <a:t>函数名</a:t>
            </a:r>
            <a:r>
              <a:rPr lang="en-US" altLang="zh-CN" dirty="0"/>
              <a:t> ([</a:t>
            </a:r>
            <a:r>
              <a:rPr lang="zh-CN" altLang="zh-CN" dirty="0"/>
              <a:t>参数列表</a:t>
            </a:r>
            <a:r>
              <a:rPr lang="en-US" altLang="zh-CN" dirty="0"/>
              <a:t>])</a:t>
            </a:r>
            <a:endParaRPr lang="zh-CN" altLang="zh-CN" dirty="0"/>
          </a:p>
        </p:txBody>
      </p:sp>
      <p:sp>
        <p:nvSpPr>
          <p:cNvPr id="7" name="矩形 6"/>
          <p:cNvSpPr/>
          <p:nvPr/>
        </p:nvSpPr>
        <p:spPr>
          <a:xfrm>
            <a:off x="1439465" y="2850358"/>
            <a:ext cx="620683" cy="3539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dirty="0"/>
              <a:t>或者</a:t>
            </a:r>
          </a:p>
        </p:txBody>
      </p:sp>
      <p:sp>
        <p:nvSpPr>
          <p:cNvPr id="8" name="圆角矩形 7"/>
          <p:cNvSpPr/>
          <p:nvPr/>
        </p:nvSpPr>
        <p:spPr>
          <a:xfrm>
            <a:off x="1524529" y="3204301"/>
            <a:ext cx="8210820" cy="391597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zh-CN" dirty="0"/>
              <a:t>函数名</a:t>
            </a:r>
            <a:r>
              <a:rPr lang="en-US" altLang="zh-CN" dirty="0"/>
              <a:t> [</a:t>
            </a:r>
            <a:r>
              <a:rPr lang="zh-CN" altLang="zh-CN" dirty="0"/>
              <a:t>参数列表</a:t>
            </a:r>
            <a:r>
              <a:rPr lang="en-US" altLang="zh-CN" dirty="0"/>
              <a:t>]</a:t>
            </a:r>
            <a:endParaRPr lang="zh-CN" altLang="zh-CN" dirty="0"/>
          </a:p>
        </p:txBody>
      </p:sp>
      <p:sp>
        <p:nvSpPr>
          <p:cNvPr id="9" name="TextBox 8"/>
          <p:cNvSpPr txBox="1"/>
          <p:nvPr/>
        </p:nvSpPr>
        <p:spPr>
          <a:xfrm>
            <a:off x="1439465" y="3732028"/>
            <a:ext cx="862956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dirty="0"/>
              <a:t>当用这种方法调用函数时，将会放弃函数的返回值。</a:t>
            </a:r>
          </a:p>
          <a:p>
            <a:r>
              <a:rPr lang="zh-CN" altLang="zh-CN" dirty="0"/>
              <a:t>例如，下面的语句都是调用计算直角三角形斜边的函数</a:t>
            </a:r>
            <a:r>
              <a:rPr lang="en-US" altLang="zh-CN" dirty="0"/>
              <a:t>Hypotenuse</a:t>
            </a:r>
            <a:r>
              <a:rPr lang="zh-CN" altLang="zh-CN" dirty="0" smtClean="0"/>
              <a:t>。</a:t>
            </a:r>
            <a:endParaRPr lang="zh-CN" altLang="zh-CN" dirty="0"/>
          </a:p>
        </p:txBody>
      </p:sp>
      <p:sp>
        <p:nvSpPr>
          <p:cNvPr id="10" name="TextBox 9"/>
          <p:cNvSpPr txBox="1"/>
          <p:nvPr/>
        </p:nvSpPr>
        <p:spPr>
          <a:xfrm>
            <a:off x="1524529" y="4357582"/>
            <a:ext cx="8210820" cy="1377672"/>
          </a:xfrm>
          <a:prstGeom prst="roundRect">
            <a:avLst>
              <a:gd name="adj" fmla="val 6259"/>
            </a:avLst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sz="1600" dirty="0" err="1"/>
              <a:t>Debug.Write</a:t>
            </a:r>
            <a:r>
              <a:rPr lang="en-US" altLang="zh-CN" sz="1600" dirty="0"/>
              <a:t>( 10 * Hypotenuse(3,4))			</a:t>
            </a:r>
            <a:r>
              <a:rPr lang="en-US" altLang="zh-CN" sz="1600" dirty="0" smtClean="0"/>
              <a:t>' </a:t>
            </a:r>
            <a:r>
              <a:rPr lang="zh-CN" altLang="zh-CN" sz="1600" dirty="0"/>
              <a:t>在窗体显示函数值运算结果</a:t>
            </a:r>
          </a:p>
          <a:p>
            <a:r>
              <a:rPr lang="en-US" altLang="zh-CN" sz="1600" dirty="0"/>
              <a:t>X = Hypotenuse(3,4)					</a:t>
            </a:r>
            <a:r>
              <a:rPr lang="en-US" altLang="zh-CN" sz="1600" dirty="0" smtClean="0"/>
              <a:t>' </a:t>
            </a:r>
            <a:r>
              <a:rPr lang="zh-CN" altLang="zh-CN" sz="1600" dirty="0"/>
              <a:t>将函数值赋给变量</a:t>
            </a:r>
            <a:r>
              <a:rPr lang="en-US" altLang="zh-CN" sz="1600" dirty="0"/>
              <a:t>X</a:t>
            </a:r>
            <a:endParaRPr lang="zh-CN" altLang="zh-CN" sz="1600" dirty="0"/>
          </a:p>
          <a:p>
            <a:r>
              <a:rPr lang="en-US" altLang="zh-CN" sz="1600" dirty="0"/>
              <a:t>If Hypotenuse(3,4)= 10 Then </a:t>
            </a:r>
            <a:r>
              <a:rPr lang="en-US" altLang="zh-CN" sz="1600" dirty="0" err="1"/>
              <a:t>Debug.Write</a:t>
            </a:r>
            <a:r>
              <a:rPr lang="en-US" altLang="zh-CN" sz="1600" dirty="0"/>
              <a:t>( "Error!")	</a:t>
            </a:r>
            <a:r>
              <a:rPr lang="en-US" altLang="zh-CN" sz="1600" dirty="0" smtClean="0"/>
              <a:t>	' </a:t>
            </a:r>
            <a:r>
              <a:rPr lang="zh-CN" altLang="zh-CN" sz="1600" dirty="0"/>
              <a:t>判断函数值是否</a:t>
            </a:r>
            <a:r>
              <a:rPr lang="en-US" altLang="zh-CN" sz="1600" dirty="0"/>
              <a:t>=10</a:t>
            </a:r>
            <a:endParaRPr lang="zh-CN" altLang="zh-CN" sz="1600" dirty="0"/>
          </a:p>
          <a:p>
            <a:r>
              <a:rPr lang="en-US" altLang="zh-CN" sz="1600" dirty="0"/>
              <a:t>X = Abs (Hypotenuse(3,4))				</a:t>
            </a:r>
            <a:r>
              <a:rPr lang="en-US" altLang="zh-CN" sz="1600" dirty="0" smtClean="0"/>
              <a:t>' </a:t>
            </a:r>
            <a:r>
              <a:rPr lang="zh-CN" altLang="zh-CN" sz="1600" dirty="0"/>
              <a:t>函数值作为</a:t>
            </a:r>
            <a:r>
              <a:rPr lang="en-US" altLang="zh-CN" sz="1600" dirty="0"/>
              <a:t>Abs</a:t>
            </a:r>
            <a:r>
              <a:rPr lang="zh-CN" altLang="zh-CN" sz="1600" dirty="0"/>
              <a:t>函数的参数</a:t>
            </a:r>
          </a:p>
          <a:p>
            <a:r>
              <a:rPr lang="en-US" altLang="zh-CN" sz="1600" dirty="0"/>
              <a:t>Call Hypotenuse(3,4)				</a:t>
            </a:r>
            <a:r>
              <a:rPr lang="en-US" altLang="zh-CN" sz="1600" dirty="0" smtClean="0"/>
              <a:t>	'</a:t>
            </a:r>
            <a:r>
              <a:rPr lang="en-US" altLang="zh-CN" sz="1600" dirty="0"/>
              <a:t>  Call</a:t>
            </a:r>
            <a:r>
              <a:rPr lang="zh-CN" altLang="zh-CN" sz="1600" dirty="0"/>
              <a:t>语句执行</a:t>
            </a:r>
            <a:r>
              <a:rPr lang="zh-CN" altLang="zh-CN" sz="1600" dirty="0" smtClean="0"/>
              <a:t>函数过程</a:t>
            </a:r>
            <a:endParaRPr lang="zh-CN" altLang="zh-CN" sz="1600" dirty="0"/>
          </a:p>
        </p:txBody>
      </p:sp>
    </p:spTree>
    <p:extLst>
      <p:ext uri="{BB962C8B-B14F-4D97-AF65-F5344CB8AC3E}">
        <p14:creationId xmlns:p14="http://schemas.microsoft.com/office/powerpoint/2010/main" val="1839439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4590" y="147261"/>
            <a:ext cx="10623150" cy="460786"/>
            <a:chOff x="138112" y="147638"/>
            <a:chExt cx="10901363" cy="461962"/>
          </a:xfrm>
        </p:grpSpPr>
        <p:sp>
          <p:nvSpPr>
            <p:cNvPr id="5" name="Freeform 5"/>
            <p:cNvSpPr>
              <a:spLocks noEditPoints="1"/>
            </p:cNvSpPr>
            <p:nvPr/>
          </p:nvSpPr>
          <p:spPr bwMode="auto">
            <a:xfrm>
              <a:off x="138112" y="147638"/>
              <a:ext cx="354093" cy="461962"/>
            </a:xfrm>
            <a:custGeom>
              <a:avLst/>
              <a:gdLst>
                <a:gd name="T0" fmla="*/ 189 w 316"/>
                <a:gd name="T1" fmla="*/ 16 h 467"/>
                <a:gd name="T2" fmla="*/ 225 w 316"/>
                <a:gd name="T3" fmla="*/ 7 h 467"/>
                <a:gd name="T4" fmla="*/ 300 w 316"/>
                <a:gd name="T5" fmla="*/ 52 h 467"/>
                <a:gd name="T6" fmla="*/ 309 w 316"/>
                <a:gd name="T7" fmla="*/ 89 h 467"/>
                <a:gd name="T8" fmla="*/ 298 w 316"/>
                <a:gd name="T9" fmla="*/ 105 h 467"/>
                <a:gd name="T10" fmla="*/ 179 w 316"/>
                <a:gd name="T11" fmla="*/ 33 h 467"/>
                <a:gd name="T12" fmla="*/ 189 w 316"/>
                <a:gd name="T13" fmla="*/ 16 h 467"/>
                <a:gd name="T14" fmla="*/ 164 w 316"/>
                <a:gd name="T15" fmla="*/ 58 h 467"/>
                <a:gd name="T16" fmla="*/ 147 w 316"/>
                <a:gd name="T17" fmla="*/ 85 h 467"/>
                <a:gd name="T18" fmla="*/ 266 w 316"/>
                <a:gd name="T19" fmla="*/ 157 h 467"/>
                <a:gd name="T20" fmla="*/ 283 w 316"/>
                <a:gd name="T21" fmla="*/ 130 h 467"/>
                <a:gd name="T22" fmla="*/ 164 w 316"/>
                <a:gd name="T23" fmla="*/ 58 h 467"/>
                <a:gd name="T24" fmla="*/ 2 w 316"/>
                <a:gd name="T25" fmla="*/ 446 h 467"/>
                <a:gd name="T26" fmla="*/ 13 w 316"/>
                <a:gd name="T27" fmla="*/ 354 h 467"/>
                <a:gd name="T28" fmla="*/ 90 w 316"/>
                <a:gd name="T29" fmla="*/ 401 h 467"/>
                <a:gd name="T30" fmla="*/ 13 w 316"/>
                <a:gd name="T31" fmla="*/ 453 h 467"/>
                <a:gd name="T32" fmla="*/ 2 w 316"/>
                <a:gd name="T33" fmla="*/ 446 h 467"/>
                <a:gd name="T34" fmla="*/ 20 w 316"/>
                <a:gd name="T35" fmla="*/ 296 h 467"/>
                <a:gd name="T36" fmla="*/ 133 w 316"/>
                <a:gd name="T37" fmla="*/ 109 h 467"/>
                <a:gd name="T38" fmla="*/ 172 w 316"/>
                <a:gd name="T39" fmla="*/ 133 h 467"/>
                <a:gd name="T40" fmla="*/ 59 w 316"/>
                <a:gd name="T41" fmla="*/ 320 h 467"/>
                <a:gd name="T42" fmla="*/ 20 w 316"/>
                <a:gd name="T43" fmla="*/ 296 h 467"/>
                <a:gd name="T44" fmla="*/ 99 w 316"/>
                <a:gd name="T45" fmla="*/ 344 h 467"/>
                <a:gd name="T46" fmla="*/ 212 w 316"/>
                <a:gd name="T47" fmla="*/ 158 h 467"/>
                <a:gd name="T48" fmla="*/ 252 w 316"/>
                <a:gd name="T49" fmla="*/ 182 h 467"/>
                <a:gd name="T50" fmla="*/ 139 w 316"/>
                <a:gd name="T51" fmla="*/ 368 h 467"/>
                <a:gd name="T52" fmla="*/ 99 w 316"/>
                <a:gd name="T53" fmla="*/ 344 h 467"/>
                <a:gd name="T54" fmla="*/ 95 w 316"/>
                <a:gd name="T55" fmla="*/ 446 h 467"/>
                <a:gd name="T56" fmla="*/ 301 w 316"/>
                <a:gd name="T57" fmla="*/ 446 h 467"/>
                <a:gd name="T58" fmla="*/ 311 w 316"/>
                <a:gd name="T59" fmla="*/ 456 h 467"/>
                <a:gd name="T60" fmla="*/ 301 w 316"/>
                <a:gd name="T61" fmla="*/ 467 h 467"/>
                <a:gd name="T62" fmla="*/ 95 w 316"/>
                <a:gd name="T63" fmla="*/ 467 h 467"/>
                <a:gd name="T64" fmla="*/ 84 w 316"/>
                <a:gd name="T65" fmla="*/ 456 h 467"/>
                <a:gd name="T66" fmla="*/ 95 w 316"/>
                <a:gd name="T67" fmla="*/ 446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16" h="467">
                  <a:moveTo>
                    <a:pt x="189" y="16"/>
                  </a:moveTo>
                  <a:cubicBezTo>
                    <a:pt x="197" y="4"/>
                    <a:pt x="213" y="0"/>
                    <a:pt x="225" y="7"/>
                  </a:cubicBezTo>
                  <a:cubicBezTo>
                    <a:pt x="300" y="52"/>
                    <a:pt x="300" y="52"/>
                    <a:pt x="300" y="52"/>
                  </a:cubicBezTo>
                  <a:cubicBezTo>
                    <a:pt x="312" y="60"/>
                    <a:pt x="316" y="76"/>
                    <a:pt x="309" y="89"/>
                  </a:cubicBezTo>
                  <a:cubicBezTo>
                    <a:pt x="298" y="105"/>
                    <a:pt x="298" y="105"/>
                    <a:pt x="298" y="105"/>
                  </a:cubicBezTo>
                  <a:cubicBezTo>
                    <a:pt x="179" y="33"/>
                    <a:pt x="179" y="33"/>
                    <a:pt x="179" y="33"/>
                  </a:cubicBezTo>
                  <a:lnTo>
                    <a:pt x="189" y="16"/>
                  </a:lnTo>
                  <a:close/>
                  <a:moveTo>
                    <a:pt x="164" y="58"/>
                  </a:moveTo>
                  <a:cubicBezTo>
                    <a:pt x="147" y="85"/>
                    <a:pt x="147" y="85"/>
                    <a:pt x="147" y="85"/>
                  </a:cubicBezTo>
                  <a:cubicBezTo>
                    <a:pt x="266" y="157"/>
                    <a:pt x="266" y="157"/>
                    <a:pt x="266" y="157"/>
                  </a:cubicBezTo>
                  <a:cubicBezTo>
                    <a:pt x="283" y="130"/>
                    <a:pt x="283" y="130"/>
                    <a:pt x="283" y="130"/>
                  </a:cubicBezTo>
                  <a:lnTo>
                    <a:pt x="164" y="58"/>
                  </a:lnTo>
                  <a:close/>
                  <a:moveTo>
                    <a:pt x="2" y="446"/>
                  </a:moveTo>
                  <a:cubicBezTo>
                    <a:pt x="13" y="354"/>
                    <a:pt x="13" y="354"/>
                    <a:pt x="13" y="354"/>
                  </a:cubicBezTo>
                  <a:cubicBezTo>
                    <a:pt x="90" y="401"/>
                    <a:pt x="90" y="401"/>
                    <a:pt x="90" y="401"/>
                  </a:cubicBezTo>
                  <a:cubicBezTo>
                    <a:pt x="13" y="453"/>
                    <a:pt x="13" y="453"/>
                    <a:pt x="13" y="453"/>
                  </a:cubicBezTo>
                  <a:cubicBezTo>
                    <a:pt x="5" y="459"/>
                    <a:pt x="0" y="456"/>
                    <a:pt x="2" y="446"/>
                  </a:cubicBezTo>
                  <a:close/>
                  <a:moveTo>
                    <a:pt x="20" y="296"/>
                  </a:moveTo>
                  <a:cubicBezTo>
                    <a:pt x="133" y="109"/>
                    <a:pt x="133" y="109"/>
                    <a:pt x="133" y="109"/>
                  </a:cubicBezTo>
                  <a:cubicBezTo>
                    <a:pt x="172" y="133"/>
                    <a:pt x="172" y="133"/>
                    <a:pt x="172" y="133"/>
                  </a:cubicBezTo>
                  <a:cubicBezTo>
                    <a:pt x="59" y="320"/>
                    <a:pt x="59" y="320"/>
                    <a:pt x="59" y="320"/>
                  </a:cubicBezTo>
                  <a:lnTo>
                    <a:pt x="20" y="296"/>
                  </a:lnTo>
                  <a:close/>
                  <a:moveTo>
                    <a:pt x="99" y="344"/>
                  </a:moveTo>
                  <a:cubicBezTo>
                    <a:pt x="212" y="158"/>
                    <a:pt x="212" y="158"/>
                    <a:pt x="212" y="158"/>
                  </a:cubicBezTo>
                  <a:cubicBezTo>
                    <a:pt x="252" y="182"/>
                    <a:pt x="252" y="182"/>
                    <a:pt x="252" y="182"/>
                  </a:cubicBezTo>
                  <a:cubicBezTo>
                    <a:pt x="139" y="368"/>
                    <a:pt x="139" y="368"/>
                    <a:pt x="139" y="368"/>
                  </a:cubicBezTo>
                  <a:lnTo>
                    <a:pt x="99" y="344"/>
                  </a:lnTo>
                  <a:close/>
                  <a:moveTo>
                    <a:pt x="95" y="446"/>
                  </a:moveTo>
                  <a:cubicBezTo>
                    <a:pt x="301" y="446"/>
                    <a:pt x="301" y="446"/>
                    <a:pt x="301" y="446"/>
                  </a:cubicBezTo>
                  <a:cubicBezTo>
                    <a:pt x="307" y="446"/>
                    <a:pt x="311" y="450"/>
                    <a:pt x="311" y="456"/>
                  </a:cubicBezTo>
                  <a:cubicBezTo>
                    <a:pt x="311" y="462"/>
                    <a:pt x="307" y="467"/>
                    <a:pt x="301" y="467"/>
                  </a:cubicBezTo>
                  <a:cubicBezTo>
                    <a:pt x="95" y="467"/>
                    <a:pt x="95" y="467"/>
                    <a:pt x="95" y="467"/>
                  </a:cubicBezTo>
                  <a:cubicBezTo>
                    <a:pt x="89" y="467"/>
                    <a:pt x="84" y="462"/>
                    <a:pt x="84" y="456"/>
                  </a:cubicBezTo>
                  <a:cubicBezTo>
                    <a:pt x="84" y="450"/>
                    <a:pt x="89" y="446"/>
                    <a:pt x="95" y="446"/>
                  </a:cubicBez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  <a:ln>
              <a:solidFill>
                <a:srgbClr val="C40001"/>
              </a:solidFill>
            </a:ln>
          </p:spPr>
          <p:txBody>
            <a:bodyPr/>
            <a:lstStyle/>
            <a:p>
              <a:pPr>
                <a:defRPr/>
              </a:pPr>
              <a:endParaRPr lang="zh-CN" altLang="en-US" sz="1400">
                <a:solidFill>
                  <a:schemeClr val="bg1"/>
                </a:solidFill>
              </a:endParaRPr>
            </a:p>
          </p:txBody>
        </p:sp>
        <p:cxnSp>
          <p:nvCxnSpPr>
            <p:cNvPr id="6" name="直接连接符 5"/>
            <p:cNvCxnSpPr/>
            <p:nvPr/>
          </p:nvCxnSpPr>
          <p:spPr>
            <a:xfrm>
              <a:off x="482680" y="600075"/>
              <a:ext cx="10556795" cy="0"/>
            </a:xfrm>
            <a:prstGeom prst="line">
              <a:avLst/>
            </a:prstGeom>
            <a:ln w="28575">
              <a:solidFill>
                <a:srgbClr val="C4000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组合 6"/>
          <p:cNvGrpSpPr/>
          <p:nvPr/>
        </p:nvGrpSpPr>
        <p:grpSpPr>
          <a:xfrm>
            <a:off x="10972849" y="0"/>
            <a:ext cx="860465" cy="933721"/>
            <a:chOff x="988368" y="0"/>
            <a:chExt cx="883000" cy="936104"/>
          </a:xfrm>
        </p:grpSpPr>
        <p:sp>
          <p:nvSpPr>
            <p:cNvPr id="8" name="矩形 7"/>
            <p:cNvSpPr/>
            <p:nvPr/>
          </p:nvSpPr>
          <p:spPr>
            <a:xfrm>
              <a:off x="988368" y="0"/>
              <a:ext cx="720080" cy="936104"/>
            </a:xfrm>
            <a:custGeom>
              <a:avLst/>
              <a:gdLst/>
              <a:ahLst/>
              <a:cxnLst/>
              <a:rect l="l" t="t" r="r" b="b"/>
              <a:pathLst>
                <a:path w="720080" h="936104">
                  <a:moveTo>
                    <a:pt x="0" y="0"/>
                  </a:moveTo>
                  <a:lnTo>
                    <a:pt x="720080" y="0"/>
                  </a:lnTo>
                  <a:lnTo>
                    <a:pt x="720080" y="576064"/>
                  </a:lnTo>
                  <a:cubicBezTo>
                    <a:pt x="720080" y="774909"/>
                    <a:pt x="558885" y="936104"/>
                    <a:pt x="360040" y="936104"/>
                  </a:cubicBezTo>
                  <a:cubicBezTo>
                    <a:pt x="161195" y="936104"/>
                    <a:pt x="0" y="774909"/>
                    <a:pt x="0" y="576064"/>
                  </a:cubicBez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>
                <a:blipFill>
                  <a:blip r:embed="rId2"/>
                  <a:stretch>
                    <a:fillRect/>
                  </a:stretch>
                </a:blipFill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988368" y="267495"/>
              <a:ext cx="883000" cy="3394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>
                  <a:solidFill>
                    <a:schemeClr val="bg1"/>
                  </a:solidFill>
                </a:rPr>
                <a:t>LOGO</a:t>
              </a:r>
              <a:endParaRPr lang="zh-CN" altLang="en-US" sz="1600" b="1">
                <a:solidFill>
                  <a:schemeClr val="bg1"/>
                </a:solidFill>
              </a:endParaRP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621888" y="109260"/>
            <a:ext cx="2950651" cy="474905"/>
          </a:xfrm>
          <a:prstGeom prst="rect">
            <a:avLst/>
          </a:prstGeom>
          <a:noFill/>
        </p:spPr>
        <p:txBody>
          <a:bodyPr wrap="square" lIns="119792" tIns="59896" rIns="119792" bIns="59896" rtlCol="0">
            <a:spAutoFit/>
          </a:bodyPr>
          <a:lstStyle>
            <a:defPPr>
              <a:defRPr lang="zh-CN"/>
            </a:defPPr>
            <a:lvl1pPr>
              <a:defRPr sz="2300" b="1">
                <a:blipFill>
                  <a:blip r:embed="rId2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1</a:t>
            </a:r>
            <a:r>
              <a:rPr lang="zh-CN" altLang="zh-CN" dirty="0"/>
              <a:t>．字符型（</a:t>
            </a:r>
            <a:r>
              <a:rPr lang="en-US" altLang="zh-CN" dirty="0"/>
              <a:t>Char</a:t>
            </a:r>
            <a:r>
              <a:rPr lang="zh-CN" altLang="zh-CN" dirty="0"/>
              <a:t>）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031358" y="933721"/>
            <a:ext cx="9324754" cy="8324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6088">
              <a:lnSpc>
                <a:spcPct val="150000"/>
              </a:lnSpc>
            </a:pPr>
            <a:r>
              <a:rPr lang="en-US" altLang="zh-CN" dirty="0"/>
              <a:t>Char</a:t>
            </a:r>
            <a:r>
              <a:rPr lang="zh-CN" altLang="zh-CN" dirty="0"/>
              <a:t>类型是单个</a:t>
            </a:r>
            <a:r>
              <a:rPr lang="en-US" altLang="zh-CN" dirty="0"/>
              <a:t>Unicode</a:t>
            </a:r>
            <a:r>
              <a:rPr lang="zh-CN" altLang="zh-CN" dirty="0"/>
              <a:t>字符，以</a:t>
            </a:r>
            <a:r>
              <a:rPr lang="en-US" altLang="zh-CN" dirty="0"/>
              <a:t>16</a:t>
            </a:r>
            <a:r>
              <a:rPr lang="zh-CN" altLang="zh-CN" dirty="0"/>
              <a:t>位无符号数值形式存储，即一个</a:t>
            </a:r>
            <a:r>
              <a:rPr lang="en-US" altLang="zh-CN" dirty="0"/>
              <a:t>Unicode</a:t>
            </a:r>
            <a:r>
              <a:rPr lang="zh-CN" altLang="zh-CN" dirty="0"/>
              <a:t>字符用</a:t>
            </a:r>
            <a:r>
              <a:rPr lang="en-US" altLang="zh-CN" dirty="0"/>
              <a:t>2</a:t>
            </a:r>
            <a:r>
              <a:rPr lang="zh-CN" altLang="zh-CN" dirty="0"/>
              <a:t>字节存储。</a:t>
            </a:r>
          </a:p>
          <a:p>
            <a:pPr>
              <a:lnSpc>
                <a:spcPct val="150000"/>
              </a:lnSpc>
            </a:pPr>
            <a:r>
              <a:rPr lang="zh-CN" altLang="zh-CN" dirty="0"/>
              <a:t>一般来说，</a:t>
            </a:r>
            <a:r>
              <a:rPr lang="en-US" altLang="zh-CN" dirty="0"/>
              <a:t>Char</a:t>
            </a:r>
            <a:r>
              <a:rPr lang="zh-CN" altLang="zh-CN" dirty="0"/>
              <a:t>数据类型用于存储单个字符，如下面的语句将字符“</a:t>
            </a:r>
            <a:r>
              <a:rPr lang="en-US" altLang="zh-CN" dirty="0"/>
              <a:t>A</a:t>
            </a:r>
            <a:r>
              <a:rPr lang="zh-CN" altLang="zh-CN" dirty="0"/>
              <a:t>”赋值给</a:t>
            </a:r>
            <a:r>
              <a:rPr lang="en-US" altLang="zh-CN" dirty="0" err="1"/>
              <a:t>chrMyChar</a:t>
            </a:r>
            <a:r>
              <a:rPr lang="zh-CN" altLang="zh-CN" dirty="0"/>
              <a:t>变量</a:t>
            </a:r>
            <a:r>
              <a:rPr lang="zh-CN" altLang="zh-CN" dirty="0" smtClean="0"/>
              <a:t>：</a:t>
            </a:r>
            <a:endParaRPr lang="zh-CN" altLang="zh-CN" dirty="0"/>
          </a:p>
        </p:txBody>
      </p:sp>
      <p:sp>
        <p:nvSpPr>
          <p:cNvPr id="3" name="圆角矩形 2"/>
          <p:cNvSpPr/>
          <p:nvPr/>
        </p:nvSpPr>
        <p:spPr>
          <a:xfrm>
            <a:off x="1673041" y="1873539"/>
            <a:ext cx="7949424" cy="68103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dirty="0"/>
              <a:t>Dim  </a:t>
            </a:r>
            <a:r>
              <a:rPr lang="en-US" altLang="zh-CN" dirty="0" err="1"/>
              <a:t>chrMyChar</a:t>
            </a:r>
            <a:r>
              <a:rPr lang="en-US" altLang="zh-CN" dirty="0"/>
              <a:t>  As  Char</a:t>
            </a:r>
            <a:endParaRPr lang="zh-CN" altLang="zh-CN" dirty="0"/>
          </a:p>
          <a:p>
            <a:r>
              <a:rPr lang="en-US" altLang="zh-CN" dirty="0" err="1"/>
              <a:t>chrMyChar</a:t>
            </a:r>
            <a:r>
              <a:rPr lang="en-US" altLang="zh-CN" dirty="0"/>
              <a:t>  =  "A"</a:t>
            </a:r>
            <a:endParaRPr lang="zh-CN" altLang="zh-CN" dirty="0"/>
          </a:p>
        </p:txBody>
      </p:sp>
      <p:sp>
        <p:nvSpPr>
          <p:cNvPr id="20" name="TextBox 19"/>
          <p:cNvSpPr txBox="1"/>
          <p:nvPr/>
        </p:nvSpPr>
        <p:spPr>
          <a:xfrm>
            <a:off x="1031358" y="2743200"/>
            <a:ext cx="923969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6088"/>
            <a:r>
              <a:rPr lang="zh-CN" altLang="zh-CN" dirty="0"/>
              <a:t>采用这种方式，可以将单个符号存入定义为</a:t>
            </a:r>
            <a:r>
              <a:rPr lang="en-US" altLang="zh-CN" dirty="0"/>
              <a:t>Char</a:t>
            </a:r>
            <a:r>
              <a:rPr lang="zh-CN" altLang="zh-CN" dirty="0"/>
              <a:t>类型的变量中，且它以</a:t>
            </a:r>
            <a:r>
              <a:rPr lang="en-US" altLang="zh-CN" dirty="0"/>
              <a:t>0</a:t>
            </a:r>
            <a:r>
              <a:rPr lang="zh-CN" altLang="zh-CN" dirty="0"/>
              <a:t>～</a:t>
            </a:r>
            <a:r>
              <a:rPr lang="en-US" altLang="zh-CN" dirty="0"/>
              <a:t>65535</a:t>
            </a:r>
            <a:r>
              <a:rPr lang="zh-CN" altLang="zh-CN" dirty="0"/>
              <a:t>之间的数字形式存储，但如果显示</a:t>
            </a:r>
            <a:r>
              <a:rPr lang="en-US" altLang="zh-CN" dirty="0"/>
              <a:t>Char</a:t>
            </a:r>
            <a:r>
              <a:rPr lang="zh-CN" altLang="zh-CN" dirty="0"/>
              <a:t>类型变量内容，用户看到的仍然是一个文本符号</a:t>
            </a:r>
            <a:r>
              <a:rPr lang="zh-CN" altLang="zh-CN" dirty="0" smtClean="0"/>
              <a:t>。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3617234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0">
        <p14:ripple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9"/>
          <p:cNvSpPr txBox="1"/>
          <p:nvPr/>
        </p:nvSpPr>
        <p:spPr>
          <a:xfrm>
            <a:off x="621887" y="109260"/>
            <a:ext cx="4619963" cy="474905"/>
          </a:xfrm>
          <a:prstGeom prst="rect">
            <a:avLst/>
          </a:prstGeom>
          <a:noFill/>
        </p:spPr>
        <p:txBody>
          <a:bodyPr wrap="square" lIns="119792" tIns="59896" rIns="119792" bIns="59896" rtlCol="0">
            <a:spAutoFit/>
          </a:bodyPr>
          <a:lstStyle>
            <a:defPPr>
              <a:defRPr lang="zh-CN"/>
            </a:defPPr>
            <a:lvl1pPr>
              <a:defRPr sz="2300" b="1">
                <a:blipFill>
                  <a:blip r:embed="rId2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2</a:t>
            </a:r>
            <a:r>
              <a:rPr lang="zh-CN" altLang="zh-CN" dirty="0"/>
              <a:t>．调用</a:t>
            </a:r>
            <a:r>
              <a:rPr lang="en-US" altLang="zh-CN" dirty="0"/>
              <a:t>Function</a:t>
            </a:r>
            <a:r>
              <a:rPr lang="zh-CN" altLang="zh-CN" dirty="0"/>
              <a:t>过程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73888" y="818707"/>
            <a:ext cx="9356652" cy="19236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dirty="0"/>
              <a:t>【例</a:t>
            </a:r>
            <a:r>
              <a:rPr lang="en-US" altLang="zh-CN" dirty="0"/>
              <a:t>3.18</a:t>
            </a:r>
            <a:r>
              <a:rPr lang="zh-CN" altLang="zh-CN" dirty="0"/>
              <a:t>】 采用辗转相除法，编写用函数调用求两个自然数的最大公约数的程序。</a:t>
            </a:r>
          </a:p>
          <a:p>
            <a:r>
              <a:rPr lang="zh-CN" altLang="zh-CN" dirty="0"/>
              <a:t>辗转相除法的算法如下：</a:t>
            </a:r>
          </a:p>
          <a:p>
            <a:r>
              <a:rPr lang="zh-CN" altLang="zh-CN" dirty="0"/>
              <a:t>（</a:t>
            </a:r>
            <a:r>
              <a:rPr lang="en-US" altLang="zh-CN" dirty="0"/>
              <a:t>1</a:t>
            </a:r>
            <a:r>
              <a:rPr lang="zh-CN" altLang="zh-CN" dirty="0"/>
              <a:t>）输入两个自然数</a:t>
            </a:r>
            <a:r>
              <a:rPr lang="en-US" altLang="zh-CN" dirty="0"/>
              <a:t>M</a:t>
            </a:r>
            <a:r>
              <a:rPr lang="zh-CN" altLang="zh-CN" dirty="0"/>
              <a:t>和</a:t>
            </a:r>
            <a:r>
              <a:rPr lang="en-US" altLang="zh-CN" dirty="0"/>
              <a:t>N</a:t>
            </a:r>
            <a:r>
              <a:rPr lang="zh-CN" altLang="zh-CN" dirty="0"/>
              <a:t>。</a:t>
            </a:r>
          </a:p>
          <a:p>
            <a:r>
              <a:rPr lang="zh-CN" altLang="zh-CN" dirty="0"/>
              <a:t>（</a:t>
            </a:r>
            <a:r>
              <a:rPr lang="en-US" altLang="zh-CN" dirty="0"/>
              <a:t>2</a:t>
            </a:r>
            <a:r>
              <a:rPr lang="zh-CN" altLang="zh-CN" dirty="0"/>
              <a:t>）计算</a:t>
            </a:r>
            <a:r>
              <a:rPr lang="en-US" altLang="zh-CN" dirty="0"/>
              <a:t>M</a:t>
            </a:r>
            <a:r>
              <a:rPr lang="zh-CN" altLang="zh-CN" dirty="0"/>
              <a:t>除以</a:t>
            </a:r>
            <a:r>
              <a:rPr lang="en-US" altLang="zh-CN" dirty="0"/>
              <a:t>N</a:t>
            </a:r>
            <a:r>
              <a:rPr lang="zh-CN" altLang="zh-CN" dirty="0"/>
              <a:t>的余数</a:t>
            </a:r>
            <a:r>
              <a:rPr lang="en-US" altLang="zh-CN" dirty="0"/>
              <a:t>R</a:t>
            </a:r>
            <a:r>
              <a:rPr lang="zh-CN" altLang="zh-CN" dirty="0"/>
              <a:t>，</a:t>
            </a:r>
            <a:r>
              <a:rPr lang="en-US" altLang="zh-CN" dirty="0"/>
              <a:t>R = M Mod N</a:t>
            </a:r>
            <a:r>
              <a:rPr lang="zh-CN" altLang="zh-CN" dirty="0"/>
              <a:t>。</a:t>
            </a:r>
          </a:p>
          <a:p>
            <a:r>
              <a:rPr lang="zh-CN" altLang="zh-CN" dirty="0"/>
              <a:t>（</a:t>
            </a:r>
            <a:r>
              <a:rPr lang="en-US" altLang="zh-CN" dirty="0"/>
              <a:t>3</a:t>
            </a:r>
            <a:r>
              <a:rPr lang="zh-CN" altLang="zh-CN" dirty="0"/>
              <a:t>）用</a:t>
            </a:r>
            <a:r>
              <a:rPr lang="en-US" altLang="zh-CN" dirty="0"/>
              <a:t>N</a:t>
            </a:r>
            <a:r>
              <a:rPr lang="zh-CN" altLang="zh-CN" dirty="0"/>
              <a:t>替换</a:t>
            </a:r>
            <a:r>
              <a:rPr lang="en-US" altLang="zh-CN" dirty="0"/>
              <a:t>M</a:t>
            </a:r>
            <a:r>
              <a:rPr lang="zh-CN" altLang="zh-CN" dirty="0"/>
              <a:t>，</a:t>
            </a:r>
            <a:r>
              <a:rPr lang="en-US" altLang="zh-CN" dirty="0"/>
              <a:t>M=N</a:t>
            </a:r>
            <a:r>
              <a:rPr lang="zh-CN" altLang="zh-CN" dirty="0"/>
              <a:t>；用</a:t>
            </a:r>
            <a:r>
              <a:rPr lang="en-US" altLang="zh-CN" dirty="0"/>
              <a:t>R</a:t>
            </a:r>
            <a:r>
              <a:rPr lang="zh-CN" altLang="zh-CN" dirty="0"/>
              <a:t>替换</a:t>
            </a:r>
            <a:r>
              <a:rPr lang="en-US" altLang="zh-CN" dirty="0"/>
              <a:t>N</a:t>
            </a:r>
            <a:r>
              <a:rPr lang="zh-CN" altLang="zh-CN" dirty="0"/>
              <a:t>，</a:t>
            </a:r>
            <a:r>
              <a:rPr lang="en-US" altLang="zh-CN" dirty="0"/>
              <a:t>N=R</a:t>
            </a:r>
            <a:r>
              <a:rPr lang="zh-CN" altLang="zh-CN" dirty="0"/>
              <a:t>。</a:t>
            </a:r>
          </a:p>
          <a:p>
            <a:r>
              <a:rPr lang="zh-CN" altLang="zh-CN" dirty="0"/>
              <a:t>（</a:t>
            </a:r>
            <a:r>
              <a:rPr lang="en-US" altLang="zh-CN" dirty="0"/>
              <a:t>4</a:t>
            </a:r>
            <a:r>
              <a:rPr lang="zh-CN" altLang="zh-CN" dirty="0"/>
              <a:t>）若</a:t>
            </a:r>
            <a:r>
              <a:rPr lang="en-US" altLang="zh-CN" dirty="0"/>
              <a:t>R&lt;&gt;0</a:t>
            </a:r>
            <a:r>
              <a:rPr lang="zh-CN" altLang="zh-CN" dirty="0"/>
              <a:t>则重复上述步骤（</a:t>
            </a:r>
            <a:r>
              <a:rPr lang="en-US" altLang="zh-CN" dirty="0"/>
              <a:t>2</a:t>
            </a:r>
            <a:r>
              <a:rPr lang="zh-CN" altLang="zh-CN" dirty="0"/>
              <a:t>）、（</a:t>
            </a:r>
            <a:r>
              <a:rPr lang="en-US" altLang="zh-CN" dirty="0"/>
              <a:t>3</a:t>
            </a:r>
            <a:r>
              <a:rPr lang="zh-CN" altLang="zh-CN" dirty="0"/>
              <a:t>）、（</a:t>
            </a:r>
            <a:r>
              <a:rPr lang="en-US" altLang="zh-CN" dirty="0"/>
              <a:t>4</a:t>
            </a:r>
            <a:r>
              <a:rPr lang="zh-CN" altLang="zh-CN" dirty="0"/>
              <a:t>）。</a:t>
            </a:r>
          </a:p>
          <a:p>
            <a:r>
              <a:rPr lang="zh-CN" altLang="zh-CN" dirty="0"/>
              <a:t>程序代码如下</a:t>
            </a:r>
            <a:r>
              <a:rPr lang="zh-CN" altLang="zh-CN" dirty="0" smtClean="0"/>
              <a:t>：</a:t>
            </a:r>
            <a:endParaRPr lang="zh-CN" altLang="zh-CN" dirty="0"/>
          </a:p>
        </p:txBody>
      </p:sp>
      <p:sp>
        <p:nvSpPr>
          <p:cNvPr id="4" name="TextBox 3"/>
          <p:cNvSpPr txBox="1"/>
          <p:nvPr/>
        </p:nvSpPr>
        <p:spPr>
          <a:xfrm>
            <a:off x="1251924" y="2757826"/>
            <a:ext cx="8612372" cy="2290882"/>
          </a:xfrm>
          <a:prstGeom prst="roundRect">
            <a:avLst>
              <a:gd name="adj" fmla="val 8311"/>
            </a:avLst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dirty="0"/>
              <a:t>Private Sub Form1_Load(</a:t>
            </a:r>
            <a:r>
              <a:rPr lang="en-US" altLang="zh-CN" dirty="0" err="1"/>
              <a:t>ByVal</a:t>
            </a:r>
            <a:r>
              <a:rPr lang="en-US" altLang="zh-CN" dirty="0"/>
              <a:t> sender As </a:t>
            </a:r>
            <a:r>
              <a:rPr lang="en-US" altLang="zh-CN" dirty="0" err="1"/>
              <a:t>System.Object</a:t>
            </a:r>
            <a:r>
              <a:rPr lang="en-US" altLang="zh-CN" dirty="0"/>
              <a:t>, </a:t>
            </a:r>
            <a:r>
              <a:rPr lang="en-US" altLang="zh-CN" dirty="0" err="1"/>
              <a:t>ByVal</a:t>
            </a:r>
            <a:r>
              <a:rPr lang="en-US" altLang="zh-CN" dirty="0"/>
              <a:t> e As </a:t>
            </a:r>
            <a:r>
              <a:rPr lang="en-US" altLang="zh-CN" dirty="0" err="1"/>
              <a:t>System.EventArgs</a:t>
            </a:r>
            <a:r>
              <a:rPr lang="en-US" altLang="zh-CN" dirty="0"/>
              <a:t>)</a:t>
            </a:r>
            <a:endParaRPr lang="zh-CN" altLang="zh-CN" dirty="0"/>
          </a:p>
          <a:p>
            <a:r>
              <a:rPr lang="en-US" altLang="zh-CN" dirty="0"/>
              <a:t>						</a:t>
            </a:r>
            <a:r>
              <a:rPr lang="en-US" altLang="zh-CN" dirty="0" smtClean="0"/>
              <a:t> </a:t>
            </a:r>
            <a:r>
              <a:rPr lang="en-US" altLang="zh-CN" dirty="0"/>
              <a:t>Handles </a:t>
            </a:r>
            <a:r>
              <a:rPr lang="en-US" altLang="zh-CN" dirty="0" err="1"/>
              <a:t>MyBase.Load</a:t>
            </a:r>
            <a:endParaRPr lang="zh-CN" altLang="zh-CN" dirty="0"/>
          </a:p>
          <a:p>
            <a:r>
              <a:rPr lang="en-US" altLang="zh-CN" dirty="0"/>
              <a:t>    Dim m As Integer, n As Integer, g As Integer</a:t>
            </a:r>
            <a:endParaRPr lang="zh-CN" altLang="zh-CN" dirty="0"/>
          </a:p>
          <a:p>
            <a:r>
              <a:rPr lang="en-US" altLang="zh-CN" dirty="0"/>
              <a:t>    m = </a:t>
            </a:r>
            <a:r>
              <a:rPr lang="en-US" altLang="zh-CN" dirty="0" err="1"/>
              <a:t>InputBox</a:t>
            </a:r>
            <a:r>
              <a:rPr lang="en-US" altLang="zh-CN" dirty="0"/>
              <a:t>("</a:t>
            </a:r>
            <a:r>
              <a:rPr lang="zh-CN" altLang="zh-CN" dirty="0"/>
              <a:t>请输入</a:t>
            </a:r>
            <a:r>
              <a:rPr lang="en-US" altLang="zh-CN" dirty="0"/>
              <a:t>M")</a:t>
            </a:r>
            <a:endParaRPr lang="zh-CN" altLang="zh-CN" dirty="0"/>
          </a:p>
          <a:p>
            <a:r>
              <a:rPr lang="en-US" altLang="zh-CN" dirty="0"/>
              <a:t>    n = </a:t>
            </a:r>
            <a:r>
              <a:rPr lang="en-US" altLang="zh-CN" dirty="0" err="1"/>
              <a:t>InputBox</a:t>
            </a:r>
            <a:r>
              <a:rPr lang="en-US" altLang="zh-CN" dirty="0"/>
              <a:t>("</a:t>
            </a:r>
            <a:r>
              <a:rPr lang="zh-CN" altLang="zh-CN" dirty="0"/>
              <a:t>请输入</a:t>
            </a:r>
            <a:r>
              <a:rPr lang="en-US" altLang="zh-CN" dirty="0"/>
              <a:t>N")</a:t>
            </a:r>
            <a:endParaRPr lang="zh-CN" altLang="zh-CN" dirty="0"/>
          </a:p>
          <a:p>
            <a:r>
              <a:rPr lang="en-US" altLang="zh-CN" dirty="0"/>
              <a:t>    g = Divisor(m, n)                                   ' </a:t>
            </a:r>
            <a:r>
              <a:rPr lang="zh-CN" altLang="zh-CN" dirty="0"/>
              <a:t>调用函数</a:t>
            </a:r>
            <a:r>
              <a:rPr lang="en-US" altLang="zh-CN" dirty="0"/>
              <a:t>Divisor</a:t>
            </a:r>
            <a:endParaRPr lang="zh-CN" altLang="zh-CN" dirty="0"/>
          </a:p>
          <a:p>
            <a:r>
              <a:rPr lang="en-US" altLang="zh-CN" dirty="0"/>
              <a:t>    </a:t>
            </a:r>
            <a:r>
              <a:rPr lang="en-US" altLang="zh-CN" dirty="0" err="1"/>
              <a:t>Debug.Write</a:t>
            </a:r>
            <a:r>
              <a:rPr lang="en-US" altLang="zh-CN" dirty="0"/>
              <a:t>(m &amp; "</a:t>
            </a:r>
            <a:r>
              <a:rPr lang="zh-CN" altLang="zh-CN" dirty="0"/>
              <a:t>和</a:t>
            </a:r>
            <a:r>
              <a:rPr lang="en-US" altLang="zh-CN" dirty="0"/>
              <a:t>" &amp; n &amp; "</a:t>
            </a:r>
            <a:r>
              <a:rPr lang="zh-CN" altLang="zh-CN" dirty="0"/>
              <a:t>的最大公约数是：</a:t>
            </a:r>
            <a:r>
              <a:rPr lang="en-US" altLang="zh-CN" dirty="0"/>
              <a:t>" &amp; g)</a:t>
            </a:r>
            <a:endParaRPr lang="zh-CN" altLang="zh-CN" dirty="0"/>
          </a:p>
          <a:p>
            <a:r>
              <a:rPr lang="en-US" altLang="zh-CN" dirty="0"/>
              <a:t>End </a:t>
            </a:r>
            <a:r>
              <a:rPr lang="en-US" altLang="zh-CN" dirty="0" smtClean="0"/>
              <a:t>Sub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3630068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9"/>
          <p:cNvSpPr txBox="1"/>
          <p:nvPr/>
        </p:nvSpPr>
        <p:spPr>
          <a:xfrm>
            <a:off x="621887" y="109260"/>
            <a:ext cx="4619963" cy="474905"/>
          </a:xfrm>
          <a:prstGeom prst="rect">
            <a:avLst/>
          </a:prstGeom>
          <a:noFill/>
        </p:spPr>
        <p:txBody>
          <a:bodyPr wrap="square" lIns="119792" tIns="59896" rIns="119792" bIns="59896" rtlCol="0">
            <a:spAutoFit/>
          </a:bodyPr>
          <a:lstStyle>
            <a:defPPr>
              <a:defRPr lang="zh-CN"/>
            </a:defPPr>
            <a:lvl1pPr>
              <a:defRPr sz="2300" b="1">
                <a:blipFill>
                  <a:blip r:embed="rId2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2</a:t>
            </a:r>
            <a:r>
              <a:rPr lang="zh-CN" altLang="zh-CN" dirty="0"/>
              <a:t>．调用</a:t>
            </a:r>
            <a:r>
              <a:rPr lang="en-US" altLang="zh-CN" dirty="0"/>
              <a:t>Function</a:t>
            </a:r>
            <a:r>
              <a:rPr lang="zh-CN" altLang="zh-CN" dirty="0"/>
              <a:t>过程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127051" y="776177"/>
            <a:ext cx="9303489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dirty="0"/>
              <a:t>在</a:t>
            </a:r>
            <a:r>
              <a:rPr lang="en-US" altLang="zh-CN" dirty="0"/>
              <a:t>Form1_Load </a:t>
            </a:r>
            <a:r>
              <a:rPr lang="zh-CN" altLang="zh-CN" dirty="0"/>
              <a:t>事件中输入两个自然数</a:t>
            </a:r>
            <a:r>
              <a:rPr lang="en-US" altLang="zh-CN" dirty="0"/>
              <a:t>M</a:t>
            </a:r>
            <a:r>
              <a:rPr lang="zh-CN" altLang="zh-CN" dirty="0"/>
              <a:t>和</a:t>
            </a:r>
            <a:r>
              <a:rPr lang="en-US" altLang="zh-CN" dirty="0"/>
              <a:t>N</a:t>
            </a:r>
            <a:r>
              <a:rPr lang="zh-CN" altLang="zh-CN" dirty="0"/>
              <a:t>并调用</a:t>
            </a:r>
            <a:r>
              <a:rPr lang="en-US" altLang="zh-CN" dirty="0"/>
              <a:t>Divisor</a:t>
            </a:r>
            <a:r>
              <a:rPr lang="zh-CN" altLang="zh-CN" dirty="0"/>
              <a:t>函数，</a:t>
            </a:r>
            <a:r>
              <a:rPr lang="en-US" altLang="zh-CN" dirty="0"/>
              <a:t>M</a:t>
            </a:r>
            <a:r>
              <a:rPr lang="zh-CN" altLang="zh-CN" dirty="0"/>
              <a:t>和</a:t>
            </a:r>
            <a:r>
              <a:rPr lang="en-US" altLang="zh-CN" dirty="0"/>
              <a:t>N</a:t>
            </a:r>
            <a:r>
              <a:rPr lang="zh-CN" altLang="zh-CN" dirty="0"/>
              <a:t>传递给</a:t>
            </a:r>
            <a:r>
              <a:rPr lang="en-US" altLang="zh-CN" dirty="0"/>
              <a:t>Divisor</a:t>
            </a:r>
            <a:r>
              <a:rPr lang="zh-CN" altLang="zh-CN" dirty="0"/>
              <a:t>函数</a:t>
            </a:r>
            <a:r>
              <a:rPr lang="zh-CN" altLang="zh-CN" dirty="0" smtClean="0"/>
              <a:t>。</a:t>
            </a:r>
            <a:endParaRPr lang="zh-CN" altLang="zh-CN" dirty="0"/>
          </a:p>
        </p:txBody>
      </p:sp>
      <p:sp>
        <p:nvSpPr>
          <p:cNvPr id="4" name="TextBox 3"/>
          <p:cNvSpPr txBox="1"/>
          <p:nvPr/>
        </p:nvSpPr>
        <p:spPr>
          <a:xfrm>
            <a:off x="1233377" y="1145423"/>
            <a:ext cx="9037674" cy="2913698"/>
          </a:xfrm>
          <a:prstGeom prst="roundRect">
            <a:avLst>
              <a:gd name="adj" fmla="val 5989"/>
            </a:avLst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Private Function Divisor(</a:t>
            </a:r>
            <a:r>
              <a:rPr lang="en-US" altLang="zh-CN" sz="1600" dirty="0" err="1"/>
              <a:t>ByVal</a:t>
            </a:r>
            <a:r>
              <a:rPr lang="en-US" altLang="zh-CN" sz="1600" dirty="0"/>
              <a:t> x As Integer, </a:t>
            </a:r>
            <a:r>
              <a:rPr lang="en-US" altLang="zh-CN" sz="1600" dirty="0" err="1"/>
              <a:t>ByVal</a:t>
            </a:r>
            <a:r>
              <a:rPr lang="en-US" altLang="zh-CN" sz="1600" dirty="0"/>
              <a:t> y As Integer)</a:t>
            </a:r>
            <a:endParaRPr lang="zh-CN" altLang="zh-CN" sz="1600" dirty="0"/>
          </a:p>
          <a:p>
            <a:r>
              <a:rPr lang="en-US" altLang="zh-CN" sz="1600" dirty="0"/>
              <a:t>    ' </a:t>
            </a:r>
            <a:r>
              <a:rPr lang="zh-CN" altLang="zh-CN" sz="1600" dirty="0"/>
              <a:t>函数</a:t>
            </a:r>
            <a:r>
              <a:rPr lang="en-US" altLang="zh-CN" sz="1600" dirty="0"/>
              <a:t> Divisor </a:t>
            </a:r>
            <a:r>
              <a:rPr lang="zh-CN" altLang="zh-CN" sz="1600" dirty="0"/>
              <a:t>计算最大公约数</a:t>
            </a:r>
          </a:p>
          <a:p>
            <a:r>
              <a:rPr lang="en-US" altLang="zh-CN" sz="1600" dirty="0"/>
              <a:t>    Dim r As Integer</a:t>
            </a:r>
            <a:endParaRPr lang="zh-CN" altLang="zh-CN" sz="1600" dirty="0"/>
          </a:p>
          <a:p>
            <a:r>
              <a:rPr lang="en-US" altLang="zh-CN" sz="1600" dirty="0"/>
              <a:t>    r = x Mod y</a:t>
            </a:r>
            <a:endParaRPr lang="zh-CN" altLang="zh-CN" sz="1600" dirty="0"/>
          </a:p>
          <a:p>
            <a:r>
              <a:rPr lang="en-US" altLang="zh-CN" sz="1600" dirty="0"/>
              <a:t>    Do While r &lt;&gt; 0</a:t>
            </a:r>
            <a:endParaRPr lang="zh-CN" altLang="zh-CN" sz="1600" dirty="0"/>
          </a:p>
          <a:p>
            <a:r>
              <a:rPr lang="en-US" altLang="zh-CN" sz="1600" dirty="0"/>
              <a:t>        x = y</a:t>
            </a:r>
            <a:endParaRPr lang="zh-CN" altLang="zh-CN" sz="1600" dirty="0"/>
          </a:p>
          <a:p>
            <a:r>
              <a:rPr lang="en-US" altLang="zh-CN" sz="1600" dirty="0"/>
              <a:t>        y = r</a:t>
            </a:r>
            <a:endParaRPr lang="zh-CN" altLang="zh-CN" sz="1600" dirty="0"/>
          </a:p>
          <a:p>
            <a:r>
              <a:rPr lang="en-US" altLang="zh-CN" sz="1600" dirty="0"/>
              <a:t>        r = x Mod y</a:t>
            </a:r>
            <a:endParaRPr lang="zh-CN" altLang="zh-CN" sz="1600" dirty="0"/>
          </a:p>
          <a:p>
            <a:r>
              <a:rPr lang="en-US" altLang="zh-CN" sz="1600" dirty="0"/>
              <a:t>    Loop</a:t>
            </a:r>
            <a:endParaRPr lang="zh-CN" altLang="zh-CN" sz="1600" dirty="0"/>
          </a:p>
          <a:p>
            <a:r>
              <a:rPr lang="en-US" altLang="zh-CN" sz="1600" dirty="0"/>
              <a:t>    Divisor = y</a:t>
            </a:r>
            <a:endParaRPr lang="zh-CN" altLang="zh-CN" sz="1600" dirty="0"/>
          </a:p>
          <a:p>
            <a:r>
              <a:rPr lang="en-US" altLang="zh-CN" sz="1600" dirty="0"/>
              <a:t>End </a:t>
            </a:r>
            <a:r>
              <a:rPr lang="en-US" altLang="zh-CN" sz="1600" dirty="0" smtClean="0"/>
              <a:t>Function</a:t>
            </a:r>
            <a:endParaRPr lang="zh-CN" altLang="zh-CN" sz="1600" dirty="0"/>
          </a:p>
        </p:txBody>
      </p:sp>
      <p:sp>
        <p:nvSpPr>
          <p:cNvPr id="5" name="TextBox 4"/>
          <p:cNvSpPr txBox="1"/>
          <p:nvPr/>
        </p:nvSpPr>
        <p:spPr>
          <a:xfrm>
            <a:off x="1127051" y="4146698"/>
            <a:ext cx="9505507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Divisor</a:t>
            </a:r>
            <a:r>
              <a:rPr lang="zh-CN" altLang="zh-CN" dirty="0"/>
              <a:t>函数计算最大公约数的值，计算的结果返回给</a:t>
            </a:r>
            <a:r>
              <a:rPr lang="en-US" altLang="zh-CN" dirty="0"/>
              <a:t>Form1_Load </a:t>
            </a:r>
            <a:r>
              <a:rPr lang="zh-CN" altLang="zh-CN" dirty="0"/>
              <a:t>过程。</a:t>
            </a:r>
          </a:p>
          <a:p>
            <a:r>
              <a:rPr lang="zh-CN" altLang="zh-CN" dirty="0"/>
              <a:t>运行程序，当输入</a:t>
            </a:r>
            <a:r>
              <a:rPr lang="en-US" altLang="zh-CN" dirty="0"/>
              <a:t>M</a:t>
            </a:r>
            <a:r>
              <a:rPr lang="zh-CN" altLang="zh-CN" dirty="0"/>
              <a:t>为</a:t>
            </a:r>
            <a:r>
              <a:rPr lang="en-US" altLang="zh-CN" dirty="0"/>
              <a:t>45</a:t>
            </a:r>
            <a:r>
              <a:rPr lang="zh-CN" altLang="zh-CN" dirty="0"/>
              <a:t>，</a:t>
            </a:r>
            <a:r>
              <a:rPr lang="en-US" altLang="zh-CN" dirty="0"/>
              <a:t>N</a:t>
            </a:r>
            <a:r>
              <a:rPr lang="zh-CN" altLang="zh-CN" dirty="0"/>
              <a:t>为</a:t>
            </a:r>
            <a:r>
              <a:rPr lang="en-US" altLang="zh-CN" dirty="0"/>
              <a:t>25</a:t>
            </a:r>
            <a:r>
              <a:rPr lang="zh-CN" altLang="zh-CN" dirty="0"/>
              <a:t>时，在集成环境的“即时窗口”中显示结果为</a:t>
            </a:r>
            <a:r>
              <a:rPr lang="zh-CN" altLang="zh-CN" dirty="0" smtClean="0"/>
              <a:t>：</a:t>
            </a:r>
            <a:endParaRPr lang="zh-CN" altLang="zh-CN" dirty="0"/>
          </a:p>
        </p:txBody>
      </p:sp>
      <p:sp>
        <p:nvSpPr>
          <p:cNvPr id="6" name="圆角矩形 5"/>
          <p:cNvSpPr/>
          <p:nvPr/>
        </p:nvSpPr>
        <p:spPr>
          <a:xfrm>
            <a:off x="1233377" y="4728120"/>
            <a:ext cx="9037674" cy="391597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dirty="0"/>
              <a:t>45</a:t>
            </a:r>
            <a:r>
              <a:rPr lang="zh-CN" altLang="zh-CN" dirty="0"/>
              <a:t>和</a:t>
            </a:r>
            <a:r>
              <a:rPr lang="en-US" altLang="zh-CN" dirty="0"/>
              <a:t>25</a:t>
            </a:r>
            <a:r>
              <a:rPr lang="zh-CN" altLang="zh-CN" dirty="0"/>
              <a:t>的最大公约数是：</a:t>
            </a:r>
            <a:r>
              <a:rPr lang="en-US" altLang="zh-CN" dirty="0"/>
              <a:t>5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2269494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908" y="2751291"/>
            <a:ext cx="11880850" cy="1723600"/>
          </a:xfrm>
          <a:prstGeom prst="rect">
            <a:avLst/>
          </a:prstGeom>
          <a:solidFill>
            <a:srgbClr val="C30D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9781" tIns="59890" rIns="119781" bIns="59890"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7594119" y="3297780"/>
            <a:ext cx="2586489" cy="630621"/>
          </a:xfrm>
          <a:prstGeom prst="rect">
            <a:avLst/>
          </a:prstGeom>
          <a:effectLst>
            <a:outerShdw blurRad="63500" dir="12600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lIns="60639" tIns="30321" rIns="60639" bIns="30321">
            <a:spAutoFit/>
          </a:bodyPr>
          <a:lstStyle/>
          <a:p>
            <a:r>
              <a:rPr lang="en-US" altLang="zh-CN" sz="3700" b="1" dirty="0" smtClean="0">
                <a:solidFill>
                  <a:schemeClr val="bg1"/>
                </a:solidFill>
                <a:latin typeface="Century Gothic"/>
              </a:rPr>
              <a:t>—</a:t>
            </a:r>
            <a:r>
              <a:rPr lang="zh-CN" altLang="zh-CN" sz="3600" b="1" dirty="0">
                <a:solidFill>
                  <a:schemeClr val="bg1"/>
                </a:solidFill>
              </a:rPr>
              <a:t>数</a:t>
            </a:r>
            <a:r>
              <a:rPr lang="en-US" altLang="zh-CN" sz="3600" b="1" dirty="0">
                <a:solidFill>
                  <a:schemeClr val="bg1"/>
                </a:solidFill>
              </a:rPr>
              <a:t>    </a:t>
            </a:r>
            <a:r>
              <a:rPr lang="zh-CN" altLang="zh-CN" sz="3600" b="1" dirty="0">
                <a:solidFill>
                  <a:schemeClr val="bg1"/>
                </a:solidFill>
              </a:rPr>
              <a:t>组</a:t>
            </a:r>
          </a:p>
        </p:txBody>
      </p:sp>
      <p:sp>
        <p:nvSpPr>
          <p:cNvPr id="24" name="TextBox 62"/>
          <p:cNvSpPr txBox="1"/>
          <p:nvPr/>
        </p:nvSpPr>
        <p:spPr>
          <a:xfrm>
            <a:off x="8665485" y="19771"/>
            <a:ext cx="3157937" cy="380111"/>
          </a:xfrm>
          <a:prstGeom prst="rect">
            <a:avLst/>
          </a:prstGeom>
          <a:noFill/>
        </p:spPr>
        <p:txBody>
          <a:bodyPr wrap="square" lIns="119781" tIns="59890" rIns="119781" bIns="59890" rtlCol="0">
            <a:spAutoFit/>
          </a:bodyPr>
          <a:lstStyle/>
          <a:p>
            <a:r>
              <a:rPr lang="en-US" altLang="zh-CN" sz="1600" dirty="0">
                <a:ea typeface="创艺简老宋" pitchFamily="2" charset="-122"/>
              </a:rPr>
              <a:t>Visual Basic.NET</a:t>
            </a:r>
            <a:r>
              <a:rPr lang="zh-CN" altLang="zh-CN" sz="1600" dirty="0">
                <a:ea typeface="创艺简老宋" pitchFamily="2" charset="-122"/>
              </a:rPr>
              <a:t>实用教程（第</a:t>
            </a:r>
            <a:r>
              <a:rPr lang="en-US" altLang="zh-CN" sz="1600" dirty="0">
                <a:ea typeface="创艺简老宋" pitchFamily="2" charset="-122"/>
              </a:rPr>
              <a:t>3</a:t>
            </a:r>
            <a:r>
              <a:rPr lang="zh-CN" altLang="zh-CN" sz="1600" dirty="0">
                <a:ea typeface="创艺简老宋" pitchFamily="2" charset="-122"/>
              </a:rPr>
              <a:t>版）</a:t>
            </a:r>
          </a:p>
        </p:txBody>
      </p:sp>
      <p:sp>
        <p:nvSpPr>
          <p:cNvPr id="25" name="TextBox 63"/>
          <p:cNvSpPr txBox="1"/>
          <p:nvPr/>
        </p:nvSpPr>
        <p:spPr>
          <a:xfrm>
            <a:off x="9400385" y="5881185"/>
            <a:ext cx="2139773" cy="382560"/>
          </a:xfrm>
          <a:prstGeom prst="rect">
            <a:avLst/>
          </a:prstGeom>
          <a:noFill/>
        </p:spPr>
        <p:txBody>
          <a:bodyPr wrap="square" lIns="119781" tIns="59890" rIns="119781" bIns="59890" rtlCol="0">
            <a:spAutoFit/>
          </a:bodyPr>
          <a:lstStyle/>
          <a:p>
            <a:pPr algn="ctr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主编：郑阿奇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6" name="business freedom [高质量]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028603" y="146029"/>
            <a:ext cx="792056" cy="81073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780523" y="1128100"/>
            <a:ext cx="8583423" cy="742337"/>
          </a:xfrm>
          <a:prstGeom prst="rect">
            <a:avLst/>
          </a:prstGeom>
          <a:noFill/>
        </p:spPr>
        <p:txBody>
          <a:bodyPr wrap="square" lIns="95077" tIns="47539" rIns="95077" bIns="47539" rtlCol="0">
            <a:spAutoFit/>
          </a:bodyPr>
          <a:lstStyle/>
          <a:p>
            <a:r>
              <a:rPr lang="zh-CN" altLang="zh-CN" sz="4200" dirty="0" smtClean="0">
                <a:solidFill>
                  <a:srgbClr val="C00000"/>
                </a:solidFill>
                <a:latin typeface="方正大黑简体" pitchFamily="2" charset="-122"/>
                <a:ea typeface="方正大黑简体" pitchFamily="2" charset="-122"/>
              </a:rPr>
              <a:t>第</a:t>
            </a:r>
            <a:r>
              <a:rPr lang="en-US" altLang="zh-CN" sz="4200" dirty="0" smtClean="0">
                <a:solidFill>
                  <a:srgbClr val="C00000"/>
                </a:solidFill>
                <a:latin typeface="方正大黑简体" pitchFamily="2" charset="-122"/>
                <a:ea typeface="方正大黑简体" pitchFamily="2" charset="-122"/>
              </a:rPr>
              <a:t>3</a:t>
            </a:r>
            <a:r>
              <a:rPr lang="zh-CN" altLang="zh-CN" sz="4200" dirty="0" smtClean="0">
                <a:solidFill>
                  <a:srgbClr val="C00000"/>
                </a:solidFill>
                <a:latin typeface="方正大黑简体" pitchFamily="2" charset="-122"/>
                <a:ea typeface="方正大黑简体" pitchFamily="2" charset="-122"/>
              </a:rPr>
              <a:t>章</a:t>
            </a:r>
            <a:r>
              <a:rPr lang="en-US" altLang="zh-CN" sz="4200" dirty="0" smtClean="0">
                <a:solidFill>
                  <a:srgbClr val="C00000"/>
                </a:solidFill>
                <a:latin typeface="方正大黑简体" pitchFamily="2" charset="-122"/>
                <a:ea typeface="方正大黑简体" pitchFamily="2" charset="-122"/>
              </a:rPr>
              <a:t>   </a:t>
            </a:r>
            <a:r>
              <a:rPr lang="en-US" altLang="zh-CN" sz="4200" dirty="0">
                <a:solidFill>
                  <a:srgbClr val="C00000"/>
                </a:solidFill>
                <a:latin typeface="方正大黑简体" pitchFamily="2" charset="-122"/>
                <a:ea typeface="方正大黑简体" pitchFamily="2" charset="-122"/>
              </a:rPr>
              <a:t>Visual Basic.NET</a:t>
            </a:r>
            <a:r>
              <a:rPr lang="zh-CN" altLang="zh-CN" sz="4200" dirty="0">
                <a:solidFill>
                  <a:srgbClr val="C00000"/>
                </a:solidFill>
                <a:latin typeface="方正大黑简体" pitchFamily="2" charset="-122"/>
                <a:ea typeface="方正大黑简体" pitchFamily="2" charset="-122"/>
              </a:rPr>
              <a:t>语言基础</a:t>
            </a:r>
          </a:p>
        </p:txBody>
      </p:sp>
    </p:spTree>
    <p:extLst>
      <p:ext uri="{BB962C8B-B14F-4D97-AF65-F5344CB8AC3E}">
        <p14:creationId xmlns:p14="http://schemas.microsoft.com/office/powerpoint/2010/main" val="3217199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 advTm="0">
        <p14:vortex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950"/>
                            </p:stCondLst>
                            <p:childTnLst>
                              <p:par>
                                <p:cTn id="1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250"/>
                            </p:stCondLst>
                            <p:childTnLst>
                              <p:par>
                                <p:cTn id="2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29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6"/>
                </p:tgtEl>
              </p:cMediaNode>
            </p:audio>
          </p:childTnLst>
        </p:cTn>
      </p:par>
    </p:tnLst>
    <p:bldLst>
      <p:bldP spid="5" grpId="0" animBg="1"/>
      <p:bldP spid="22" grpId="0"/>
      <p:bldP spid="24" grpId="0"/>
      <p:bldP spid="25" grpId="0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 rot="2643114">
            <a:off x="3114465" y="2395270"/>
            <a:ext cx="1362721" cy="1447759"/>
            <a:chOff x="4819176" y="1662676"/>
            <a:chExt cx="2993523" cy="2989680"/>
          </a:xfrm>
        </p:grpSpPr>
        <p:grpSp>
          <p:nvGrpSpPr>
            <p:cNvPr id="5" name="组合 4"/>
            <p:cNvGrpSpPr/>
            <p:nvPr/>
          </p:nvGrpSpPr>
          <p:grpSpPr>
            <a:xfrm>
              <a:off x="4819176" y="1662676"/>
              <a:ext cx="2993523" cy="2989680"/>
              <a:chOff x="304800" y="673100"/>
              <a:chExt cx="4147845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7" name="矩形 6"/>
              <p:cNvSpPr>
                <a:spLocks/>
              </p:cNvSpPr>
              <p:nvPr/>
            </p:nvSpPr>
            <p:spPr>
              <a:xfrm>
                <a:off x="304800" y="673100"/>
                <a:ext cx="4147845" cy="4000500"/>
              </a:xfrm>
              <a:prstGeom prst="rect">
                <a:avLst/>
              </a:prstGeom>
              <a:gradFill>
                <a:gsLst>
                  <a:gs pos="0">
                    <a:sysClr val="window" lastClr="FFFFFF"/>
                  </a:gs>
                  <a:gs pos="55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65000"/>
                    </a:sysClr>
                  </a:gs>
                </a:gsLst>
                <a:lin ang="81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kern="0">
                  <a:solidFill>
                    <a:sysClr val="windowText" lastClr="000000"/>
                  </a:solidFill>
                  <a:latin typeface="Calibri"/>
                  <a:ea typeface="宋体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>
                <a:off x="399069" y="760412"/>
                <a:ext cx="3959307" cy="3825874"/>
              </a:xfrm>
              <a:prstGeom prst="rect">
                <a:avLst/>
              </a:prstGeom>
              <a:gradFill>
                <a:gsLst>
                  <a:gs pos="0">
                    <a:sysClr val="window" lastClr="FFFFFF"/>
                  </a:gs>
                  <a:gs pos="51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75000"/>
                    </a:sysClr>
                  </a:gs>
                </a:gsLst>
                <a:lin ang="189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kern="0">
                  <a:solidFill>
                    <a:sysClr val="window" lastClr="FFFFFF"/>
                  </a:solidFill>
                  <a:latin typeface="Calibri"/>
                  <a:ea typeface="宋体"/>
                </a:endParaRPr>
              </a:p>
            </p:txBody>
          </p:sp>
        </p:grpSp>
        <p:sp>
          <p:nvSpPr>
            <p:cNvPr id="6" name="矩形 5"/>
            <p:cNvSpPr/>
            <p:nvPr/>
          </p:nvSpPr>
          <p:spPr>
            <a:xfrm>
              <a:off x="5038399" y="1880357"/>
              <a:ext cx="2555077" cy="2554311"/>
            </a:xfrm>
            <a:prstGeom prst="rect">
              <a:avLst/>
            </a:prstGeom>
            <a:blipFill>
              <a:blip r:embed="rId2"/>
              <a:stretch>
                <a:fillRect/>
              </a:stretch>
            </a:blipFill>
            <a:ln w="28575" cap="flat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>
                <a:solidFill>
                  <a:sysClr val="window" lastClr="FFFFFF"/>
                </a:solidFill>
                <a:latin typeface="Palatino Linotype"/>
                <a:ea typeface="宋体"/>
              </a:endParaRPr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3260977" y="2612610"/>
            <a:ext cx="1069702" cy="1059378"/>
          </a:xfrm>
          <a:prstGeom prst="rect">
            <a:avLst/>
          </a:prstGeom>
          <a:noFill/>
        </p:spPr>
        <p:txBody>
          <a:bodyPr wrap="square" lIns="119792" tIns="59896" rIns="119792" bIns="59896" rtlCol="0">
            <a:spAutoFit/>
          </a:bodyPr>
          <a:lstStyle/>
          <a:p>
            <a:r>
              <a:rPr lang="en-US" altLang="zh-CN" sz="5900" b="1" dirty="0" smtClean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01</a:t>
            </a:r>
            <a:endParaRPr lang="zh-CN" altLang="en-US" sz="5900" b="1" dirty="0">
              <a:solidFill>
                <a:schemeClr val="bg1"/>
              </a:solidFill>
              <a:latin typeface="Roboto Black" panose="02000000000000000000" pitchFamily="2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334968" y="2664540"/>
            <a:ext cx="1969609" cy="490294"/>
          </a:xfrm>
          <a:prstGeom prst="rect">
            <a:avLst/>
          </a:prstGeom>
          <a:noFill/>
        </p:spPr>
        <p:txBody>
          <a:bodyPr wrap="square" lIns="119792" tIns="59896" rIns="119792" bIns="59896" rtlCol="0">
            <a:spAutoFit/>
          </a:bodyPr>
          <a:lstStyle>
            <a:defPPr>
              <a:defRPr lang="zh-CN"/>
            </a:defPPr>
            <a:lvl1pPr>
              <a:defRPr sz="4300" b="1">
                <a:blipFill>
                  <a:blip r:embed="rId2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zh-CN" sz="2400" dirty="0" smtClean="0"/>
              <a:t>数</a:t>
            </a:r>
            <a:r>
              <a:rPr lang="en-US" altLang="zh-CN" sz="2400" dirty="0" smtClean="0"/>
              <a:t> </a:t>
            </a:r>
            <a:r>
              <a:rPr lang="zh-CN" altLang="zh-CN" sz="2400" dirty="0" smtClean="0"/>
              <a:t>组</a:t>
            </a:r>
            <a:r>
              <a:rPr lang="en-US" altLang="zh-CN" sz="2400" dirty="0" smtClean="0"/>
              <a:t> </a:t>
            </a:r>
            <a:r>
              <a:rPr lang="zh-CN" altLang="zh-CN" sz="2400" dirty="0" smtClean="0"/>
              <a:t>声</a:t>
            </a:r>
            <a:r>
              <a:rPr lang="en-US" altLang="zh-CN" sz="2400" dirty="0" smtClean="0"/>
              <a:t> </a:t>
            </a:r>
            <a:r>
              <a:rPr lang="zh-CN" altLang="zh-CN" sz="2400" dirty="0" smtClean="0"/>
              <a:t>明</a:t>
            </a:r>
            <a:endParaRPr lang="zh-CN" altLang="zh-CN" sz="2400" dirty="0"/>
          </a:p>
        </p:txBody>
      </p:sp>
      <p:cxnSp>
        <p:nvCxnSpPr>
          <p:cNvPr id="11" name="直接连接符 10"/>
          <p:cNvCxnSpPr/>
          <p:nvPr/>
        </p:nvCxnSpPr>
        <p:spPr>
          <a:xfrm>
            <a:off x="4890796" y="3157833"/>
            <a:ext cx="2615790" cy="0"/>
          </a:xfrm>
          <a:prstGeom prst="line">
            <a:avLst/>
          </a:prstGeom>
          <a:ln>
            <a:solidFill>
              <a:srgbClr val="AE00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MH_Others_1"/>
          <p:cNvSpPr txBox="1"/>
          <p:nvPr/>
        </p:nvSpPr>
        <p:spPr>
          <a:xfrm>
            <a:off x="4542567" y="1414219"/>
            <a:ext cx="2868858" cy="505683"/>
          </a:xfrm>
          <a:prstGeom prst="rect">
            <a:avLst/>
          </a:prstGeom>
          <a:noFill/>
        </p:spPr>
        <p:txBody>
          <a:bodyPr wrap="square" lIns="119792" tIns="59896" rIns="119792" bIns="59896">
            <a:spAutoFit/>
          </a:bodyPr>
          <a:lstStyle/>
          <a:p>
            <a:pPr algn="ctr">
              <a:defRPr/>
            </a:pPr>
            <a:r>
              <a:rPr lang="en-US" altLang="zh-CN" sz="2500" spc="394" dirty="0">
                <a:solidFill>
                  <a:srgbClr val="C40001"/>
                </a:solidFill>
                <a:latin typeface="方正大黑简体" panose="03000509000000000000" pitchFamily="65" charset="-122"/>
                <a:ea typeface="方正大黑简体" panose="03000509000000000000" pitchFamily="65" charset="-122"/>
              </a:rPr>
              <a:t>Contents</a:t>
            </a:r>
            <a:endParaRPr lang="zh-CN" altLang="en-US" sz="2500" spc="394" dirty="0">
              <a:solidFill>
                <a:srgbClr val="C40001"/>
              </a:solidFill>
              <a:latin typeface="方正大黑简体" panose="03000509000000000000" pitchFamily="65" charset="-122"/>
              <a:ea typeface="方正大黑简体" panose="03000509000000000000" pitchFamily="65" charset="-122"/>
            </a:endParaRPr>
          </a:p>
        </p:txBody>
      </p:sp>
      <p:sp>
        <p:nvSpPr>
          <p:cNvPr id="19" name="MH_Others_2"/>
          <p:cNvSpPr txBox="1">
            <a:spLocks noChangeArrowheads="1"/>
          </p:cNvSpPr>
          <p:nvPr/>
        </p:nvSpPr>
        <p:spPr bwMode="auto">
          <a:xfrm>
            <a:off x="4146923" y="439097"/>
            <a:ext cx="3612710" cy="878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19792" tIns="59896" rIns="119792" bIns="59896"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itchFamily="34" charset="0"/>
              <a:buChar char="•"/>
              <a:defRPr sz="21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5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itchFamily="34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itchFamily="34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itchFamily="34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itchFamily="34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zh-CN" altLang="en-US" sz="5300">
                <a:solidFill>
                  <a:srgbClr val="AE0001"/>
                </a:solidFill>
                <a:latin typeface="方正大黑简体" panose="03000509000000000000" pitchFamily="65" charset="-122"/>
                <a:ea typeface="方正大黑简体" panose="03000509000000000000" pitchFamily="65" charset="-122"/>
              </a:rPr>
              <a:t>目录</a:t>
            </a:r>
            <a:endParaRPr lang="zh-CN" altLang="en-US" sz="5300" dirty="0">
              <a:solidFill>
                <a:srgbClr val="AE0001"/>
              </a:solidFill>
              <a:latin typeface="方正大黑简体" panose="03000509000000000000" pitchFamily="65" charset="-122"/>
              <a:ea typeface="方正大黑简体" panose="03000509000000000000" pitchFamily="65" charset="-122"/>
            </a:endParaRPr>
          </a:p>
        </p:txBody>
      </p:sp>
      <p:cxnSp>
        <p:nvCxnSpPr>
          <p:cNvPr id="20" name="直接连接符 19"/>
          <p:cNvCxnSpPr/>
          <p:nvPr/>
        </p:nvCxnSpPr>
        <p:spPr>
          <a:xfrm>
            <a:off x="-12374" y="1687966"/>
            <a:ext cx="4931791" cy="0"/>
          </a:xfrm>
          <a:prstGeom prst="line">
            <a:avLst/>
          </a:prstGeom>
          <a:ln w="3175">
            <a:solidFill>
              <a:srgbClr val="C40001"/>
            </a:solidFill>
            <a:prstDash val="dash"/>
            <a:tail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>
            <a:off x="6962675" y="1687966"/>
            <a:ext cx="4923128" cy="0"/>
          </a:xfrm>
          <a:prstGeom prst="line">
            <a:avLst/>
          </a:prstGeom>
          <a:ln w="3175">
            <a:solidFill>
              <a:srgbClr val="C40001"/>
            </a:solidFill>
            <a:prstDash val="dash"/>
            <a:head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文本占位符 5"/>
          <p:cNvSpPr txBox="1">
            <a:spLocks/>
          </p:cNvSpPr>
          <p:nvPr/>
        </p:nvSpPr>
        <p:spPr>
          <a:xfrm>
            <a:off x="5058509" y="3305783"/>
            <a:ext cx="1904166" cy="262310"/>
          </a:xfrm>
          <a:prstGeom prst="rect">
            <a:avLst/>
          </a:prstGeom>
          <a:ln>
            <a:solidFill>
              <a:schemeClr val="tx1"/>
            </a:solidFill>
            <a:prstDash val="sysDot"/>
          </a:ln>
        </p:spPr>
        <p:txBody>
          <a:bodyPr vert="horz" lIns="89834" tIns="44916" rIns="89834" bIns="44916" rtlCol="0" anchor="ctr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b="1" kern="1200">
                <a:solidFill>
                  <a:srgbClr val="56762C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solidFill>
                  <a:schemeClr val="tx1"/>
                </a:solidFill>
              </a:rPr>
              <a:t>1</a:t>
            </a:r>
            <a:r>
              <a:rPr lang="zh-CN" altLang="zh-CN" dirty="0">
                <a:solidFill>
                  <a:schemeClr val="tx1"/>
                </a:solidFill>
              </a:rPr>
              <a:t>．</a:t>
            </a:r>
            <a:r>
              <a:rPr lang="en-US" altLang="zh-CN" dirty="0" err="1">
                <a:solidFill>
                  <a:schemeClr val="tx1"/>
                </a:solidFill>
              </a:rPr>
              <a:t>LBound</a:t>
            </a:r>
            <a:r>
              <a:rPr lang="zh-CN" altLang="zh-CN" dirty="0">
                <a:solidFill>
                  <a:schemeClr val="tx1"/>
                </a:solidFill>
              </a:rPr>
              <a:t>函数</a:t>
            </a:r>
          </a:p>
        </p:txBody>
      </p:sp>
      <p:sp>
        <p:nvSpPr>
          <p:cNvPr id="15" name="文本占位符 5"/>
          <p:cNvSpPr txBox="1">
            <a:spLocks/>
          </p:cNvSpPr>
          <p:nvPr/>
        </p:nvSpPr>
        <p:spPr>
          <a:xfrm>
            <a:off x="5058509" y="3705704"/>
            <a:ext cx="1904166" cy="262310"/>
          </a:xfrm>
          <a:prstGeom prst="rect">
            <a:avLst/>
          </a:prstGeom>
          <a:ln>
            <a:solidFill>
              <a:schemeClr val="tx1"/>
            </a:solidFill>
            <a:prstDash val="sysDot"/>
          </a:ln>
        </p:spPr>
        <p:txBody>
          <a:bodyPr vert="horz" lIns="89834" tIns="44916" rIns="89834" bIns="44916" rtlCol="0" anchor="ctr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b="1" kern="1200">
                <a:solidFill>
                  <a:srgbClr val="56762C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solidFill>
                  <a:schemeClr val="tx1"/>
                </a:solidFill>
              </a:rPr>
              <a:t>2</a:t>
            </a:r>
            <a:r>
              <a:rPr lang="zh-CN" altLang="zh-CN" dirty="0">
                <a:solidFill>
                  <a:schemeClr val="tx1"/>
                </a:solidFill>
              </a:rPr>
              <a:t>．</a:t>
            </a:r>
            <a:r>
              <a:rPr lang="en-US" altLang="zh-CN" dirty="0" err="1">
                <a:solidFill>
                  <a:schemeClr val="tx1"/>
                </a:solidFill>
              </a:rPr>
              <a:t>UBound</a:t>
            </a:r>
            <a:r>
              <a:rPr lang="zh-CN" altLang="zh-CN" dirty="0">
                <a:solidFill>
                  <a:schemeClr val="tx1"/>
                </a:solidFill>
              </a:rPr>
              <a:t>函数</a:t>
            </a:r>
          </a:p>
        </p:txBody>
      </p:sp>
    </p:spTree>
    <p:extLst>
      <p:ext uri="{BB962C8B-B14F-4D97-AF65-F5344CB8AC3E}">
        <p14:creationId xmlns:p14="http://schemas.microsoft.com/office/powerpoint/2010/main" val="3524456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 advTm="0">
        <p:checker/>
      </p:transition>
    </mc:Choice>
    <mc:Fallback xmlns="">
      <p:transition spd="slow" advTm="0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 tmFilter="0,0; .5, 1; 1, 1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5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5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50"/>
                            </p:stCondLst>
                            <p:childTnLst>
                              <p:par>
                                <p:cTn id="2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5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4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4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8" grpId="0"/>
      <p:bldP spid="19" grpId="0"/>
      <p:bldP spid="14" grpId="0" animBg="1"/>
      <p:bldP spid="15" grpId="0" animBg="1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9"/>
          <p:cNvSpPr txBox="1"/>
          <p:nvPr/>
        </p:nvSpPr>
        <p:spPr>
          <a:xfrm>
            <a:off x="621887" y="109260"/>
            <a:ext cx="4619963" cy="474905"/>
          </a:xfrm>
          <a:prstGeom prst="rect">
            <a:avLst/>
          </a:prstGeom>
          <a:noFill/>
        </p:spPr>
        <p:txBody>
          <a:bodyPr wrap="square" lIns="119792" tIns="59896" rIns="119792" bIns="59896" rtlCol="0">
            <a:spAutoFit/>
          </a:bodyPr>
          <a:lstStyle>
            <a:defPPr>
              <a:defRPr lang="zh-CN"/>
            </a:defPPr>
            <a:lvl1pPr>
              <a:defRPr sz="2300" b="1">
                <a:blipFill>
                  <a:blip r:embed="rId2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zh-CN" dirty="0" smtClean="0"/>
              <a:t>数</a:t>
            </a:r>
            <a:r>
              <a:rPr lang="en-US" altLang="zh-CN" dirty="0" smtClean="0"/>
              <a:t> </a:t>
            </a:r>
            <a:r>
              <a:rPr lang="zh-CN" altLang="zh-CN" dirty="0" smtClean="0"/>
              <a:t>组</a:t>
            </a:r>
            <a:r>
              <a:rPr lang="en-US" altLang="zh-CN" dirty="0" smtClean="0"/>
              <a:t> </a:t>
            </a:r>
            <a:r>
              <a:rPr lang="zh-CN" altLang="zh-CN" dirty="0" smtClean="0"/>
              <a:t>声</a:t>
            </a:r>
            <a:r>
              <a:rPr lang="en-US" altLang="zh-CN" dirty="0" smtClean="0"/>
              <a:t> </a:t>
            </a:r>
            <a:r>
              <a:rPr lang="zh-CN" altLang="zh-CN" dirty="0" smtClean="0"/>
              <a:t>明</a:t>
            </a:r>
            <a:endParaRPr lang="zh-CN" altLang="zh-CN" dirty="0"/>
          </a:p>
        </p:txBody>
      </p:sp>
      <p:sp>
        <p:nvSpPr>
          <p:cNvPr id="3" name="TextBox 2"/>
          <p:cNvSpPr txBox="1"/>
          <p:nvPr/>
        </p:nvSpPr>
        <p:spPr>
          <a:xfrm>
            <a:off x="1210246" y="850605"/>
            <a:ext cx="936728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dirty="0"/>
              <a:t>在使用数组前，必须先声明。可以声明一维数组、二维数组，也可以定义多维数组。</a:t>
            </a:r>
          </a:p>
          <a:p>
            <a:r>
              <a:rPr lang="zh-CN" altLang="zh-CN" dirty="0"/>
              <a:t>其语法格式如下</a:t>
            </a:r>
            <a:r>
              <a:rPr lang="zh-CN" altLang="zh-CN" dirty="0" smtClean="0"/>
              <a:t>：</a:t>
            </a:r>
            <a:endParaRPr lang="zh-CN" altLang="zh-CN" dirty="0"/>
          </a:p>
        </p:txBody>
      </p:sp>
      <p:sp>
        <p:nvSpPr>
          <p:cNvPr id="4" name="圆角矩形 3"/>
          <p:cNvSpPr/>
          <p:nvPr/>
        </p:nvSpPr>
        <p:spPr>
          <a:xfrm>
            <a:off x="1309669" y="1466158"/>
            <a:ext cx="8523582" cy="391597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dirty="0"/>
              <a:t>Dim </a:t>
            </a:r>
            <a:r>
              <a:rPr lang="zh-CN" altLang="zh-CN" dirty="0"/>
              <a:t>数组名</a:t>
            </a:r>
            <a:r>
              <a:rPr lang="en-US" altLang="zh-CN" dirty="0"/>
              <a:t>(</a:t>
            </a:r>
            <a:r>
              <a:rPr lang="zh-CN" altLang="zh-CN" dirty="0"/>
              <a:t>第一维下标上界</a:t>
            </a:r>
            <a:r>
              <a:rPr lang="en-US" altLang="zh-CN" dirty="0"/>
              <a:t>[, </a:t>
            </a:r>
            <a:r>
              <a:rPr lang="zh-CN" altLang="zh-CN" dirty="0"/>
              <a:t>第二维下标上界</a:t>
            </a:r>
            <a:r>
              <a:rPr lang="en-US" altLang="zh-CN" dirty="0"/>
              <a:t>, </a:t>
            </a:r>
            <a:r>
              <a:rPr lang="zh-CN" altLang="zh-CN" dirty="0"/>
              <a:t>…</a:t>
            </a:r>
            <a:r>
              <a:rPr lang="en-US" altLang="zh-CN" dirty="0"/>
              <a:t>])[ As  </a:t>
            </a:r>
            <a:r>
              <a:rPr lang="zh-CN" altLang="zh-CN" dirty="0"/>
              <a:t>数据类型</a:t>
            </a:r>
            <a:r>
              <a:rPr lang="en-US" altLang="zh-CN" dirty="0"/>
              <a:t> ]</a:t>
            </a:r>
            <a:endParaRPr lang="zh-CN" altLang="zh-CN" dirty="0"/>
          </a:p>
        </p:txBody>
      </p:sp>
      <p:sp>
        <p:nvSpPr>
          <p:cNvPr id="5" name="TextBox 4"/>
          <p:cNvSpPr txBox="1"/>
          <p:nvPr/>
        </p:nvSpPr>
        <p:spPr>
          <a:xfrm>
            <a:off x="744279" y="1857755"/>
            <a:ext cx="9654363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6088"/>
            <a:r>
              <a:rPr lang="zh-CN" altLang="zh-CN" dirty="0"/>
              <a:t>其中：</a:t>
            </a:r>
          </a:p>
          <a:p>
            <a:pPr indent="446088"/>
            <a:r>
              <a:rPr lang="zh-CN" altLang="zh-CN" dirty="0"/>
              <a:t>（</a:t>
            </a:r>
            <a:r>
              <a:rPr lang="en-US" altLang="zh-CN" dirty="0"/>
              <a:t>1</a:t>
            </a:r>
            <a:r>
              <a:rPr lang="zh-CN" altLang="zh-CN" dirty="0"/>
              <a:t>）数组名可以是任何合法的</a:t>
            </a:r>
            <a:r>
              <a:rPr lang="en-US" altLang="zh-CN" dirty="0"/>
              <a:t>VB.NET</a:t>
            </a:r>
            <a:r>
              <a:rPr lang="zh-CN" altLang="zh-CN" dirty="0"/>
              <a:t>变量名。</a:t>
            </a:r>
          </a:p>
          <a:p>
            <a:pPr indent="446088"/>
            <a:r>
              <a:rPr lang="zh-CN" altLang="zh-CN" dirty="0"/>
              <a:t>（</a:t>
            </a:r>
            <a:r>
              <a:rPr lang="en-US" altLang="zh-CN" dirty="0"/>
              <a:t>2</a:t>
            </a:r>
            <a:r>
              <a:rPr lang="zh-CN" altLang="zh-CN" dirty="0"/>
              <a:t>）数组元素下标上界的个数表示数组的维数，当只有一个时表示一维数组，最多可以声明</a:t>
            </a:r>
            <a:r>
              <a:rPr lang="en-US" altLang="zh-CN" dirty="0"/>
              <a:t>32</a:t>
            </a:r>
            <a:r>
              <a:rPr lang="zh-CN" altLang="zh-CN" dirty="0"/>
              <a:t>维数组。</a:t>
            </a:r>
          </a:p>
          <a:p>
            <a:pPr indent="446088"/>
            <a:r>
              <a:rPr lang="zh-CN" altLang="zh-CN" dirty="0"/>
              <a:t>（</a:t>
            </a:r>
            <a:r>
              <a:rPr lang="en-US" altLang="zh-CN" dirty="0"/>
              <a:t>3</a:t>
            </a:r>
            <a:r>
              <a:rPr lang="zh-CN" altLang="zh-CN" dirty="0"/>
              <a:t>）数组每个维度长度最大值</a:t>
            </a:r>
            <a:r>
              <a:rPr lang="en-US" altLang="zh-CN" dirty="0"/>
              <a:t>= Integer</a:t>
            </a:r>
            <a:r>
              <a:rPr lang="zh-CN" altLang="zh-CN" dirty="0"/>
              <a:t>数据类型的最大值</a:t>
            </a:r>
            <a:r>
              <a:rPr lang="en-US" altLang="zh-CN" dirty="0"/>
              <a:t>-1</a:t>
            </a:r>
            <a:r>
              <a:rPr lang="zh-CN" altLang="zh-CN" dirty="0"/>
              <a:t>，即每个维度的长度最大为</a:t>
            </a:r>
            <a:r>
              <a:rPr lang="en-US" altLang="zh-CN" dirty="0"/>
              <a:t>2</a:t>
            </a:r>
            <a:r>
              <a:rPr lang="en-US" altLang="zh-CN" baseline="30000" dirty="0"/>
              <a:t>31</a:t>
            </a:r>
            <a:r>
              <a:rPr lang="en-US" altLang="zh-CN" dirty="0"/>
              <a:t>-1</a:t>
            </a:r>
            <a:r>
              <a:rPr lang="zh-CN" altLang="zh-CN" dirty="0" smtClean="0"/>
              <a:t>。</a:t>
            </a:r>
            <a:r>
              <a:rPr lang="en-US" altLang="zh-CN" dirty="0"/>
              <a:t> </a:t>
            </a:r>
            <a:endParaRPr lang="en-US" altLang="zh-CN" dirty="0" smtClean="0"/>
          </a:p>
          <a:p>
            <a:pPr indent="446088"/>
            <a:r>
              <a:rPr lang="zh-CN" altLang="zh-CN" dirty="0" smtClean="0"/>
              <a:t>（</a:t>
            </a:r>
            <a:r>
              <a:rPr lang="en-US" altLang="zh-CN" dirty="0"/>
              <a:t>4</a:t>
            </a:r>
            <a:r>
              <a:rPr lang="zh-CN" altLang="zh-CN" dirty="0"/>
              <a:t>）数组元素下标下界为</a:t>
            </a:r>
            <a:r>
              <a:rPr lang="en-US" altLang="zh-CN" dirty="0"/>
              <a:t>0</a:t>
            </a:r>
            <a:r>
              <a:rPr lang="zh-CN" altLang="zh-CN" dirty="0"/>
              <a:t>，不能改变；下标上界只能用常数表达式定义。</a:t>
            </a:r>
          </a:p>
          <a:p>
            <a:pPr indent="446088"/>
            <a:r>
              <a:rPr lang="zh-CN" altLang="zh-CN" dirty="0"/>
              <a:t>（</a:t>
            </a:r>
            <a:r>
              <a:rPr lang="en-US" altLang="zh-CN" dirty="0"/>
              <a:t>5</a:t>
            </a:r>
            <a:r>
              <a:rPr lang="zh-CN" altLang="zh-CN" dirty="0"/>
              <a:t>）数组的数据类型可以是基本数据类型或</a:t>
            </a:r>
            <a:r>
              <a:rPr lang="en-US" altLang="zh-CN" dirty="0"/>
              <a:t>Object</a:t>
            </a:r>
            <a:r>
              <a:rPr lang="zh-CN" altLang="zh-CN" dirty="0"/>
              <a:t>类型。如果省略“</a:t>
            </a:r>
            <a:r>
              <a:rPr lang="en-US" altLang="zh-CN" dirty="0"/>
              <a:t>As</a:t>
            </a:r>
            <a:r>
              <a:rPr lang="zh-CN" altLang="zh-CN" dirty="0"/>
              <a:t>数据类型”项，则默认为</a:t>
            </a:r>
            <a:r>
              <a:rPr lang="en-US" altLang="zh-CN" dirty="0"/>
              <a:t>Object</a:t>
            </a:r>
            <a:r>
              <a:rPr lang="zh-CN" altLang="zh-CN" dirty="0"/>
              <a:t>类型。</a:t>
            </a:r>
          </a:p>
        </p:txBody>
      </p:sp>
      <p:sp>
        <p:nvSpPr>
          <p:cNvPr id="6" name="矩形 5"/>
          <p:cNvSpPr/>
          <p:nvPr/>
        </p:nvSpPr>
        <p:spPr>
          <a:xfrm>
            <a:off x="1390999" y="4042969"/>
            <a:ext cx="838691" cy="3539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dirty="0"/>
              <a:t>例如：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309669" y="4396912"/>
            <a:ext cx="8523582" cy="1259919"/>
          </a:xfrm>
          <a:prstGeom prst="roundRect">
            <a:avLst>
              <a:gd name="adj" fmla="val 9916"/>
            </a:avLst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dirty="0"/>
              <a:t>Dim  A(14)  As Integer			' 15 </a:t>
            </a:r>
            <a:r>
              <a:rPr lang="zh-CN" altLang="zh-CN" dirty="0"/>
              <a:t>个元素，从</a:t>
            </a:r>
            <a:r>
              <a:rPr lang="en-US" altLang="zh-CN" dirty="0"/>
              <a:t>A(0)</a:t>
            </a:r>
            <a:r>
              <a:rPr lang="zh-CN" altLang="zh-CN" dirty="0"/>
              <a:t>到</a:t>
            </a:r>
            <a:r>
              <a:rPr lang="en-US" altLang="zh-CN" dirty="0"/>
              <a:t>A(14)        </a:t>
            </a:r>
            <a:endParaRPr lang="zh-CN" altLang="zh-CN" dirty="0"/>
          </a:p>
          <a:p>
            <a:r>
              <a:rPr lang="en-US" altLang="zh-CN" dirty="0"/>
              <a:t>Dim  B(5,3)  As Decimal			' 24 </a:t>
            </a:r>
            <a:r>
              <a:rPr lang="zh-CN" altLang="zh-CN" dirty="0"/>
              <a:t>个元素，从</a:t>
            </a:r>
            <a:r>
              <a:rPr lang="en-US" altLang="zh-CN" dirty="0"/>
              <a:t>B(0,0)</a:t>
            </a:r>
            <a:r>
              <a:rPr lang="zh-CN" altLang="zh-CN" dirty="0"/>
              <a:t>到</a:t>
            </a:r>
            <a:r>
              <a:rPr lang="en-US" altLang="zh-CN" dirty="0"/>
              <a:t>B(5,3)</a:t>
            </a:r>
            <a:endParaRPr lang="zh-CN" altLang="zh-CN" dirty="0"/>
          </a:p>
          <a:p>
            <a:r>
              <a:rPr lang="en-US" altLang="zh-CN" dirty="0"/>
              <a:t>Dim  C(2+7)  As String			' 10 </a:t>
            </a:r>
            <a:r>
              <a:rPr lang="zh-CN" altLang="zh-CN" dirty="0"/>
              <a:t>个元素，从</a:t>
            </a:r>
            <a:r>
              <a:rPr lang="en-US" altLang="zh-CN" dirty="0"/>
              <a:t>C(0)</a:t>
            </a:r>
            <a:r>
              <a:rPr lang="zh-CN" altLang="zh-CN" dirty="0"/>
              <a:t>到</a:t>
            </a:r>
            <a:r>
              <a:rPr lang="en-US" altLang="zh-CN" dirty="0"/>
              <a:t>C(9)</a:t>
            </a:r>
            <a:endParaRPr lang="zh-CN" altLang="zh-CN" dirty="0"/>
          </a:p>
          <a:p>
            <a:r>
              <a:rPr lang="en-US" altLang="zh-CN" dirty="0"/>
              <a:t>Dim  D(x)  As String				' </a:t>
            </a:r>
            <a:r>
              <a:rPr lang="zh-CN" altLang="zh-CN" dirty="0"/>
              <a:t>下标上界不是常数，</a:t>
            </a:r>
            <a:r>
              <a:rPr lang="zh-CN" altLang="zh-CN" dirty="0" smtClean="0"/>
              <a:t>出错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1783262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9"/>
          <p:cNvSpPr txBox="1"/>
          <p:nvPr/>
        </p:nvSpPr>
        <p:spPr>
          <a:xfrm>
            <a:off x="621887" y="109260"/>
            <a:ext cx="4619963" cy="474905"/>
          </a:xfrm>
          <a:prstGeom prst="rect">
            <a:avLst/>
          </a:prstGeom>
          <a:noFill/>
        </p:spPr>
        <p:txBody>
          <a:bodyPr wrap="square" lIns="119792" tIns="59896" rIns="119792" bIns="59896" rtlCol="0">
            <a:spAutoFit/>
          </a:bodyPr>
          <a:lstStyle>
            <a:defPPr>
              <a:defRPr lang="zh-CN"/>
            </a:defPPr>
            <a:lvl1pPr>
              <a:defRPr sz="2300" b="1">
                <a:blipFill>
                  <a:blip r:embed="rId2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1</a:t>
            </a:r>
            <a:r>
              <a:rPr lang="zh-CN" altLang="zh-CN" dirty="0"/>
              <a:t>．</a:t>
            </a:r>
            <a:r>
              <a:rPr lang="en-US" altLang="zh-CN" dirty="0" err="1"/>
              <a:t>LBound</a:t>
            </a:r>
            <a:r>
              <a:rPr lang="zh-CN" altLang="zh-CN" dirty="0"/>
              <a:t>函数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35665" y="818707"/>
            <a:ext cx="9462977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6088"/>
            <a:r>
              <a:rPr lang="zh-CN" altLang="zh-CN" dirty="0"/>
              <a:t>对已经定义的数组，可以用</a:t>
            </a:r>
            <a:r>
              <a:rPr lang="en-US" altLang="zh-CN" dirty="0" err="1"/>
              <a:t>LBound</a:t>
            </a:r>
            <a:r>
              <a:rPr lang="en-US" altLang="zh-CN" dirty="0"/>
              <a:t> </a:t>
            </a:r>
            <a:r>
              <a:rPr lang="zh-CN" altLang="zh-CN" dirty="0"/>
              <a:t>函数获得数组任一维可用的最小下标，从而确定数组任一维的下界。其语法格式如下</a:t>
            </a:r>
            <a:r>
              <a:rPr lang="zh-CN" altLang="zh-CN" dirty="0" smtClean="0"/>
              <a:t>：</a:t>
            </a:r>
            <a:endParaRPr lang="zh-CN" altLang="zh-CN" dirty="0"/>
          </a:p>
        </p:txBody>
      </p:sp>
      <p:sp>
        <p:nvSpPr>
          <p:cNvPr id="4" name="圆角矩形 3"/>
          <p:cNvSpPr/>
          <p:nvPr/>
        </p:nvSpPr>
        <p:spPr>
          <a:xfrm>
            <a:off x="1512351" y="1509397"/>
            <a:ext cx="8280235" cy="391597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dirty="0" err="1"/>
              <a:t>LBound</a:t>
            </a:r>
            <a:r>
              <a:rPr lang="en-US" altLang="zh-CN" dirty="0"/>
              <a:t>(</a:t>
            </a:r>
            <a:r>
              <a:rPr lang="zh-CN" altLang="zh-CN" dirty="0"/>
              <a:t>数组名</a:t>
            </a:r>
            <a:r>
              <a:rPr lang="en-US" altLang="zh-CN" dirty="0"/>
              <a:t>[, </a:t>
            </a:r>
            <a:r>
              <a:rPr lang="zh-CN" altLang="zh-CN" dirty="0"/>
              <a:t>维</a:t>
            </a:r>
            <a:r>
              <a:rPr lang="en-US" altLang="zh-CN" dirty="0"/>
              <a:t>])</a:t>
            </a:r>
            <a:endParaRPr lang="zh-CN" altLang="zh-CN" dirty="0"/>
          </a:p>
        </p:txBody>
      </p:sp>
      <p:sp>
        <p:nvSpPr>
          <p:cNvPr id="5" name="TextBox 4"/>
          <p:cNvSpPr txBox="1"/>
          <p:nvPr/>
        </p:nvSpPr>
        <p:spPr>
          <a:xfrm>
            <a:off x="935665" y="1953021"/>
            <a:ext cx="9122735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6088"/>
            <a:r>
              <a:rPr lang="zh-CN" altLang="zh-CN" dirty="0"/>
              <a:t>其中，维指定返回数组的哪一维。</a:t>
            </a:r>
            <a:r>
              <a:rPr lang="en-US" altLang="zh-CN" dirty="0"/>
              <a:t>1</a:t>
            </a:r>
            <a:r>
              <a:rPr lang="zh-CN" altLang="zh-CN" dirty="0"/>
              <a:t>（默认）表示第一维，</a:t>
            </a:r>
            <a:r>
              <a:rPr lang="en-US" altLang="zh-CN" dirty="0"/>
              <a:t>2 </a:t>
            </a:r>
            <a:r>
              <a:rPr lang="zh-CN" altLang="zh-CN" dirty="0"/>
              <a:t>表示第二维，…，依此类推。</a:t>
            </a:r>
          </a:p>
          <a:p>
            <a:pPr indent="446088"/>
            <a:r>
              <a:rPr lang="zh-CN" altLang="zh-CN" dirty="0"/>
              <a:t>例如</a:t>
            </a:r>
            <a:r>
              <a:rPr lang="zh-CN" altLang="zh-CN" dirty="0" smtClean="0"/>
              <a:t>：</a:t>
            </a:r>
            <a:endParaRPr lang="zh-CN" altLang="zh-CN" dirty="0"/>
          </a:p>
        </p:txBody>
      </p:sp>
      <p:sp>
        <p:nvSpPr>
          <p:cNvPr id="6" name="TextBox 5"/>
          <p:cNvSpPr txBox="1"/>
          <p:nvPr/>
        </p:nvSpPr>
        <p:spPr>
          <a:xfrm>
            <a:off x="1512351" y="2592754"/>
            <a:ext cx="8280235" cy="97047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dirty="0"/>
              <a:t>Dim  A(9, 14)  As Integer</a:t>
            </a:r>
            <a:endParaRPr lang="zh-CN" altLang="zh-CN" dirty="0"/>
          </a:p>
          <a:p>
            <a:r>
              <a:rPr lang="en-US" altLang="zh-CN" dirty="0"/>
              <a:t>Dim  L  As  Integer</a:t>
            </a:r>
            <a:endParaRPr lang="zh-CN" altLang="zh-CN" dirty="0"/>
          </a:p>
          <a:p>
            <a:r>
              <a:rPr lang="en-US" altLang="zh-CN" dirty="0"/>
              <a:t>L = </a:t>
            </a:r>
            <a:r>
              <a:rPr lang="en-US" altLang="zh-CN" dirty="0" err="1"/>
              <a:t>LBound</a:t>
            </a:r>
            <a:r>
              <a:rPr lang="en-US" altLang="zh-CN" dirty="0"/>
              <a:t>(A, 1) 				' </a:t>
            </a:r>
            <a:r>
              <a:rPr lang="zh-CN" altLang="zh-CN" dirty="0"/>
              <a:t>获得数组</a:t>
            </a:r>
            <a:r>
              <a:rPr lang="en-US" altLang="zh-CN" dirty="0"/>
              <a:t>A</a:t>
            </a:r>
            <a:r>
              <a:rPr lang="zh-CN" altLang="zh-CN" dirty="0"/>
              <a:t>第一维的下界，返回</a:t>
            </a:r>
            <a:r>
              <a:rPr lang="en-US" altLang="zh-CN" dirty="0" smtClean="0"/>
              <a:t>0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3369087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9"/>
          <p:cNvSpPr txBox="1"/>
          <p:nvPr/>
        </p:nvSpPr>
        <p:spPr>
          <a:xfrm>
            <a:off x="621887" y="109260"/>
            <a:ext cx="4619963" cy="474905"/>
          </a:xfrm>
          <a:prstGeom prst="rect">
            <a:avLst/>
          </a:prstGeom>
          <a:noFill/>
        </p:spPr>
        <p:txBody>
          <a:bodyPr wrap="square" lIns="119792" tIns="59896" rIns="119792" bIns="59896" rtlCol="0">
            <a:spAutoFit/>
          </a:bodyPr>
          <a:lstStyle>
            <a:defPPr>
              <a:defRPr lang="zh-CN"/>
            </a:defPPr>
            <a:lvl1pPr>
              <a:defRPr sz="2300" b="1">
                <a:blipFill>
                  <a:blip r:embed="rId2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2</a:t>
            </a:r>
            <a:r>
              <a:rPr lang="zh-CN" altLang="zh-CN" dirty="0"/>
              <a:t>．</a:t>
            </a:r>
            <a:r>
              <a:rPr lang="en-US" altLang="zh-CN" dirty="0" err="1"/>
              <a:t>UBound</a:t>
            </a:r>
            <a:r>
              <a:rPr lang="zh-CN" altLang="zh-CN" dirty="0"/>
              <a:t>函数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116419" y="829340"/>
            <a:ext cx="9314121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UBound</a:t>
            </a:r>
            <a:r>
              <a:rPr lang="zh-CN" altLang="zh-CN" dirty="0"/>
              <a:t>函数获得数组任一维可用的最大下标，从而确定数组任一维的上界。其语法格式如下</a:t>
            </a:r>
            <a:r>
              <a:rPr lang="zh-CN" altLang="zh-CN" dirty="0" smtClean="0"/>
              <a:t>：</a:t>
            </a:r>
            <a:endParaRPr lang="zh-CN" altLang="zh-CN" dirty="0"/>
          </a:p>
        </p:txBody>
      </p:sp>
      <p:sp>
        <p:nvSpPr>
          <p:cNvPr id="4" name="圆角矩形 3"/>
          <p:cNvSpPr/>
          <p:nvPr/>
        </p:nvSpPr>
        <p:spPr>
          <a:xfrm>
            <a:off x="1254389" y="1183283"/>
            <a:ext cx="8399974" cy="391597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dirty="0" err="1"/>
              <a:t>UBound</a:t>
            </a:r>
            <a:r>
              <a:rPr lang="en-US" altLang="zh-CN" dirty="0"/>
              <a:t>(</a:t>
            </a:r>
            <a:r>
              <a:rPr lang="zh-CN" altLang="zh-CN" dirty="0"/>
              <a:t>数组名</a:t>
            </a:r>
            <a:r>
              <a:rPr lang="en-US" altLang="zh-CN" dirty="0"/>
              <a:t>[, </a:t>
            </a:r>
            <a:r>
              <a:rPr lang="zh-CN" altLang="zh-CN" dirty="0"/>
              <a:t>维</a:t>
            </a:r>
            <a:r>
              <a:rPr lang="en-US" altLang="zh-CN" dirty="0"/>
              <a:t>])</a:t>
            </a:r>
            <a:endParaRPr lang="zh-CN" altLang="zh-CN" dirty="0"/>
          </a:p>
        </p:txBody>
      </p:sp>
      <p:sp>
        <p:nvSpPr>
          <p:cNvPr id="5" name="矩形 4"/>
          <p:cNvSpPr/>
          <p:nvPr/>
        </p:nvSpPr>
        <p:spPr>
          <a:xfrm>
            <a:off x="1107524" y="1577522"/>
            <a:ext cx="8693703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dirty="0"/>
              <a:t>其中，维指定返回数组的哪一维。</a:t>
            </a:r>
            <a:r>
              <a:rPr lang="en-US" altLang="zh-CN" dirty="0"/>
              <a:t>1</a:t>
            </a:r>
            <a:r>
              <a:rPr lang="zh-CN" altLang="zh-CN" dirty="0"/>
              <a:t>（默认）表示第一维，</a:t>
            </a:r>
            <a:r>
              <a:rPr lang="en-US" altLang="zh-CN" dirty="0"/>
              <a:t>2 </a:t>
            </a:r>
            <a:r>
              <a:rPr lang="zh-CN" altLang="zh-CN" dirty="0"/>
              <a:t>表示第二维，…，依此类推。</a:t>
            </a:r>
          </a:p>
          <a:p>
            <a:r>
              <a:rPr lang="zh-CN" altLang="zh-CN" dirty="0"/>
              <a:t>例如：</a:t>
            </a:r>
          </a:p>
        </p:txBody>
      </p:sp>
      <p:sp>
        <p:nvSpPr>
          <p:cNvPr id="6" name="圆角矩形 5"/>
          <p:cNvSpPr/>
          <p:nvPr/>
        </p:nvSpPr>
        <p:spPr>
          <a:xfrm>
            <a:off x="1254389" y="2205360"/>
            <a:ext cx="8399974" cy="97047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dirty="0"/>
              <a:t>Dim A(9, 14) As Integer</a:t>
            </a:r>
            <a:endParaRPr lang="zh-CN" altLang="zh-CN" dirty="0"/>
          </a:p>
          <a:p>
            <a:r>
              <a:rPr lang="en-US" altLang="zh-CN" dirty="0"/>
              <a:t>Dim U As Integer</a:t>
            </a:r>
            <a:endParaRPr lang="zh-CN" altLang="zh-CN" dirty="0"/>
          </a:p>
          <a:p>
            <a:r>
              <a:rPr lang="en-US" altLang="zh-CN" dirty="0"/>
              <a:t>U = </a:t>
            </a:r>
            <a:r>
              <a:rPr lang="en-US" altLang="zh-CN" dirty="0" err="1"/>
              <a:t>UBound</a:t>
            </a:r>
            <a:r>
              <a:rPr lang="en-US" altLang="zh-CN" dirty="0"/>
              <a:t>(A, 2) 				' </a:t>
            </a:r>
            <a:r>
              <a:rPr lang="zh-CN" altLang="zh-CN" dirty="0"/>
              <a:t>获得数组</a:t>
            </a:r>
            <a:r>
              <a:rPr lang="en-US" altLang="zh-CN" dirty="0"/>
              <a:t>A</a:t>
            </a:r>
            <a:r>
              <a:rPr lang="zh-CN" altLang="zh-CN" dirty="0"/>
              <a:t>第二维的上界，返回</a:t>
            </a:r>
            <a:r>
              <a:rPr lang="en-US" altLang="zh-CN" dirty="0"/>
              <a:t>14</a:t>
            </a:r>
            <a:endParaRPr lang="zh-CN" altLang="zh-CN" dirty="0"/>
          </a:p>
        </p:txBody>
      </p:sp>
      <p:sp>
        <p:nvSpPr>
          <p:cNvPr id="7" name="矩形 6"/>
          <p:cNvSpPr/>
          <p:nvPr/>
        </p:nvSpPr>
        <p:spPr>
          <a:xfrm>
            <a:off x="1116419" y="3175838"/>
            <a:ext cx="7368362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dirty="0"/>
              <a:t>通过组合使用</a:t>
            </a:r>
            <a:r>
              <a:rPr lang="en-US" altLang="zh-CN" dirty="0" err="1"/>
              <a:t>LBound</a:t>
            </a:r>
            <a:r>
              <a:rPr lang="zh-CN" altLang="zh-CN" dirty="0"/>
              <a:t>与</a:t>
            </a:r>
            <a:r>
              <a:rPr lang="en-US" altLang="zh-CN" dirty="0" err="1"/>
              <a:t>UBound</a:t>
            </a:r>
            <a:r>
              <a:rPr lang="en-US" altLang="zh-CN" dirty="0"/>
              <a:t> </a:t>
            </a:r>
            <a:r>
              <a:rPr lang="zh-CN" altLang="zh-CN" dirty="0"/>
              <a:t>函数，可以确定一个数组的大小。</a:t>
            </a:r>
          </a:p>
          <a:p>
            <a:r>
              <a:rPr lang="zh-CN" altLang="zh-CN" dirty="0"/>
              <a:t>例如：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254389" y="3791391"/>
            <a:ext cx="8399974" cy="1838801"/>
          </a:xfrm>
          <a:prstGeom prst="roundRect">
            <a:avLst>
              <a:gd name="adj" fmla="val 9728"/>
            </a:avLst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dirty="0"/>
              <a:t>Dim  A(9, 14)  As  Integer</a:t>
            </a:r>
            <a:endParaRPr lang="zh-CN" altLang="zh-CN" dirty="0"/>
          </a:p>
          <a:p>
            <a:r>
              <a:rPr lang="en-US" altLang="zh-CN" dirty="0"/>
              <a:t>Dim L1, L2, U1, U2  As Integer</a:t>
            </a:r>
            <a:endParaRPr lang="zh-CN" altLang="zh-CN" dirty="0"/>
          </a:p>
          <a:p>
            <a:r>
              <a:rPr lang="en-US" altLang="zh-CN" dirty="0"/>
              <a:t>L1 = </a:t>
            </a:r>
            <a:r>
              <a:rPr lang="en-US" altLang="zh-CN" dirty="0" err="1"/>
              <a:t>LBound</a:t>
            </a:r>
            <a:r>
              <a:rPr lang="en-US" altLang="zh-CN" dirty="0"/>
              <a:t>(A, 1) 				' </a:t>
            </a:r>
            <a:r>
              <a:rPr lang="zh-CN" altLang="zh-CN" dirty="0"/>
              <a:t>获得数组</a:t>
            </a:r>
            <a:r>
              <a:rPr lang="en-US" altLang="zh-CN" dirty="0"/>
              <a:t>A</a:t>
            </a:r>
            <a:r>
              <a:rPr lang="zh-CN" altLang="zh-CN" dirty="0"/>
              <a:t>第一维的下界，返回</a:t>
            </a:r>
            <a:r>
              <a:rPr lang="en-US" altLang="zh-CN" dirty="0"/>
              <a:t>0</a:t>
            </a:r>
            <a:endParaRPr lang="zh-CN" altLang="zh-CN" dirty="0"/>
          </a:p>
          <a:p>
            <a:r>
              <a:rPr lang="en-US" altLang="zh-CN" dirty="0"/>
              <a:t>L2 = </a:t>
            </a:r>
            <a:r>
              <a:rPr lang="en-US" altLang="zh-CN" dirty="0" err="1"/>
              <a:t>LBound</a:t>
            </a:r>
            <a:r>
              <a:rPr lang="en-US" altLang="zh-CN" dirty="0"/>
              <a:t>(A, 2) 				' </a:t>
            </a:r>
            <a:r>
              <a:rPr lang="zh-CN" altLang="zh-CN" dirty="0"/>
              <a:t>获得数组</a:t>
            </a:r>
            <a:r>
              <a:rPr lang="en-US" altLang="zh-CN" dirty="0"/>
              <a:t>A</a:t>
            </a:r>
            <a:r>
              <a:rPr lang="zh-CN" altLang="zh-CN" dirty="0"/>
              <a:t>第二维的下界，返回</a:t>
            </a:r>
            <a:r>
              <a:rPr lang="en-US" altLang="zh-CN" dirty="0"/>
              <a:t>0</a:t>
            </a:r>
            <a:endParaRPr lang="zh-CN" altLang="zh-CN" dirty="0"/>
          </a:p>
          <a:p>
            <a:r>
              <a:rPr lang="en-US" altLang="zh-CN" dirty="0"/>
              <a:t>U1 = </a:t>
            </a:r>
            <a:r>
              <a:rPr lang="en-US" altLang="zh-CN" dirty="0" err="1"/>
              <a:t>UBound</a:t>
            </a:r>
            <a:r>
              <a:rPr lang="en-US" altLang="zh-CN" dirty="0"/>
              <a:t>(A, 1) 				' </a:t>
            </a:r>
            <a:r>
              <a:rPr lang="zh-CN" altLang="zh-CN" dirty="0"/>
              <a:t>获得数组</a:t>
            </a:r>
            <a:r>
              <a:rPr lang="en-US" altLang="zh-CN" dirty="0"/>
              <a:t>A</a:t>
            </a:r>
            <a:r>
              <a:rPr lang="zh-CN" altLang="zh-CN" dirty="0"/>
              <a:t>第一维的上界，返回</a:t>
            </a:r>
            <a:r>
              <a:rPr lang="en-US" altLang="zh-CN" dirty="0"/>
              <a:t>9</a:t>
            </a:r>
            <a:endParaRPr lang="zh-CN" altLang="zh-CN" dirty="0"/>
          </a:p>
          <a:p>
            <a:r>
              <a:rPr lang="en-US" altLang="zh-CN" dirty="0"/>
              <a:t>U2 = </a:t>
            </a:r>
            <a:r>
              <a:rPr lang="en-US" altLang="zh-CN" dirty="0" err="1"/>
              <a:t>UBound</a:t>
            </a:r>
            <a:r>
              <a:rPr lang="en-US" altLang="zh-CN" dirty="0"/>
              <a:t>(A, 2) 				' </a:t>
            </a:r>
            <a:r>
              <a:rPr lang="zh-CN" altLang="zh-CN" dirty="0"/>
              <a:t>获得数组</a:t>
            </a:r>
            <a:r>
              <a:rPr lang="en-US" altLang="zh-CN" dirty="0"/>
              <a:t>A</a:t>
            </a:r>
            <a:r>
              <a:rPr lang="zh-CN" altLang="zh-CN" dirty="0"/>
              <a:t>第二维的上界，返回</a:t>
            </a:r>
            <a:r>
              <a:rPr lang="en-US" altLang="zh-CN" dirty="0" smtClean="0"/>
              <a:t>14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1216032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 rot="2643114">
            <a:off x="3114465" y="2395270"/>
            <a:ext cx="1362721" cy="1447759"/>
            <a:chOff x="4819176" y="1662676"/>
            <a:chExt cx="2993523" cy="2989680"/>
          </a:xfrm>
        </p:grpSpPr>
        <p:grpSp>
          <p:nvGrpSpPr>
            <p:cNvPr id="5" name="组合 4"/>
            <p:cNvGrpSpPr/>
            <p:nvPr/>
          </p:nvGrpSpPr>
          <p:grpSpPr>
            <a:xfrm>
              <a:off x="4819176" y="1662676"/>
              <a:ext cx="2993523" cy="2989680"/>
              <a:chOff x="304800" y="673100"/>
              <a:chExt cx="4147845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7" name="矩形 6"/>
              <p:cNvSpPr>
                <a:spLocks/>
              </p:cNvSpPr>
              <p:nvPr/>
            </p:nvSpPr>
            <p:spPr>
              <a:xfrm>
                <a:off x="304800" y="673100"/>
                <a:ext cx="4147845" cy="4000500"/>
              </a:xfrm>
              <a:prstGeom prst="rect">
                <a:avLst/>
              </a:prstGeom>
              <a:gradFill>
                <a:gsLst>
                  <a:gs pos="0">
                    <a:sysClr val="window" lastClr="FFFFFF"/>
                  </a:gs>
                  <a:gs pos="55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65000"/>
                    </a:sysClr>
                  </a:gs>
                </a:gsLst>
                <a:lin ang="81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kern="0">
                  <a:solidFill>
                    <a:sysClr val="windowText" lastClr="000000"/>
                  </a:solidFill>
                  <a:latin typeface="Calibri"/>
                  <a:ea typeface="宋体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>
                <a:off x="399069" y="760412"/>
                <a:ext cx="3959307" cy="3825874"/>
              </a:xfrm>
              <a:prstGeom prst="rect">
                <a:avLst/>
              </a:prstGeom>
              <a:gradFill>
                <a:gsLst>
                  <a:gs pos="0">
                    <a:sysClr val="window" lastClr="FFFFFF"/>
                  </a:gs>
                  <a:gs pos="51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75000"/>
                    </a:sysClr>
                  </a:gs>
                </a:gsLst>
                <a:lin ang="189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kern="0">
                  <a:solidFill>
                    <a:sysClr val="window" lastClr="FFFFFF"/>
                  </a:solidFill>
                  <a:latin typeface="Calibri"/>
                  <a:ea typeface="宋体"/>
                </a:endParaRPr>
              </a:p>
            </p:txBody>
          </p:sp>
        </p:grpSp>
        <p:sp>
          <p:nvSpPr>
            <p:cNvPr id="6" name="矩形 5"/>
            <p:cNvSpPr/>
            <p:nvPr/>
          </p:nvSpPr>
          <p:spPr>
            <a:xfrm>
              <a:off x="5038399" y="1880357"/>
              <a:ext cx="2555077" cy="2554311"/>
            </a:xfrm>
            <a:prstGeom prst="rect">
              <a:avLst/>
            </a:prstGeom>
            <a:blipFill>
              <a:blip r:embed="rId2"/>
              <a:stretch>
                <a:fillRect/>
              </a:stretch>
            </a:blipFill>
            <a:ln w="28575" cap="flat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>
                <a:solidFill>
                  <a:sysClr val="window" lastClr="FFFFFF"/>
                </a:solidFill>
                <a:latin typeface="Palatino Linotype"/>
                <a:ea typeface="宋体"/>
              </a:endParaRPr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3260977" y="2612610"/>
            <a:ext cx="1069702" cy="1059378"/>
          </a:xfrm>
          <a:prstGeom prst="rect">
            <a:avLst/>
          </a:prstGeom>
          <a:noFill/>
        </p:spPr>
        <p:txBody>
          <a:bodyPr wrap="square" lIns="119792" tIns="59896" rIns="119792" bIns="59896" rtlCol="0">
            <a:spAutoFit/>
          </a:bodyPr>
          <a:lstStyle/>
          <a:p>
            <a:r>
              <a:rPr lang="en-US" altLang="zh-CN" sz="5900" b="1" dirty="0" smtClean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02</a:t>
            </a:r>
            <a:endParaRPr lang="zh-CN" altLang="en-US" sz="5900" b="1" dirty="0">
              <a:solidFill>
                <a:schemeClr val="bg1"/>
              </a:solidFill>
              <a:latin typeface="Roboto Black" panose="02000000000000000000" pitchFamily="2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334968" y="2664540"/>
            <a:ext cx="1969609" cy="490294"/>
          </a:xfrm>
          <a:prstGeom prst="rect">
            <a:avLst/>
          </a:prstGeom>
          <a:noFill/>
        </p:spPr>
        <p:txBody>
          <a:bodyPr wrap="square" lIns="119792" tIns="59896" rIns="119792" bIns="59896" rtlCol="0">
            <a:spAutoFit/>
          </a:bodyPr>
          <a:lstStyle>
            <a:defPPr>
              <a:defRPr lang="zh-CN"/>
            </a:defPPr>
            <a:lvl1pPr>
              <a:defRPr sz="4300" b="1">
                <a:blipFill>
                  <a:blip r:embed="rId2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zh-CN" sz="2400" dirty="0"/>
              <a:t>初始化数组</a:t>
            </a:r>
          </a:p>
        </p:txBody>
      </p:sp>
      <p:cxnSp>
        <p:nvCxnSpPr>
          <p:cNvPr id="11" name="直接连接符 10"/>
          <p:cNvCxnSpPr/>
          <p:nvPr/>
        </p:nvCxnSpPr>
        <p:spPr>
          <a:xfrm>
            <a:off x="4890796" y="3157833"/>
            <a:ext cx="2615790" cy="0"/>
          </a:xfrm>
          <a:prstGeom prst="line">
            <a:avLst/>
          </a:prstGeom>
          <a:ln>
            <a:solidFill>
              <a:srgbClr val="AE00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MH_Others_1"/>
          <p:cNvSpPr txBox="1"/>
          <p:nvPr/>
        </p:nvSpPr>
        <p:spPr>
          <a:xfrm>
            <a:off x="4542567" y="1414219"/>
            <a:ext cx="2868858" cy="505683"/>
          </a:xfrm>
          <a:prstGeom prst="rect">
            <a:avLst/>
          </a:prstGeom>
          <a:noFill/>
        </p:spPr>
        <p:txBody>
          <a:bodyPr wrap="square" lIns="119792" tIns="59896" rIns="119792" bIns="59896">
            <a:spAutoFit/>
          </a:bodyPr>
          <a:lstStyle/>
          <a:p>
            <a:pPr algn="ctr">
              <a:defRPr/>
            </a:pPr>
            <a:r>
              <a:rPr lang="en-US" altLang="zh-CN" sz="2500" spc="394" dirty="0">
                <a:solidFill>
                  <a:srgbClr val="C40001"/>
                </a:solidFill>
                <a:latin typeface="方正大黑简体" panose="03000509000000000000" pitchFamily="65" charset="-122"/>
                <a:ea typeface="方正大黑简体" panose="03000509000000000000" pitchFamily="65" charset="-122"/>
              </a:rPr>
              <a:t>Contents</a:t>
            </a:r>
            <a:endParaRPr lang="zh-CN" altLang="en-US" sz="2500" spc="394" dirty="0">
              <a:solidFill>
                <a:srgbClr val="C40001"/>
              </a:solidFill>
              <a:latin typeface="方正大黑简体" panose="03000509000000000000" pitchFamily="65" charset="-122"/>
              <a:ea typeface="方正大黑简体" panose="03000509000000000000" pitchFamily="65" charset="-122"/>
            </a:endParaRPr>
          </a:p>
        </p:txBody>
      </p:sp>
      <p:sp>
        <p:nvSpPr>
          <p:cNvPr id="19" name="MH_Others_2"/>
          <p:cNvSpPr txBox="1">
            <a:spLocks noChangeArrowheads="1"/>
          </p:cNvSpPr>
          <p:nvPr/>
        </p:nvSpPr>
        <p:spPr bwMode="auto">
          <a:xfrm>
            <a:off x="4146923" y="439097"/>
            <a:ext cx="3612710" cy="878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19792" tIns="59896" rIns="119792" bIns="59896"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itchFamily="34" charset="0"/>
              <a:buChar char="•"/>
              <a:defRPr sz="21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5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itchFamily="34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itchFamily="34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itchFamily="34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itchFamily="34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zh-CN" altLang="en-US" sz="5300">
                <a:solidFill>
                  <a:srgbClr val="AE0001"/>
                </a:solidFill>
                <a:latin typeface="方正大黑简体" panose="03000509000000000000" pitchFamily="65" charset="-122"/>
                <a:ea typeface="方正大黑简体" panose="03000509000000000000" pitchFamily="65" charset="-122"/>
              </a:rPr>
              <a:t>目录</a:t>
            </a:r>
            <a:endParaRPr lang="zh-CN" altLang="en-US" sz="5300" dirty="0">
              <a:solidFill>
                <a:srgbClr val="AE0001"/>
              </a:solidFill>
              <a:latin typeface="方正大黑简体" panose="03000509000000000000" pitchFamily="65" charset="-122"/>
              <a:ea typeface="方正大黑简体" panose="03000509000000000000" pitchFamily="65" charset="-122"/>
            </a:endParaRPr>
          </a:p>
        </p:txBody>
      </p:sp>
      <p:cxnSp>
        <p:nvCxnSpPr>
          <p:cNvPr id="20" name="直接连接符 19"/>
          <p:cNvCxnSpPr/>
          <p:nvPr/>
        </p:nvCxnSpPr>
        <p:spPr>
          <a:xfrm>
            <a:off x="-12374" y="1687966"/>
            <a:ext cx="4931791" cy="0"/>
          </a:xfrm>
          <a:prstGeom prst="line">
            <a:avLst/>
          </a:prstGeom>
          <a:ln w="3175">
            <a:solidFill>
              <a:srgbClr val="C40001"/>
            </a:solidFill>
            <a:prstDash val="dash"/>
            <a:tail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>
            <a:off x="6962675" y="1687966"/>
            <a:ext cx="4923128" cy="0"/>
          </a:xfrm>
          <a:prstGeom prst="line">
            <a:avLst/>
          </a:prstGeom>
          <a:ln w="3175">
            <a:solidFill>
              <a:srgbClr val="C40001"/>
            </a:solidFill>
            <a:prstDash val="dash"/>
            <a:head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文本占位符 5"/>
          <p:cNvSpPr txBox="1">
            <a:spLocks/>
          </p:cNvSpPr>
          <p:nvPr/>
        </p:nvSpPr>
        <p:spPr>
          <a:xfrm>
            <a:off x="5058509" y="3305783"/>
            <a:ext cx="1904166" cy="262310"/>
          </a:xfrm>
          <a:prstGeom prst="rect">
            <a:avLst/>
          </a:prstGeom>
          <a:ln>
            <a:solidFill>
              <a:schemeClr val="tx1"/>
            </a:solidFill>
            <a:prstDash val="sysDot"/>
          </a:ln>
        </p:spPr>
        <p:txBody>
          <a:bodyPr vert="horz" lIns="89834" tIns="44916" rIns="89834" bIns="44916" rtlCol="0" anchor="ctr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b="1" kern="1200">
                <a:solidFill>
                  <a:srgbClr val="56762C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solidFill>
                  <a:schemeClr val="tx1"/>
                </a:solidFill>
              </a:rPr>
              <a:t>1</a:t>
            </a:r>
            <a:r>
              <a:rPr lang="zh-CN" altLang="zh-CN" dirty="0">
                <a:solidFill>
                  <a:schemeClr val="tx1"/>
                </a:solidFill>
              </a:rPr>
              <a:t>．一维数组初始化</a:t>
            </a:r>
          </a:p>
        </p:txBody>
      </p:sp>
      <p:sp>
        <p:nvSpPr>
          <p:cNvPr id="15" name="文本占位符 5"/>
          <p:cNvSpPr txBox="1">
            <a:spLocks/>
          </p:cNvSpPr>
          <p:nvPr/>
        </p:nvSpPr>
        <p:spPr>
          <a:xfrm>
            <a:off x="5058509" y="3705704"/>
            <a:ext cx="1904166" cy="262310"/>
          </a:xfrm>
          <a:prstGeom prst="rect">
            <a:avLst/>
          </a:prstGeom>
          <a:ln>
            <a:solidFill>
              <a:schemeClr val="tx1"/>
            </a:solidFill>
            <a:prstDash val="sysDot"/>
          </a:ln>
        </p:spPr>
        <p:txBody>
          <a:bodyPr vert="horz" lIns="89834" tIns="44916" rIns="89834" bIns="44916" rtlCol="0" anchor="ctr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b="1" kern="1200">
                <a:solidFill>
                  <a:srgbClr val="56762C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solidFill>
                  <a:schemeClr val="tx1"/>
                </a:solidFill>
              </a:rPr>
              <a:t>2</a:t>
            </a:r>
            <a:r>
              <a:rPr lang="zh-CN" altLang="zh-CN" dirty="0">
                <a:solidFill>
                  <a:schemeClr val="tx1"/>
                </a:solidFill>
              </a:rPr>
              <a:t>．二维数组初始化</a:t>
            </a:r>
          </a:p>
        </p:txBody>
      </p:sp>
    </p:spTree>
    <p:extLst>
      <p:ext uri="{BB962C8B-B14F-4D97-AF65-F5344CB8AC3E}">
        <p14:creationId xmlns:p14="http://schemas.microsoft.com/office/powerpoint/2010/main" val="1525289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 advTm="0">
        <p:checker/>
      </p:transition>
    </mc:Choice>
    <mc:Fallback xmlns="">
      <p:transition spd="slow" advTm="0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 tmFilter="0,0; .5, 1; 1, 1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5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5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50"/>
                            </p:stCondLst>
                            <p:childTnLst>
                              <p:par>
                                <p:cTn id="2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5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4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4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8" grpId="0"/>
      <p:bldP spid="19" grpId="0"/>
      <p:bldP spid="14" grpId="0" animBg="1"/>
      <p:bldP spid="15" grpId="0" animBg="1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9"/>
          <p:cNvSpPr txBox="1"/>
          <p:nvPr/>
        </p:nvSpPr>
        <p:spPr>
          <a:xfrm>
            <a:off x="621887" y="109260"/>
            <a:ext cx="4619963" cy="474905"/>
          </a:xfrm>
          <a:prstGeom prst="rect">
            <a:avLst/>
          </a:prstGeom>
          <a:noFill/>
        </p:spPr>
        <p:txBody>
          <a:bodyPr wrap="square" lIns="119792" tIns="59896" rIns="119792" bIns="59896" rtlCol="0">
            <a:spAutoFit/>
          </a:bodyPr>
          <a:lstStyle>
            <a:defPPr>
              <a:defRPr lang="zh-CN"/>
            </a:defPPr>
            <a:lvl1pPr>
              <a:defRPr sz="2300" b="1">
                <a:blipFill>
                  <a:blip r:embed="rId2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1</a:t>
            </a:r>
            <a:r>
              <a:rPr lang="zh-CN" altLang="zh-CN" dirty="0"/>
              <a:t>．一维数组初始化</a:t>
            </a:r>
          </a:p>
        </p:txBody>
      </p:sp>
      <p:sp>
        <p:nvSpPr>
          <p:cNvPr id="3" name="矩形 2"/>
          <p:cNvSpPr/>
          <p:nvPr/>
        </p:nvSpPr>
        <p:spPr>
          <a:xfrm>
            <a:off x="1190622" y="839546"/>
            <a:ext cx="4544834" cy="3539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dirty="0"/>
              <a:t>一维数组初始化比较简单，其语法格式如下：</a:t>
            </a:r>
          </a:p>
        </p:txBody>
      </p:sp>
      <p:sp>
        <p:nvSpPr>
          <p:cNvPr id="4" name="圆角矩形 3"/>
          <p:cNvSpPr/>
          <p:nvPr/>
        </p:nvSpPr>
        <p:spPr>
          <a:xfrm>
            <a:off x="1222519" y="1193489"/>
            <a:ext cx="8952839" cy="391597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dirty="0"/>
              <a:t>Dim </a:t>
            </a:r>
            <a:r>
              <a:rPr lang="zh-CN" altLang="zh-CN" dirty="0"/>
              <a:t>数组名</a:t>
            </a:r>
            <a:r>
              <a:rPr lang="en-US" altLang="zh-CN" dirty="0"/>
              <a:t>()[ As  </a:t>
            </a:r>
            <a:r>
              <a:rPr lang="zh-CN" altLang="zh-CN" dirty="0"/>
              <a:t>数据类型</a:t>
            </a:r>
            <a:r>
              <a:rPr lang="en-US" altLang="zh-CN" dirty="0"/>
              <a:t> ] = {</a:t>
            </a:r>
            <a:r>
              <a:rPr lang="zh-CN" altLang="zh-CN" dirty="0"/>
              <a:t>值</a:t>
            </a:r>
            <a:r>
              <a:rPr lang="en-US" altLang="zh-CN" dirty="0"/>
              <a:t>1, </a:t>
            </a:r>
            <a:r>
              <a:rPr lang="zh-CN" altLang="zh-CN" dirty="0"/>
              <a:t>值</a:t>
            </a:r>
            <a:r>
              <a:rPr lang="en-US" altLang="zh-CN" dirty="0"/>
              <a:t>2, </a:t>
            </a:r>
            <a:r>
              <a:rPr lang="zh-CN" altLang="zh-CN" dirty="0"/>
              <a:t>值</a:t>
            </a:r>
            <a:r>
              <a:rPr lang="en-US" altLang="zh-CN" dirty="0"/>
              <a:t>3, </a:t>
            </a:r>
            <a:r>
              <a:rPr lang="zh-CN" altLang="zh-CN" dirty="0"/>
              <a:t>…</a:t>
            </a:r>
            <a:r>
              <a:rPr lang="en-US" altLang="zh-CN" dirty="0"/>
              <a:t>, </a:t>
            </a:r>
            <a:r>
              <a:rPr lang="zh-CN" altLang="zh-CN" dirty="0"/>
              <a:t>值</a:t>
            </a:r>
            <a:r>
              <a:rPr lang="en-US" altLang="zh-CN" i="1" dirty="0"/>
              <a:t>n</a:t>
            </a:r>
            <a:r>
              <a:rPr lang="en-US" altLang="zh-CN" dirty="0"/>
              <a:t>}</a:t>
            </a:r>
            <a:endParaRPr lang="zh-CN" altLang="zh-CN" dirty="0"/>
          </a:p>
        </p:txBody>
      </p:sp>
      <p:sp>
        <p:nvSpPr>
          <p:cNvPr id="5" name="TextBox 4"/>
          <p:cNvSpPr txBox="1"/>
          <p:nvPr/>
        </p:nvSpPr>
        <p:spPr>
          <a:xfrm>
            <a:off x="717580" y="1640894"/>
            <a:ext cx="9686261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6088"/>
            <a:r>
              <a:rPr lang="zh-CN" altLang="zh-CN" dirty="0"/>
              <a:t>其中，</a:t>
            </a:r>
            <a:r>
              <a:rPr lang="en-US" altLang="zh-CN" dirty="0"/>
              <a:t>VB.NET</a:t>
            </a:r>
            <a:r>
              <a:rPr lang="zh-CN" altLang="zh-CN" dirty="0"/>
              <a:t>不允许对指定了上界的数组进行初始化，因此“数组名”后的括号必须为空，系统将根据初始值的个数确定数组的上界。</a:t>
            </a:r>
          </a:p>
          <a:p>
            <a:pPr indent="446088"/>
            <a:r>
              <a:rPr lang="zh-CN" altLang="zh-CN" dirty="0"/>
              <a:t>例如</a:t>
            </a:r>
            <a:r>
              <a:rPr lang="zh-CN" altLang="zh-CN" dirty="0" smtClean="0"/>
              <a:t>：</a:t>
            </a:r>
            <a:endParaRPr lang="zh-CN" altLang="zh-CN" dirty="0"/>
          </a:p>
        </p:txBody>
      </p:sp>
      <p:sp>
        <p:nvSpPr>
          <p:cNvPr id="6" name="圆角矩形 5"/>
          <p:cNvSpPr/>
          <p:nvPr/>
        </p:nvSpPr>
        <p:spPr>
          <a:xfrm>
            <a:off x="1222518" y="2518057"/>
            <a:ext cx="8952839" cy="391597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dirty="0"/>
              <a:t>Dim  A()  As  Integer = {1,3,5,7,9}		</a:t>
            </a:r>
            <a:endParaRPr lang="zh-CN" altLang="zh-CN" dirty="0"/>
          </a:p>
        </p:txBody>
      </p:sp>
      <p:sp>
        <p:nvSpPr>
          <p:cNvPr id="7" name="TextBox 6"/>
          <p:cNvSpPr txBox="1"/>
          <p:nvPr/>
        </p:nvSpPr>
        <p:spPr>
          <a:xfrm>
            <a:off x="717580" y="2977111"/>
            <a:ext cx="945777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6088"/>
            <a:r>
              <a:rPr lang="zh-CN" altLang="zh-CN" dirty="0"/>
              <a:t>本例定义了一个</a:t>
            </a:r>
            <a:r>
              <a:rPr lang="en-US" altLang="zh-CN" dirty="0"/>
              <a:t>Integer</a:t>
            </a:r>
            <a:r>
              <a:rPr lang="zh-CN" altLang="zh-CN" dirty="0"/>
              <a:t>类型的一维数组</a:t>
            </a:r>
            <a:r>
              <a:rPr lang="en-US" altLang="zh-CN" dirty="0"/>
              <a:t>A</a:t>
            </a:r>
            <a:r>
              <a:rPr lang="zh-CN" altLang="zh-CN" dirty="0"/>
              <a:t>，该数组有</a:t>
            </a:r>
            <a:r>
              <a:rPr lang="en-US" altLang="zh-CN" dirty="0"/>
              <a:t>5</a:t>
            </a:r>
            <a:r>
              <a:rPr lang="zh-CN" altLang="zh-CN" dirty="0"/>
              <a:t>个初始值，因而数组的上界为</a:t>
            </a:r>
            <a:r>
              <a:rPr lang="en-US" altLang="zh-CN" dirty="0"/>
              <a:t>4</a:t>
            </a:r>
            <a:r>
              <a:rPr lang="zh-CN" altLang="zh-CN" dirty="0"/>
              <a:t>，经过上述定义和初始化，数组各元素的值依次为</a:t>
            </a:r>
            <a:r>
              <a:rPr lang="zh-CN" altLang="zh-CN" dirty="0" smtClean="0"/>
              <a:t>：</a:t>
            </a:r>
            <a:endParaRPr lang="zh-CN" altLang="zh-CN" dirty="0"/>
          </a:p>
        </p:txBody>
      </p:sp>
      <p:sp>
        <p:nvSpPr>
          <p:cNvPr id="8" name="TextBox 7"/>
          <p:cNvSpPr txBox="1"/>
          <p:nvPr/>
        </p:nvSpPr>
        <p:spPr>
          <a:xfrm>
            <a:off x="1259037" y="3610935"/>
            <a:ext cx="8952838" cy="1549360"/>
          </a:xfrm>
          <a:prstGeom prst="roundRect">
            <a:avLst>
              <a:gd name="adj" fmla="val 9118"/>
            </a:avLst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dirty="0"/>
              <a:t>A(0) = 1			</a:t>
            </a:r>
            <a:endParaRPr lang="zh-CN" altLang="zh-CN" dirty="0"/>
          </a:p>
          <a:p>
            <a:r>
              <a:rPr lang="en-US" altLang="zh-CN" dirty="0"/>
              <a:t>A(1) = 3			</a:t>
            </a:r>
            <a:endParaRPr lang="zh-CN" altLang="zh-CN" dirty="0"/>
          </a:p>
          <a:p>
            <a:r>
              <a:rPr lang="en-US" altLang="zh-CN" dirty="0"/>
              <a:t>A(2) = 5			</a:t>
            </a:r>
            <a:endParaRPr lang="zh-CN" altLang="zh-CN" dirty="0"/>
          </a:p>
          <a:p>
            <a:r>
              <a:rPr lang="en-US" altLang="zh-CN" dirty="0"/>
              <a:t>A(3) = 7			</a:t>
            </a:r>
            <a:endParaRPr lang="zh-CN" altLang="zh-CN" dirty="0"/>
          </a:p>
          <a:p>
            <a:r>
              <a:rPr lang="en-US" altLang="zh-CN" dirty="0"/>
              <a:t>A(4) = </a:t>
            </a:r>
            <a:r>
              <a:rPr lang="en-US" altLang="zh-CN" dirty="0" smtClean="0"/>
              <a:t>9</a:t>
            </a:r>
            <a:endParaRPr lang="zh-CN" altLang="zh-CN" dirty="0"/>
          </a:p>
        </p:txBody>
      </p:sp>
      <p:sp>
        <p:nvSpPr>
          <p:cNvPr id="9" name="矩形 8"/>
          <p:cNvSpPr/>
          <p:nvPr/>
        </p:nvSpPr>
        <p:spPr>
          <a:xfrm>
            <a:off x="1201136" y="5180987"/>
            <a:ext cx="4980851" cy="3539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dirty="0"/>
              <a:t>类似地，也可以对字符串数组进行初始化。例如：</a:t>
            </a:r>
          </a:p>
        </p:txBody>
      </p:sp>
      <p:sp>
        <p:nvSpPr>
          <p:cNvPr id="10" name="圆角矩形 9"/>
          <p:cNvSpPr/>
          <p:nvPr/>
        </p:nvSpPr>
        <p:spPr>
          <a:xfrm>
            <a:off x="1259037" y="5534930"/>
            <a:ext cx="8916321" cy="391597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dirty="0"/>
              <a:t>Dim  A()  As  String  = {"</a:t>
            </a:r>
            <a:r>
              <a:rPr lang="zh-CN" altLang="zh-CN" dirty="0"/>
              <a:t>数学</a:t>
            </a:r>
            <a:r>
              <a:rPr lang="en-US" altLang="zh-CN" dirty="0"/>
              <a:t>", "</a:t>
            </a:r>
            <a:r>
              <a:rPr lang="zh-CN" altLang="zh-CN" dirty="0"/>
              <a:t>英语</a:t>
            </a:r>
            <a:r>
              <a:rPr lang="en-US" altLang="zh-CN" dirty="0"/>
              <a:t>", "</a:t>
            </a:r>
            <a:r>
              <a:rPr lang="zh-CN" altLang="zh-CN" dirty="0"/>
              <a:t>计算机</a:t>
            </a:r>
            <a:r>
              <a:rPr lang="en-US" altLang="zh-CN" dirty="0"/>
              <a:t>", "</a:t>
            </a:r>
            <a:r>
              <a:rPr lang="zh-CN" altLang="zh-CN" dirty="0"/>
              <a:t>物理</a:t>
            </a:r>
            <a:r>
              <a:rPr lang="en-US" altLang="zh-CN" dirty="0"/>
              <a:t>", "</a:t>
            </a:r>
            <a:r>
              <a:rPr lang="zh-CN" altLang="zh-CN" dirty="0"/>
              <a:t>化学</a:t>
            </a:r>
            <a:r>
              <a:rPr lang="en-US" altLang="zh-CN" dirty="0"/>
              <a:t>"}		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4068194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9"/>
          <p:cNvSpPr txBox="1"/>
          <p:nvPr/>
        </p:nvSpPr>
        <p:spPr>
          <a:xfrm>
            <a:off x="621887" y="109260"/>
            <a:ext cx="4619963" cy="474905"/>
          </a:xfrm>
          <a:prstGeom prst="rect">
            <a:avLst/>
          </a:prstGeom>
          <a:noFill/>
        </p:spPr>
        <p:txBody>
          <a:bodyPr wrap="square" lIns="119792" tIns="59896" rIns="119792" bIns="59896" rtlCol="0">
            <a:spAutoFit/>
          </a:bodyPr>
          <a:lstStyle>
            <a:defPPr>
              <a:defRPr lang="zh-CN"/>
            </a:defPPr>
            <a:lvl1pPr>
              <a:defRPr sz="2300" b="1">
                <a:blipFill>
                  <a:blip r:embed="rId2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1</a:t>
            </a:r>
            <a:r>
              <a:rPr lang="zh-CN" altLang="zh-CN" dirty="0"/>
              <a:t>．一维数组初始化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14400" y="829340"/>
            <a:ext cx="948424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6088"/>
            <a:r>
              <a:rPr lang="zh-CN" altLang="zh-CN" dirty="0"/>
              <a:t>本例定义了一个</a:t>
            </a:r>
            <a:r>
              <a:rPr lang="en-US" altLang="zh-CN" dirty="0"/>
              <a:t>String</a:t>
            </a:r>
            <a:r>
              <a:rPr lang="zh-CN" altLang="zh-CN" dirty="0"/>
              <a:t>类型的一维数组</a:t>
            </a:r>
            <a:r>
              <a:rPr lang="en-US" altLang="zh-CN" dirty="0"/>
              <a:t>A</a:t>
            </a:r>
            <a:r>
              <a:rPr lang="zh-CN" altLang="zh-CN" dirty="0"/>
              <a:t>，该数组定义了</a:t>
            </a:r>
            <a:r>
              <a:rPr lang="en-US" altLang="zh-CN" dirty="0"/>
              <a:t>5</a:t>
            </a:r>
            <a:r>
              <a:rPr lang="zh-CN" altLang="zh-CN" dirty="0"/>
              <a:t>个初始值，经过上述定义和初始化，数组各元素的值依次为</a:t>
            </a:r>
            <a:r>
              <a:rPr lang="zh-CN" altLang="zh-CN" dirty="0" smtClean="0"/>
              <a:t>：</a:t>
            </a:r>
            <a:endParaRPr lang="zh-CN" altLang="zh-CN" dirty="0"/>
          </a:p>
        </p:txBody>
      </p:sp>
      <p:sp>
        <p:nvSpPr>
          <p:cNvPr id="4" name="TextBox 3"/>
          <p:cNvSpPr txBox="1"/>
          <p:nvPr/>
        </p:nvSpPr>
        <p:spPr>
          <a:xfrm>
            <a:off x="1493874" y="1463164"/>
            <a:ext cx="8325293" cy="1549360"/>
          </a:xfrm>
          <a:prstGeom prst="roundRect">
            <a:avLst>
              <a:gd name="adj" fmla="val 9118"/>
            </a:avLst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dirty="0"/>
              <a:t>A(0) = "</a:t>
            </a:r>
            <a:r>
              <a:rPr lang="zh-CN" altLang="zh-CN" dirty="0"/>
              <a:t>数学</a:t>
            </a:r>
            <a:r>
              <a:rPr lang="en-US" altLang="zh-CN" dirty="0"/>
              <a:t>"		    </a:t>
            </a:r>
            <a:endParaRPr lang="zh-CN" altLang="zh-CN" dirty="0"/>
          </a:p>
          <a:p>
            <a:r>
              <a:rPr lang="en-US" altLang="zh-CN" dirty="0"/>
              <a:t>A(1) = "</a:t>
            </a:r>
            <a:r>
              <a:rPr lang="zh-CN" altLang="zh-CN" dirty="0"/>
              <a:t>英语</a:t>
            </a:r>
            <a:r>
              <a:rPr lang="en-US" altLang="zh-CN" dirty="0"/>
              <a:t>"			</a:t>
            </a:r>
            <a:endParaRPr lang="zh-CN" altLang="zh-CN" dirty="0"/>
          </a:p>
          <a:p>
            <a:r>
              <a:rPr lang="en-US" altLang="zh-CN" dirty="0"/>
              <a:t>A(2) = "</a:t>
            </a:r>
            <a:r>
              <a:rPr lang="zh-CN" altLang="zh-CN" dirty="0"/>
              <a:t>计算机</a:t>
            </a:r>
            <a:r>
              <a:rPr lang="en-US" altLang="zh-CN" dirty="0"/>
              <a:t>"			</a:t>
            </a:r>
            <a:endParaRPr lang="zh-CN" altLang="zh-CN" dirty="0"/>
          </a:p>
          <a:p>
            <a:r>
              <a:rPr lang="en-US" altLang="zh-CN" dirty="0"/>
              <a:t>A(3) = "</a:t>
            </a:r>
            <a:r>
              <a:rPr lang="zh-CN" altLang="zh-CN" dirty="0"/>
              <a:t>物理</a:t>
            </a:r>
            <a:r>
              <a:rPr lang="en-US" altLang="zh-CN" dirty="0"/>
              <a:t>"			</a:t>
            </a:r>
            <a:endParaRPr lang="zh-CN" altLang="zh-CN" dirty="0"/>
          </a:p>
          <a:p>
            <a:r>
              <a:rPr lang="en-US" altLang="zh-CN" dirty="0"/>
              <a:t>A(4) = "</a:t>
            </a:r>
            <a:r>
              <a:rPr lang="zh-CN" altLang="zh-CN" dirty="0"/>
              <a:t>化学</a:t>
            </a:r>
            <a:r>
              <a:rPr lang="en-US" altLang="zh-CN" dirty="0"/>
              <a:t>"			</a:t>
            </a:r>
            <a:endParaRPr lang="zh-CN" altLang="zh-CN" dirty="0"/>
          </a:p>
        </p:txBody>
      </p:sp>
      <p:sp>
        <p:nvSpPr>
          <p:cNvPr id="5" name="TextBox 4"/>
          <p:cNvSpPr txBox="1"/>
          <p:nvPr/>
        </p:nvSpPr>
        <p:spPr>
          <a:xfrm>
            <a:off x="914400" y="3125972"/>
            <a:ext cx="9303488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6088"/>
            <a:r>
              <a:rPr lang="zh-CN" altLang="zh-CN" dirty="0"/>
              <a:t>数组初始值设定，可以通过隐式类型本地变量（</a:t>
            </a:r>
            <a:r>
              <a:rPr lang="en-US" altLang="zh-CN" dirty="0"/>
              <a:t>Type Inference</a:t>
            </a:r>
            <a:r>
              <a:rPr lang="zh-CN" altLang="zh-CN" dirty="0"/>
              <a:t>）由编译器推断该数组是什么类型，支持利用</a:t>
            </a:r>
            <a:r>
              <a:rPr lang="en-US" altLang="zh-CN" dirty="0"/>
              <a:t>  Dim </a:t>
            </a:r>
            <a:r>
              <a:rPr lang="zh-CN" altLang="zh-CN" dirty="0"/>
              <a:t>语句声明隐式类型变量。</a:t>
            </a:r>
          </a:p>
          <a:p>
            <a:pPr indent="446088"/>
            <a:r>
              <a:rPr lang="zh-CN" altLang="zh-CN" dirty="0"/>
              <a:t>上两例也可以简写为</a:t>
            </a:r>
            <a:r>
              <a:rPr lang="zh-CN" altLang="zh-CN" dirty="0" smtClean="0"/>
              <a:t>：</a:t>
            </a:r>
            <a:endParaRPr lang="zh-CN" altLang="zh-CN" dirty="0"/>
          </a:p>
        </p:txBody>
      </p:sp>
      <p:sp>
        <p:nvSpPr>
          <p:cNvPr id="6" name="TextBox 5"/>
          <p:cNvSpPr txBox="1"/>
          <p:nvPr/>
        </p:nvSpPr>
        <p:spPr>
          <a:xfrm>
            <a:off x="1493873" y="4003135"/>
            <a:ext cx="8325293" cy="64698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Dim  A()  = {1,3,5,7,9}		</a:t>
            </a:r>
            <a:r>
              <a:rPr lang="en-US" altLang="zh-CN" sz="1600" dirty="0" smtClean="0"/>
              <a:t>' </a:t>
            </a:r>
            <a:r>
              <a:rPr lang="zh-CN" altLang="zh-CN" sz="1600" dirty="0"/>
              <a:t>编译器自动“推断出”数组为</a:t>
            </a:r>
            <a:r>
              <a:rPr lang="en-US" altLang="zh-CN" sz="1600" dirty="0"/>
              <a:t>Integer</a:t>
            </a:r>
            <a:r>
              <a:rPr lang="zh-CN" altLang="zh-CN" sz="1600" dirty="0"/>
              <a:t>型</a:t>
            </a:r>
          </a:p>
          <a:p>
            <a:r>
              <a:rPr lang="en-US" altLang="zh-CN" sz="1600" dirty="0"/>
              <a:t>Dim  A()  = {"</a:t>
            </a:r>
            <a:r>
              <a:rPr lang="zh-CN" altLang="zh-CN" sz="1600" dirty="0"/>
              <a:t>数学</a:t>
            </a:r>
            <a:r>
              <a:rPr lang="en-US" altLang="zh-CN" sz="1600" dirty="0"/>
              <a:t>", "</a:t>
            </a:r>
            <a:r>
              <a:rPr lang="zh-CN" altLang="zh-CN" sz="1600" dirty="0"/>
              <a:t>英语</a:t>
            </a:r>
            <a:r>
              <a:rPr lang="en-US" altLang="zh-CN" sz="1600" dirty="0"/>
              <a:t>", "</a:t>
            </a:r>
            <a:r>
              <a:rPr lang="zh-CN" altLang="zh-CN" sz="1600" dirty="0"/>
              <a:t>计算机</a:t>
            </a:r>
            <a:r>
              <a:rPr lang="en-US" altLang="zh-CN" sz="1600" dirty="0"/>
              <a:t>", "</a:t>
            </a:r>
            <a:r>
              <a:rPr lang="zh-CN" altLang="zh-CN" sz="1600" dirty="0"/>
              <a:t>物理</a:t>
            </a:r>
            <a:r>
              <a:rPr lang="en-US" altLang="zh-CN" sz="1600" dirty="0"/>
              <a:t>", "</a:t>
            </a:r>
            <a:r>
              <a:rPr lang="zh-CN" altLang="zh-CN" sz="1600" dirty="0"/>
              <a:t>化学</a:t>
            </a:r>
            <a:r>
              <a:rPr lang="en-US" altLang="zh-CN" sz="1600" dirty="0" smtClean="0"/>
              <a:t>"}' </a:t>
            </a:r>
            <a:r>
              <a:rPr lang="zh-CN" altLang="zh-CN" sz="1600" dirty="0"/>
              <a:t>编译器自动“推断出”数组为</a:t>
            </a:r>
            <a:r>
              <a:rPr lang="en-US" altLang="zh-CN" sz="1600" dirty="0"/>
              <a:t>String</a:t>
            </a:r>
            <a:r>
              <a:rPr lang="zh-CN" altLang="zh-CN" sz="1600" dirty="0" smtClean="0"/>
              <a:t>型</a:t>
            </a:r>
            <a:endParaRPr lang="zh-CN" altLang="zh-CN" sz="1600" dirty="0"/>
          </a:p>
        </p:txBody>
      </p:sp>
    </p:spTree>
    <p:extLst>
      <p:ext uri="{BB962C8B-B14F-4D97-AF65-F5344CB8AC3E}">
        <p14:creationId xmlns:p14="http://schemas.microsoft.com/office/powerpoint/2010/main" val="426336732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9"/>
          <p:cNvSpPr txBox="1"/>
          <p:nvPr/>
        </p:nvSpPr>
        <p:spPr>
          <a:xfrm>
            <a:off x="621888" y="109260"/>
            <a:ext cx="3652400" cy="474905"/>
          </a:xfrm>
          <a:prstGeom prst="rect">
            <a:avLst/>
          </a:prstGeom>
          <a:noFill/>
        </p:spPr>
        <p:txBody>
          <a:bodyPr wrap="square" lIns="119792" tIns="59896" rIns="119792" bIns="59896" rtlCol="0">
            <a:spAutoFit/>
          </a:bodyPr>
          <a:lstStyle>
            <a:defPPr>
              <a:defRPr lang="zh-CN"/>
            </a:defPPr>
            <a:lvl1pPr>
              <a:defRPr sz="2300" b="1">
                <a:blipFill>
                  <a:blip r:embed="rId2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2</a:t>
            </a:r>
            <a:r>
              <a:rPr lang="zh-CN" altLang="zh-CN" dirty="0"/>
              <a:t>．字符串型（</a:t>
            </a:r>
            <a:r>
              <a:rPr lang="en-US" altLang="zh-CN" dirty="0"/>
              <a:t>String</a:t>
            </a:r>
            <a:r>
              <a:rPr lang="zh-CN" altLang="zh-CN" dirty="0"/>
              <a:t>）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03767" y="925033"/>
            <a:ext cx="9579935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6088"/>
            <a:r>
              <a:rPr lang="en-US" altLang="zh-CN" dirty="0"/>
              <a:t>String</a:t>
            </a:r>
            <a:r>
              <a:rPr lang="zh-CN" altLang="zh-CN" dirty="0"/>
              <a:t>类型的字符串放在一对西文双引号内，其中长度为</a:t>
            </a:r>
            <a:r>
              <a:rPr lang="en-US" altLang="zh-CN" dirty="0"/>
              <a:t>0</a:t>
            </a:r>
            <a:r>
              <a:rPr lang="zh-CN" altLang="zh-CN" dirty="0"/>
              <a:t>的字符串（不含任何字符）称为空字符串。例如，下面的一组语句将“张三”赋值给</a:t>
            </a:r>
            <a:r>
              <a:rPr lang="en-US" altLang="zh-CN" dirty="0" err="1"/>
              <a:t>strMyName</a:t>
            </a:r>
            <a:r>
              <a:rPr lang="zh-CN" altLang="zh-CN" dirty="0"/>
              <a:t>变量，为</a:t>
            </a:r>
            <a:r>
              <a:rPr lang="en-US" altLang="zh-CN" dirty="0" err="1"/>
              <a:t>strMyStr</a:t>
            </a:r>
            <a:r>
              <a:rPr lang="zh-CN" altLang="zh-CN" dirty="0"/>
              <a:t>变量赋值为空字符串，将“</a:t>
            </a:r>
            <a:r>
              <a:rPr lang="en-US" altLang="zh-CN" dirty="0"/>
              <a:t>2.0</a:t>
            </a:r>
            <a:r>
              <a:rPr lang="zh-CN" altLang="zh-CN" dirty="0"/>
              <a:t>”赋值给</a:t>
            </a:r>
            <a:r>
              <a:rPr lang="en-US" altLang="zh-CN" dirty="0" err="1"/>
              <a:t>strMyNumStr</a:t>
            </a:r>
            <a:r>
              <a:rPr lang="zh-CN" altLang="zh-CN" dirty="0"/>
              <a:t>变量</a:t>
            </a:r>
            <a:r>
              <a:rPr lang="zh-CN" altLang="zh-CN" dirty="0" smtClean="0"/>
              <a:t>：</a:t>
            </a:r>
            <a:endParaRPr lang="zh-CN" altLang="zh-CN" dirty="0"/>
          </a:p>
        </p:txBody>
      </p:sp>
      <p:sp>
        <p:nvSpPr>
          <p:cNvPr id="4" name="TextBox 3"/>
          <p:cNvSpPr txBox="1"/>
          <p:nvPr/>
        </p:nvSpPr>
        <p:spPr>
          <a:xfrm>
            <a:off x="1531087" y="1802196"/>
            <a:ext cx="8431619" cy="1838801"/>
          </a:xfrm>
          <a:prstGeom prst="roundRect">
            <a:avLst>
              <a:gd name="adj" fmla="val 10306"/>
            </a:avLst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dirty="0"/>
              <a:t>Dim  </a:t>
            </a:r>
            <a:r>
              <a:rPr lang="en-US" altLang="zh-CN" dirty="0" err="1"/>
              <a:t>strMyName</a:t>
            </a:r>
            <a:r>
              <a:rPr lang="en-US" altLang="zh-CN" dirty="0"/>
              <a:t>  As  String</a:t>
            </a:r>
            <a:endParaRPr lang="zh-CN" altLang="zh-CN" dirty="0"/>
          </a:p>
          <a:p>
            <a:r>
              <a:rPr lang="en-US" altLang="zh-CN" dirty="0"/>
              <a:t>Dim  </a:t>
            </a:r>
            <a:r>
              <a:rPr lang="en-US" altLang="zh-CN" dirty="0" err="1"/>
              <a:t>strMyStr</a:t>
            </a:r>
            <a:r>
              <a:rPr lang="en-US" altLang="zh-CN" dirty="0"/>
              <a:t>  As  String</a:t>
            </a:r>
            <a:endParaRPr lang="zh-CN" altLang="zh-CN" dirty="0"/>
          </a:p>
          <a:p>
            <a:r>
              <a:rPr lang="en-US" altLang="zh-CN" dirty="0"/>
              <a:t>Dim  </a:t>
            </a:r>
            <a:r>
              <a:rPr lang="en-US" altLang="zh-CN" dirty="0" err="1"/>
              <a:t>strMyNumStr</a:t>
            </a:r>
            <a:r>
              <a:rPr lang="en-US" altLang="zh-CN" dirty="0"/>
              <a:t>  As  String</a:t>
            </a:r>
            <a:endParaRPr lang="zh-CN" altLang="zh-CN" dirty="0"/>
          </a:p>
          <a:p>
            <a:r>
              <a:rPr lang="en-US" altLang="zh-CN" dirty="0" err="1"/>
              <a:t>strMyName</a:t>
            </a:r>
            <a:r>
              <a:rPr lang="en-US" altLang="zh-CN" dirty="0"/>
              <a:t>  =  "</a:t>
            </a:r>
            <a:r>
              <a:rPr lang="zh-CN" altLang="zh-CN" dirty="0"/>
              <a:t>张三</a:t>
            </a:r>
            <a:r>
              <a:rPr lang="en-US" altLang="zh-CN" dirty="0"/>
              <a:t>" </a:t>
            </a:r>
            <a:endParaRPr lang="zh-CN" altLang="zh-CN" dirty="0"/>
          </a:p>
          <a:p>
            <a:r>
              <a:rPr lang="en-US" altLang="zh-CN" dirty="0" err="1"/>
              <a:t>strMyStr</a:t>
            </a:r>
            <a:r>
              <a:rPr lang="en-US" altLang="zh-CN" dirty="0"/>
              <a:t>  =  ""</a:t>
            </a:r>
            <a:endParaRPr lang="zh-CN" altLang="zh-CN" dirty="0"/>
          </a:p>
          <a:p>
            <a:r>
              <a:rPr lang="en-US" altLang="zh-CN" dirty="0" err="1"/>
              <a:t>strMyNumStr</a:t>
            </a:r>
            <a:r>
              <a:rPr lang="en-US" altLang="zh-CN" dirty="0"/>
              <a:t>  =  "2.0</a:t>
            </a:r>
            <a:r>
              <a:rPr lang="en-US" altLang="zh-CN" dirty="0" smtClean="0"/>
              <a:t>"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59630766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9"/>
          <p:cNvSpPr txBox="1"/>
          <p:nvPr/>
        </p:nvSpPr>
        <p:spPr>
          <a:xfrm>
            <a:off x="621887" y="109260"/>
            <a:ext cx="4619963" cy="474905"/>
          </a:xfrm>
          <a:prstGeom prst="rect">
            <a:avLst/>
          </a:prstGeom>
          <a:noFill/>
        </p:spPr>
        <p:txBody>
          <a:bodyPr wrap="square" lIns="119792" tIns="59896" rIns="119792" bIns="59896" rtlCol="0">
            <a:spAutoFit/>
          </a:bodyPr>
          <a:lstStyle>
            <a:defPPr>
              <a:defRPr lang="zh-CN"/>
            </a:defPPr>
            <a:lvl1pPr>
              <a:defRPr sz="2300" b="1">
                <a:blipFill>
                  <a:blip r:embed="rId2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2</a:t>
            </a:r>
            <a:r>
              <a:rPr lang="zh-CN" altLang="zh-CN" dirty="0"/>
              <a:t>．二维数组初始化</a:t>
            </a:r>
          </a:p>
        </p:txBody>
      </p:sp>
      <p:sp>
        <p:nvSpPr>
          <p:cNvPr id="3" name="矩形 2"/>
          <p:cNvSpPr/>
          <p:nvPr/>
        </p:nvSpPr>
        <p:spPr>
          <a:xfrm>
            <a:off x="1237106" y="783168"/>
            <a:ext cx="7173247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dirty="0"/>
              <a:t>与一维数组初始化比较，二维数组初始化较为复杂，其语法格式如下：</a:t>
            </a:r>
          </a:p>
        </p:txBody>
      </p:sp>
      <p:sp>
        <p:nvSpPr>
          <p:cNvPr id="4" name="圆角矩形 3"/>
          <p:cNvSpPr/>
          <p:nvPr/>
        </p:nvSpPr>
        <p:spPr>
          <a:xfrm>
            <a:off x="1362831" y="1137111"/>
            <a:ext cx="8514816" cy="391597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dirty="0"/>
              <a:t>Dim </a:t>
            </a:r>
            <a:r>
              <a:rPr lang="zh-CN" altLang="zh-CN" dirty="0"/>
              <a:t>数组名</a:t>
            </a:r>
            <a:r>
              <a:rPr lang="en-US" altLang="zh-CN" dirty="0"/>
              <a:t>(,)[ As  </a:t>
            </a:r>
            <a:r>
              <a:rPr lang="zh-CN" altLang="zh-CN" dirty="0"/>
              <a:t>数据类型</a:t>
            </a:r>
            <a:r>
              <a:rPr lang="en-US" altLang="zh-CN" dirty="0"/>
              <a:t> ] = {{</a:t>
            </a:r>
            <a:r>
              <a:rPr lang="zh-CN" altLang="zh-CN" dirty="0"/>
              <a:t>第</a:t>
            </a:r>
            <a:r>
              <a:rPr lang="en-US" altLang="zh-CN" dirty="0"/>
              <a:t>1</a:t>
            </a:r>
            <a:r>
              <a:rPr lang="zh-CN" altLang="zh-CN" dirty="0"/>
              <a:t>行值</a:t>
            </a:r>
            <a:r>
              <a:rPr lang="en-US" altLang="zh-CN" dirty="0"/>
              <a:t>}, {</a:t>
            </a:r>
            <a:r>
              <a:rPr lang="zh-CN" altLang="zh-CN" dirty="0"/>
              <a:t>第</a:t>
            </a:r>
            <a:r>
              <a:rPr lang="en-US" altLang="zh-CN" dirty="0"/>
              <a:t>2</a:t>
            </a:r>
            <a:r>
              <a:rPr lang="zh-CN" altLang="zh-CN" dirty="0"/>
              <a:t>行值</a:t>
            </a:r>
            <a:r>
              <a:rPr lang="en-US" altLang="zh-CN" dirty="0"/>
              <a:t>}, </a:t>
            </a:r>
            <a:r>
              <a:rPr lang="zh-CN" altLang="zh-CN" dirty="0"/>
              <a:t>…</a:t>
            </a:r>
            <a:r>
              <a:rPr lang="en-US" altLang="zh-CN" dirty="0"/>
              <a:t>, {</a:t>
            </a:r>
            <a:r>
              <a:rPr lang="zh-CN" altLang="zh-CN" dirty="0"/>
              <a:t>第</a:t>
            </a:r>
            <a:r>
              <a:rPr lang="en-US" altLang="zh-CN" i="1" dirty="0"/>
              <a:t>n</a:t>
            </a:r>
            <a:r>
              <a:rPr lang="zh-CN" altLang="zh-CN" dirty="0"/>
              <a:t>行值</a:t>
            </a:r>
            <a:r>
              <a:rPr lang="en-US" altLang="zh-CN" dirty="0"/>
              <a:t>}}</a:t>
            </a:r>
            <a:endParaRPr lang="zh-CN" altLang="zh-CN" dirty="0"/>
          </a:p>
        </p:txBody>
      </p:sp>
      <p:sp>
        <p:nvSpPr>
          <p:cNvPr id="5" name="TextBox 4"/>
          <p:cNvSpPr txBox="1"/>
          <p:nvPr/>
        </p:nvSpPr>
        <p:spPr>
          <a:xfrm>
            <a:off x="1257438" y="1637414"/>
            <a:ext cx="9108373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dirty="0"/>
              <a:t>其中：</a:t>
            </a:r>
          </a:p>
          <a:p>
            <a:r>
              <a:rPr lang="zh-CN" altLang="zh-CN" dirty="0"/>
              <a:t>（</a:t>
            </a:r>
            <a:r>
              <a:rPr lang="en-US" altLang="zh-CN" dirty="0"/>
              <a:t>1</a:t>
            </a:r>
            <a:r>
              <a:rPr lang="zh-CN" altLang="zh-CN" dirty="0"/>
              <a:t>）数组名后括号内必须有一个逗号“</a:t>
            </a:r>
            <a:r>
              <a:rPr lang="en-US" altLang="zh-CN" dirty="0"/>
              <a:t>,</a:t>
            </a:r>
            <a:r>
              <a:rPr lang="zh-CN" altLang="zh-CN" dirty="0"/>
              <a:t>”，系统将据此确定数组是二维的。</a:t>
            </a:r>
          </a:p>
          <a:p>
            <a:r>
              <a:rPr lang="zh-CN" altLang="zh-CN" dirty="0"/>
              <a:t>（</a:t>
            </a:r>
            <a:r>
              <a:rPr lang="en-US" altLang="zh-CN" dirty="0"/>
              <a:t>2</a:t>
            </a:r>
            <a:r>
              <a:rPr lang="zh-CN" altLang="zh-CN" dirty="0"/>
              <a:t>）内层花括号的对数确定了二维数组的行数，而其值的个数决定了二维数组的列数。</a:t>
            </a:r>
          </a:p>
          <a:p>
            <a:r>
              <a:rPr lang="zh-CN" altLang="zh-CN" dirty="0"/>
              <a:t>例如</a:t>
            </a:r>
            <a:r>
              <a:rPr lang="zh-CN" altLang="zh-CN" dirty="0" smtClean="0"/>
              <a:t>：</a:t>
            </a:r>
            <a:endParaRPr lang="zh-CN" altLang="zh-CN" dirty="0"/>
          </a:p>
        </p:txBody>
      </p:sp>
      <p:sp>
        <p:nvSpPr>
          <p:cNvPr id="6" name="圆角矩形 5"/>
          <p:cNvSpPr/>
          <p:nvPr/>
        </p:nvSpPr>
        <p:spPr>
          <a:xfrm>
            <a:off x="1362831" y="2776187"/>
            <a:ext cx="8514816" cy="391597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dirty="0"/>
              <a:t>Dim  A(,)  As  Integer = {{1,2,3,4},{5,6,7,8},{9,10,11,12}}	</a:t>
            </a:r>
            <a:endParaRPr lang="zh-CN" altLang="zh-CN" dirty="0"/>
          </a:p>
        </p:txBody>
      </p:sp>
      <p:sp>
        <p:nvSpPr>
          <p:cNvPr id="7" name="TextBox 6"/>
          <p:cNvSpPr txBox="1"/>
          <p:nvPr/>
        </p:nvSpPr>
        <p:spPr>
          <a:xfrm>
            <a:off x="808072" y="3264195"/>
            <a:ext cx="960120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6088"/>
            <a:r>
              <a:rPr lang="zh-CN" altLang="zh-CN" dirty="0"/>
              <a:t>二维数组以行列形式存储，本例定义了一个</a:t>
            </a:r>
            <a:r>
              <a:rPr lang="en-US" altLang="zh-CN" dirty="0"/>
              <a:t>Integer</a:t>
            </a:r>
            <a:r>
              <a:rPr lang="zh-CN" altLang="zh-CN" dirty="0"/>
              <a:t>类型的二维数组</a:t>
            </a:r>
            <a:r>
              <a:rPr lang="en-US" altLang="zh-CN" dirty="0"/>
              <a:t>A</a:t>
            </a:r>
            <a:r>
              <a:rPr lang="zh-CN" altLang="zh-CN" dirty="0"/>
              <a:t>，经上述初始化后的数组为</a:t>
            </a:r>
            <a:r>
              <a:rPr lang="en-US" altLang="zh-CN" dirty="0"/>
              <a:t>3</a:t>
            </a:r>
            <a:r>
              <a:rPr lang="zh-CN" altLang="zh-CN" dirty="0"/>
              <a:t>行</a:t>
            </a:r>
            <a:r>
              <a:rPr lang="en-US" altLang="zh-CN" dirty="0"/>
              <a:t>4</a:t>
            </a:r>
            <a:r>
              <a:rPr lang="zh-CN" altLang="zh-CN" dirty="0"/>
              <a:t>列的矩阵</a:t>
            </a:r>
            <a:r>
              <a:rPr lang="zh-CN" altLang="zh-CN" dirty="0" smtClean="0"/>
              <a:t>：</a:t>
            </a:r>
            <a:endParaRPr lang="zh-CN" altLang="zh-CN" dirty="0"/>
          </a:p>
        </p:txBody>
      </p:sp>
      <p:sp>
        <p:nvSpPr>
          <p:cNvPr id="8" name="TextBox 7"/>
          <p:cNvSpPr txBox="1"/>
          <p:nvPr/>
        </p:nvSpPr>
        <p:spPr>
          <a:xfrm>
            <a:off x="1362831" y="3965944"/>
            <a:ext cx="8514816" cy="97047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dirty="0"/>
              <a:t>1	2	3	4</a:t>
            </a:r>
            <a:endParaRPr lang="zh-CN" altLang="zh-CN" dirty="0"/>
          </a:p>
          <a:p>
            <a:r>
              <a:rPr lang="en-US" altLang="zh-CN" dirty="0"/>
              <a:t>5	6	7	8</a:t>
            </a:r>
            <a:endParaRPr lang="zh-CN" altLang="zh-CN" dirty="0"/>
          </a:p>
          <a:p>
            <a:r>
              <a:rPr lang="en-US" altLang="zh-CN" dirty="0"/>
              <a:t>9	10	11	</a:t>
            </a:r>
            <a:r>
              <a:rPr lang="en-US" altLang="zh-CN" dirty="0" smtClean="0"/>
              <a:t>12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1379050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9"/>
          <p:cNvSpPr txBox="1"/>
          <p:nvPr/>
        </p:nvSpPr>
        <p:spPr>
          <a:xfrm>
            <a:off x="621887" y="109260"/>
            <a:ext cx="4619963" cy="474905"/>
          </a:xfrm>
          <a:prstGeom prst="rect">
            <a:avLst/>
          </a:prstGeom>
          <a:noFill/>
        </p:spPr>
        <p:txBody>
          <a:bodyPr wrap="square" lIns="119792" tIns="59896" rIns="119792" bIns="59896" rtlCol="0">
            <a:spAutoFit/>
          </a:bodyPr>
          <a:lstStyle>
            <a:defPPr>
              <a:defRPr lang="zh-CN"/>
            </a:defPPr>
            <a:lvl1pPr>
              <a:defRPr sz="2300" b="1">
                <a:blipFill>
                  <a:blip r:embed="rId2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2</a:t>
            </a:r>
            <a:r>
              <a:rPr lang="zh-CN" altLang="zh-CN" dirty="0"/>
              <a:t>．二维数组初始化</a:t>
            </a:r>
          </a:p>
        </p:txBody>
      </p:sp>
      <p:sp>
        <p:nvSpPr>
          <p:cNvPr id="3" name="矩形 2"/>
          <p:cNvSpPr/>
          <p:nvPr/>
        </p:nvSpPr>
        <p:spPr>
          <a:xfrm>
            <a:off x="1313476" y="924606"/>
            <a:ext cx="3236784" cy="3539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dirty="0"/>
              <a:t>存储在数组中的各元素分别为：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392865" y="1382233"/>
            <a:ext cx="8920716" cy="3294162"/>
          </a:xfrm>
          <a:prstGeom prst="roundRect">
            <a:avLst>
              <a:gd name="adj" fmla="val 4772"/>
            </a:avLst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dirty="0"/>
              <a:t>A(0,0) = 1			</a:t>
            </a:r>
            <a:endParaRPr lang="zh-CN" altLang="zh-CN" dirty="0"/>
          </a:p>
          <a:p>
            <a:r>
              <a:rPr lang="en-US" altLang="zh-CN" dirty="0"/>
              <a:t>A(0,1) = 2			</a:t>
            </a:r>
            <a:endParaRPr lang="zh-CN" altLang="zh-CN" dirty="0"/>
          </a:p>
          <a:p>
            <a:r>
              <a:rPr lang="en-US" altLang="zh-CN" dirty="0"/>
              <a:t>A(0,2) = 3			</a:t>
            </a:r>
            <a:endParaRPr lang="zh-CN" altLang="zh-CN" dirty="0"/>
          </a:p>
          <a:p>
            <a:r>
              <a:rPr lang="en-US" altLang="zh-CN" dirty="0"/>
              <a:t>A(0,3) = 4			</a:t>
            </a:r>
            <a:endParaRPr lang="zh-CN" altLang="zh-CN" dirty="0"/>
          </a:p>
          <a:p>
            <a:r>
              <a:rPr lang="en-US" altLang="zh-CN" dirty="0"/>
              <a:t>A(1,0) = 5			</a:t>
            </a:r>
            <a:endParaRPr lang="zh-CN" altLang="zh-CN" dirty="0"/>
          </a:p>
          <a:p>
            <a:r>
              <a:rPr lang="en-US" altLang="zh-CN" dirty="0"/>
              <a:t>A(1,1) = 6			</a:t>
            </a:r>
            <a:endParaRPr lang="zh-CN" altLang="zh-CN" dirty="0"/>
          </a:p>
          <a:p>
            <a:r>
              <a:rPr lang="en-US" altLang="zh-CN" dirty="0"/>
              <a:t>A(1,2) = 7			</a:t>
            </a:r>
            <a:endParaRPr lang="zh-CN" altLang="zh-CN" dirty="0"/>
          </a:p>
          <a:p>
            <a:r>
              <a:rPr lang="en-US" altLang="zh-CN" dirty="0"/>
              <a:t>A(1,3) = 8			</a:t>
            </a:r>
            <a:endParaRPr lang="zh-CN" altLang="zh-CN" dirty="0"/>
          </a:p>
          <a:p>
            <a:r>
              <a:rPr lang="en-US" altLang="zh-CN" dirty="0"/>
              <a:t>A(2,0) = 9			</a:t>
            </a:r>
            <a:endParaRPr lang="zh-CN" altLang="zh-CN" dirty="0"/>
          </a:p>
          <a:p>
            <a:r>
              <a:rPr lang="en-US" altLang="zh-CN" dirty="0"/>
              <a:t>A(2,1) = 10		</a:t>
            </a:r>
            <a:endParaRPr lang="zh-CN" altLang="zh-CN" dirty="0"/>
          </a:p>
          <a:p>
            <a:r>
              <a:rPr lang="en-US" altLang="zh-CN" dirty="0"/>
              <a:t>A(2,2) = 11		</a:t>
            </a:r>
            <a:endParaRPr lang="zh-CN" altLang="zh-CN" dirty="0"/>
          </a:p>
          <a:p>
            <a:r>
              <a:rPr lang="en-US" altLang="zh-CN" dirty="0"/>
              <a:t>A(2,3) = </a:t>
            </a:r>
            <a:r>
              <a:rPr lang="en-US" altLang="zh-CN" dirty="0" smtClean="0"/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413058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 rot="2643114">
            <a:off x="3114465" y="2395270"/>
            <a:ext cx="1362721" cy="1447759"/>
            <a:chOff x="4819176" y="1662676"/>
            <a:chExt cx="2993523" cy="2989680"/>
          </a:xfrm>
        </p:grpSpPr>
        <p:grpSp>
          <p:nvGrpSpPr>
            <p:cNvPr id="5" name="组合 4"/>
            <p:cNvGrpSpPr/>
            <p:nvPr/>
          </p:nvGrpSpPr>
          <p:grpSpPr>
            <a:xfrm>
              <a:off x="4819176" y="1662676"/>
              <a:ext cx="2993523" cy="2989680"/>
              <a:chOff x="304800" y="673100"/>
              <a:chExt cx="4147845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7" name="矩形 6"/>
              <p:cNvSpPr>
                <a:spLocks/>
              </p:cNvSpPr>
              <p:nvPr/>
            </p:nvSpPr>
            <p:spPr>
              <a:xfrm>
                <a:off x="304800" y="673100"/>
                <a:ext cx="4147845" cy="4000500"/>
              </a:xfrm>
              <a:prstGeom prst="rect">
                <a:avLst/>
              </a:prstGeom>
              <a:gradFill>
                <a:gsLst>
                  <a:gs pos="0">
                    <a:sysClr val="window" lastClr="FFFFFF"/>
                  </a:gs>
                  <a:gs pos="55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65000"/>
                    </a:sysClr>
                  </a:gs>
                </a:gsLst>
                <a:lin ang="81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kern="0">
                  <a:solidFill>
                    <a:sysClr val="windowText" lastClr="000000"/>
                  </a:solidFill>
                  <a:latin typeface="Calibri"/>
                  <a:ea typeface="宋体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>
                <a:off x="399069" y="760412"/>
                <a:ext cx="3959307" cy="3825874"/>
              </a:xfrm>
              <a:prstGeom prst="rect">
                <a:avLst/>
              </a:prstGeom>
              <a:gradFill>
                <a:gsLst>
                  <a:gs pos="0">
                    <a:sysClr val="window" lastClr="FFFFFF"/>
                  </a:gs>
                  <a:gs pos="51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75000"/>
                    </a:sysClr>
                  </a:gs>
                </a:gsLst>
                <a:lin ang="189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kern="0">
                  <a:solidFill>
                    <a:sysClr val="window" lastClr="FFFFFF"/>
                  </a:solidFill>
                  <a:latin typeface="Calibri"/>
                  <a:ea typeface="宋体"/>
                </a:endParaRPr>
              </a:p>
            </p:txBody>
          </p:sp>
        </p:grpSp>
        <p:sp>
          <p:nvSpPr>
            <p:cNvPr id="6" name="矩形 5"/>
            <p:cNvSpPr/>
            <p:nvPr/>
          </p:nvSpPr>
          <p:spPr>
            <a:xfrm>
              <a:off x="5038399" y="1880357"/>
              <a:ext cx="2555077" cy="2554311"/>
            </a:xfrm>
            <a:prstGeom prst="rect">
              <a:avLst/>
            </a:prstGeom>
            <a:blipFill>
              <a:blip r:embed="rId2"/>
              <a:stretch>
                <a:fillRect/>
              </a:stretch>
            </a:blipFill>
            <a:ln w="28575" cap="flat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>
                <a:solidFill>
                  <a:sysClr val="window" lastClr="FFFFFF"/>
                </a:solidFill>
                <a:latin typeface="Palatino Linotype"/>
                <a:ea typeface="宋体"/>
              </a:endParaRPr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3260977" y="2612610"/>
            <a:ext cx="1069702" cy="1059378"/>
          </a:xfrm>
          <a:prstGeom prst="rect">
            <a:avLst/>
          </a:prstGeom>
          <a:noFill/>
        </p:spPr>
        <p:txBody>
          <a:bodyPr wrap="square" lIns="119792" tIns="59896" rIns="119792" bIns="59896" rtlCol="0">
            <a:spAutoFit/>
          </a:bodyPr>
          <a:lstStyle/>
          <a:p>
            <a:r>
              <a:rPr lang="en-US" altLang="zh-CN" sz="5900" b="1" dirty="0" smtClean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03</a:t>
            </a:r>
            <a:endParaRPr lang="zh-CN" altLang="en-US" sz="5900" b="1" dirty="0">
              <a:solidFill>
                <a:schemeClr val="bg1"/>
              </a:solidFill>
              <a:latin typeface="Roboto Black" panose="02000000000000000000" pitchFamily="2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005345" y="2664540"/>
            <a:ext cx="2424665" cy="490294"/>
          </a:xfrm>
          <a:prstGeom prst="rect">
            <a:avLst/>
          </a:prstGeom>
          <a:noFill/>
        </p:spPr>
        <p:txBody>
          <a:bodyPr wrap="square" lIns="119792" tIns="59896" rIns="119792" bIns="59896" rtlCol="0">
            <a:spAutoFit/>
          </a:bodyPr>
          <a:lstStyle>
            <a:defPPr>
              <a:defRPr lang="zh-CN"/>
            </a:defPPr>
            <a:lvl1pPr>
              <a:defRPr sz="4300" b="1">
                <a:blipFill>
                  <a:blip r:embed="rId2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zh-CN" sz="2400" dirty="0"/>
              <a:t>数组元素的引用</a:t>
            </a:r>
          </a:p>
        </p:txBody>
      </p:sp>
      <p:cxnSp>
        <p:nvCxnSpPr>
          <p:cNvPr id="11" name="直接连接符 10"/>
          <p:cNvCxnSpPr/>
          <p:nvPr/>
        </p:nvCxnSpPr>
        <p:spPr>
          <a:xfrm>
            <a:off x="4890796" y="3157833"/>
            <a:ext cx="2615790" cy="0"/>
          </a:xfrm>
          <a:prstGeom prst="line">
            <a:avLst/>
          </a:prstGeom>
          <a:ln>
            <a:solidFill>
              <a:srgbClr val="AE00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MH_Others_1"/>
          <p:cNvSpPr txBox="1"/>
          <p:nvPr/>
        </p:nvSpPr>
        <p:spPr>
          <a:xfrm>
            <a:off x="4542567" y="1414219"/>
            <a:ext cx="2868858" cy="505683"/>
          </a:xfrm>
          <a:prstGeom prst="rect">
            <a:avLst/>
          </a:prstGeom>
          <a:noFill/>
        </p:spPr>
        <p:txBody>
          <a:bodyPr wrap="square" lIns="119792" tIns="59896" rIns="119792" bIns="59896">
            <a:spAutoFit/>
          </a:bodyPr>
          <a:lstStyle/>
          <a:p>
            <a:pPr algn="ctr">
              <a:defRPr/>
            </a:pPr>
            <a:r>
              <a:rPr lang="en-US" altLang="zh-CN" sz="2500" spc="394" dirty="0">
                <a:solidFill>
                  <a:srgbClr val="C40001"/>
                </a:solidFill>
                <a:latin typeface="方正大黑简体" panose="03000509000000000000" pitchFamily="65" charset="-122"/>
                <a:ea typeface="方正大黑简体" panose="03000509000000000000" pitchFamily="65" charset="-122"/>
              </a:rPr>
              <a:t>Contents</a:t>
            </a:r>
            <a:endParaRPr lang="zh-CN" altLang="en-US" sz="2500" spc="394" dirty="0">
              <a:solidFill>
                <a:srgbClr val="C40001"/>
              </a:solidFill>
              <a:latin typeface="方正大黑简体" panose="03000509000000000000" pitchFamily="65" charset="-122"/>
              <a:ea typeface="方正大黑简体" panose="03000509000000000000" pitchFamily="65" charset="-122"/>
            </a:endParaRPr>
          </a:p>
        </p:txBody>
      </p:sp>
      <p:sp>
        <p:nvSpPr>
          <p:cNvPr id="19" name="MH_Others_2"/>
          <p:cNvSpPr txBox="1">
            <a:spLocks noChangeArrowheads="1"/>
          </p:cNvSpPr>
          <p:nvPr/>
        </p:nvSpPr>
        <p:spPr bwMode="auto">
          <a:xfrm>
            <a:off x="4146923" y="439097"/>
            <a:ext cx="3612710" cy="878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19792" tIns="59896" rIns="119792" bIns="59896"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itchFamily="34" charset="0"/>
              <a:buChar char="•"/>
              <a:defRPr sz="21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5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itchFamily="34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itchFamily="34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itchFamily="34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itchFamily="34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zh-CN" altLang="en-US" sz="5300">
                <a:solidFill>
                  <a:srgbClr val="AE0001"/>
                </a:solidFill>
                <a:latin typeface="方正大黑简体" panose="03000509000000000000" pitchFamily="65" charset="-122"/>
                <a:ea typeface="方正大黑简体" panose="03000509000000000000" pitchFamily="65" charset="-122"/>
              </a:rPr>
              <a:t>目录</a:t>
            </a:r>
            <a:endParaRPr lang="zh-CN" altLang="en-US" sz="5300" dirty="0">
              <a:solidFill>
                <a:srgbClr val="AE0001"/>
              </a:solidFill>
              <a:latin typeface="方正大黑简体" panose="03000509000000000000" pitchFamily="65" charset="-122"/>
              <a:ea typeface="方正大黑简体" panose="03000509000000000000" pitchFamily="65" charset="-122"/>
            </a:endParaRPr>
          </a:p>
        </p:txBody>
      </p:sp>
      <p:cxnSp>
        <p:nvCxnSpPr>
          <p:cNvPr id="20" name="直接连接符 19"/>
          <p:cNvCxnSpPr/>
          <p:nvPr/>
        </p:nvCxnSpPr>
        <p:spPr>
          <a:xfrm>
            <a:off x="-12374" y="1687966"/>
            <a:ext cx="4931791" cy="0"/>
          </a:xfrm>
          <a:prstGeom prst="line">
            <a:avLst/>
          </a:prstGeom>
          <a:ln w="3175">
            <a:solidFill>
              <a:srgbClr val="C40001"/>
            </a:solidFill>
            <a:prstDash val="dash"/>
            <a:tail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>
            <a:off x="6962675" y="1687966"/>
            <a:ext cx="4923128" cy="0"/>
          </a:xfrm>
          <a:prstGeom prst="line">
            <a:avLst/>
          </a:prstGeom>
          <a:ln w="3175">
            <a:solidFill>
              <a:srgbClr val="C40001"/>
            </a:solidFill>
            <a:prstDash val="dash"/>
            <a:head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文本占位符 5"/>
          <p:cNvSpPr txBox="1">
            <a:spLocks/>
          </p:cNvSpPr>
          <p:nvPr/>
        </p:nvSpPr>
        <p:spPr>
          <a:xfrm>
            <a:off x="5058509" y="3305783"/>
            <a:ext cx="1904166" cy="262310"/>
          </a:xfrm>
          <a:prstGeom prst="rect">
            <a:avLst/>
          </a:prstGeom>
          <a:ln>
            <a:solidFill>
              <a:schemeClr val="tx1"/>
            </a:solidFill>
            <a:prstDash val="sysDot"/>
          </a:ln>
        </p:spPr>
        <p:txBody>
          <a:bodyPr vert="horz" lIns="89834" tIns="44916" rIns="89834" bIns="44916" rtlCol="0" anchor="ctr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b="1" kern="1200">
                <a:solidFill>
                  <a:srgbClr val="56762C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1</a:t>
            </a:r>
            <a:r>
              <a:rPr lang="zh-CN" altLang="zh-CN" dirty="0"/>
              <a:t>．一维数组的引用</a:t>
            </a:r>
          </a:p>
        </p:txBody>
      </p:sp>
      <p:sp>
        <p:nvSpPr>
          <p:cNvPr id="15" name="文本占位符 5"/>
          <p:cNvSpPr txBox="1">
            <a:spLocks/>
          </p:cNvSpPr>
          <p:nvPr/>
        </p:nvSpPr>
        <p:spPr>
          <a:xfrm>
            <a:off x="5058509" y="3705704"/>
            <a:ext cx="1904166" cy="262310"/>
          </a:xfrm>
          <a:prstGeom prst="rect">
            <a:avLst/>
          </a:prstGeom>
          <a:ln>
            <a:solidFill>
              <a:schemeClr val="tx1"/>
            </a:solidFill>
            <a:prstDash val="sysDot"/>
          </a:ln>
        </p:spPr>
        <p:txBody>
          <a:bodyPr vert="horz" lIns="89834" tIns="44916" rIns="89834" bIns="44916" rtlCol="0" anchor="ctr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b="1" kern="1200">
                <a:solidFill>
                  <a:srgbClr val="56762C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2</a:t>
            </a:r>
            <a:r>
              <a:rPr lang="zh-CN" altLang="zh-CN" dirty="0"/>
              <a:t>．二维数组的引用</a:t>
            </a:r>
          </a:p>
        </p:txBody>
      </p:sp>
    </p:spTree>
    <p:extLst>
      <p:ext uri="{BB962C8B-B14F-4D97-AF65-F5344CB8AC3E}">
        <p14:creationId xmlns:p14="http://schemas.microsoft.com/office/powerpoint/2010/main" val="3469419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 advTm="0">
        <p:checker/>
      </p:transition>
    </mc:Choice>
    <mc:Fallback xmlns="">
      <p:transition spd="slow" advTm="0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 tmFilter="0,0; .5, 1; 1, 1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5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5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50"/>
                            </p:stCondLst>
                            <p:childTnLst>
                              <p:par>
                                <p:cTn id="2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5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4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4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8" grpId="0"/>
      <p:bldP spid="19" grpId="0"/>
      <p:bldP spid="14" grpId="0" animBg="1"/>
      <p:bldP spid="15" grpId="0" animBg="1"/>
    </p:bld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9"/>
          <p:cNvSpPr txBox="1"/>
          <p:nvPr/>
        </p:nvSpPr>
        <p:spPr>
          <a:xfrm>
            <a:off x="621887" y="109260"/>
            <a:ext cx="4619963" cy="474905"/>
          </a:xfrm>
          <a:prstGeom prst="rect">
            <a:avLst/>
          </a:prstGeom>
          <a:noFill/>
        </p:spPr>
        <p:txBody>
          <a:bodyPr wrap="square" lIns="119792" tIns="59896" rIns="119792" bIns="59896" rtlCol="0">
            <a:spAutoFit/>
          </a:bodyPr>
          <a:lstStyle>
            <a:defPPr>
              <a:defRPr lang="zh-CN"/>
            </a:defPPr>
            <a:lvl1pPr>
              <a:defRPr sz="2300" b="1">
                <a:blipFill>
                  <a:blip r:embed="rId2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1</a:t>
            </a:r>
            <a:r>
              <a:rPr lang="zh-CN" altLang="zh-CN" dirty="0"/>
              <a:t>．一维数组的引用</a:t>
            </a:r>
          </a:p>
        </p:txBody>
      </p:sp>
      <p:sp>
        <p:nvSpPr>
          <p:cNvPr id="3" name="矩形 2"/>
          <p:cNvSpPr/>
          <p:nvPr/>
        </p:nvSpPr>
        <p:spPr>
          <a:xfrm>
            <a:off x="1297030" y="882076"/>
            <a:ext cx="3672800" cy="3539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dirty="0"/>
              <a:t>一维数组元素引用的语法格式如下：</a:t>
            </a:r>
          </a:p>
        </p:txBody>
      </p:sp>
      <p:sp>
        <p:nvSpPr>
          <p:cNvPr id="4" name="圆角矩形 3"/>
          <p:cNvSpPr/>
          <p:nvPr/>
        </p:nvSpPr>
        <p:spPr>
          <a:xfrm>
            <a:off x="1525713" y="1236019"/>
            <a:ext cx="8522053" cy="391597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zh-CN" dirty="0"/>
              <a:t>数组名</a:t>
            </a:r>
            <a:r>
              <a:rPr lang="en-US" altLang="zh-CN" dirty="0"/>
              <a:t>(</a:t>
            </a:r>
            <a:r>
              <a:rPr lang="zh-CN" altLang="zh-CN" dirty="0"/>
              <a:t>下标</a:t>
            </a:r>
            <a:r>
              <a:rPr lang="en-US" altLang="zh-CN" dirty="0"/>
              <a:t>)</a:t>
            </a:r>
            <a:endParaRPr lang="zh-CN" altLang="zh-CN" dirty="0"/>
          </a:p>
        </p:txBody>
      </p:sp>
      <p:sp>
        <p:nvSpPr>
          <p:cNvPr id="5" name="矩形 4"/>
          <p:cNvSpPr/>
          <p:nvPr/>
        </p:nvSpPr>
        <p:spPr>
          <a:xfrm>
            <a:off x="1339559" y="1676003"/>
            <a:ext cx="5940425" cy="61555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zh-CN" dirty="0"/>
              <a:t>其中，下标可以是整型常量或表达式。</a:t>
            </a:r>
          </a:p>
          <a:p>
            <a:r>
              <a:rPr lang="zh-CN" altLang="zh-CN" dirty="0"/>
              <a:t>数组元素可以被赋值，也可以出现在表达式中。例如：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544260" y="2291556"/>
            <a:ext cx="8522053" cy="97047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dirty="0"/>
              <a:t>A(0) = 1</a:t>
            </a:r>
            <a:endParaRPr lang="zh-CN" altLang="zh-CN" dirty="0"/>
          </a:p>
          <a:p>
            <a:r>
              <a:rPr lang="en-US" altLang="zh-CN" dirty="0"/>
              <a:t>A(1) = 2*6 + A(0)</a:t>
            </a:r>
            <a:endParaRPr lang="zh-CN" altLang="zh-CN" dirty="0"/>
          </a:p>
          <a:p>
            <a:r>
              <a:rPr lang="en-US" altLang="zh-CN" dirty="0"/>
              <a:t>A(2) = 3*6 + A(3*2</a:t>
            </a:r>
            <a:r>
              <a:rPr lang="en-US" altLang="zh-CN" dirty="0" smtClean="0"/>
              <a:t>)</a:t>
            </a:r>
            <a:endParaRPr lang="zh-CN" altLang="zh-CN" dirty="0"/>
          </a:p>
        </p:txBody>
      </p:sp>
      <p:sp>
        <p:nvSpPr>
          <p:cNvPr id="7" name="TextBox 6"/>
          <p:cNvSpPr txBox="1"/>
          <p:nvPr/>
        </p:nvSpPr>
        <p:spPr>
          <a:xfrm>
            <a:off x="1010093" y="3402419"/>
            <a:ext cx="9494874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6088"/>
            <a:r>
              <a:rPr lang="zh-CN" altLang="zh-CN" dirty="0"/>
              <a:t>使用数组可以缩短和简化程序，通常使用</a:t>
            </a:r>
            <a:r>
              <a:rPr lang="en-US" altLang="zh-CN" dirty="0"/>
              <a:t> For </a:t>
            </a:r>
            <a:r>
              <a:rPr lang="zh-CN" altLang="zh-CN" dirty="0"/>
              <a:t>循环，通过改变数组元素的下标，对数组元素依次进行输入</a:t>
            </a:r>
            <a:r>
              <a:rPr lang="en-US" altLang="zh-CN" dirty="0"/>
              <a:t>/</a:t>
            </a:r>
            <a:r>
              <a:rPr lang="zh-CN" altLang="zh-CN" dirty="0"/>
              <a:t>输出处理。在引用数组元素时，数组名、类型和维数必须与定义时一致。</a:t>
            </a:r>
          </a:p>
          <a:p>
            <a:pPr indent="446088"/>
            <a:r>
              <a:rPr lang="zh-CN" altLang="zh-CN" dirty="0"/>
              <a:t>例如</a:t>
            </a:r>
            <a:r>
              <a:rPr lang="zh-CN" altLang="zh-CN" dirty="0" smtClean="0"/>
              <a:t>：</a:t>
            </a:r>
            <a:endParaRPr lang="zh-CN" altLang="zh-CN" dirty="0"/>
          </a:p>
        </p:txBody>
      </p:sp>
      <p:sp>
        <p:nvSpPr>
          <p:cNvPr id="8" name="TextBox 7"/>
          <p:cNvSpPr txBox="1"/>
          <p:nvPr/>
        </p:nvSpPr>
        <p:spPr>
          <a:xfrm>
            <a:off x="1544260" y="4279582"/>
            <a:ext cx="8503506" cy="1549360"/>
          </a:xfrm>
          <a:prstGeom prst="roundRect">
            <a:avLst>
              <a:gd name="adj" fmla="val 11177"/>
            </a:avLst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dirty="0"/>
              <a:t>Dim  A(10)  As  Integer			     </a:t>
            </a:r>
            <a:endParaRPr lang="zh-CN" altLang="zh-CN" dirty="0"/>
          </a:p>
          <a:p>
            <a:r>
              <a:rPr lang="en-US" altLang="zh-CN" dirty="0"/>
              <a:t>Dim  I  As  Integer</a:t>
            </a:r>
            <a:endParaRPr lang="zh-CN" altLang="zh-CN" dirty="0"/>
          </a:p>
          <a:p>
            <a:r>
              <a:rPr lang="en-US" altLang="zh-CN" dirty="0"/>
              <a:t>For  I = 0  to  10		</a:t>
            </a:r>
            <a:endParaRPr lang="zh-CN" altLang="zh-CN" dirty="0"/>
          </a:p>
          <a:p>
            <a:r>
              <a:rPr lang="en-US" altLang="zh-CN" dirty="0"/>
              <a:t>    A(I) = I </a:t>
            </a:r>
            <a:endParaRPr lang="zh-CN" altLang="zh-CN" dirty="0"/>
          </a:p>
          <a:p>
            <a:r>
              <a:rPr lang="en-US" altLang="zh-CN" dirty="0"/>
              <a:t>Next </a:t>
            </a:r>
            <a:r>
              <a:rPr lang="en-US" altLang="zh-CN" dirty="0" smtClean="0"/>
              <a:t>I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631934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dir="in"/>
      </p:transition>
    </mc:Choice>
    <mc:Fallback xmlns="">
      <p:transition spd="slow">
        <p:split dir="in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9"/>
          <p:cNvSpPr txBox="1"/>
          <p:nvPr/>
        </p:nvSpPr>
        <p:spPr>
          <a:xfrm>
            <a:off x="621887" y="109260"/>
            <a:ext cx="4619963" cy="474905"/>
          </a:xfrm>
          <a:prstGeom prst="rect">
            <a:avLst/>
          </a:prstGeom>
          <a:noFill/>
        </p:spPr>
        <p:txBody>
          <a:bodyPr wrap="square" lIns="119792" tIns="59896" rIns="119792" bIns="59896" rtlCol="0">
            <a:spAutoFit/>
          </a:bodyPr>
          <a:lstStyle>
            <a:defPPr>
              <a:defRPr lang="zh-CN"/>
            </a:defPPr>
            <a:lvl1pPr>
              <a:defRPr sz="2300" b="1">
                <a:blipFill>
                  <a:blip r:embed="rId2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2</a:t>
            </a:r>
            <a:r>
              <a:rPr lang="zh-CN" altLang="zh-CN" dirty="0"/>
              <a:t>．二维数组的引用</a:t>
            </a:r>
          </a:p>
        </p:txBody>
      </p:sp>
      <p:sp>
        <p:nvSpPr>
          <p:cNvPr id="3" name="矩形 2"/>
          <p:cNvSpPr/>
          <p:nvPr/>
        </p:nvSpPr>
        <p:spPr>
          <a:xfrm>
            <a:off x="1275765" y="850179"/>
            <a:ext cx="3672800" cy="3539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dirty="0"/>
              <a:t>二维数组元素引用的语法格式如下：</a:t>
            </a:r>
          </a:p>
        </p:txBody>
      </p:sp>
      <p:sp>
        <p:nvSpPr>
          <p:cNvPr id="4" name="圆角矩形 3"/>
          <p:cNvSpPr/>
          <p:nvPr/>
        </p:nvSpPr>
        <p:spPr>
          <a:xfrm>
            <a:off x="1384069" y="1204122"/>
            <a:ext cx="8546739" cy="391597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zh-CN" dirty="0"/>
              <a:t>数组名</a:t>
            </a:r>
            <a:r>
              <a:rPr lang="en-US" altLang="zh-CN" dirty="0"/>
              <a:t>(</a:t>
            </a:r>
            <a:r>
              <a:rPr lang="zh-CN" altLang="zh-CN" dirty="0"/>
              <a:t>下标</a:t>
            </a:r>
            <a:r>
              <a:rPr lang="en-US" altLang="zh-CN" dirty="0"/>
              <a:t>, </a:t>
            </a:r>
            <a:r>
              <a:rPr lang="zh-CN" altLang="zh-CN" dirty="0"/>
              <a:t>下标</a:t>
            </a:r>
            <a:r>
              <a:rPr lang="en-US" altLang="zh-CN" dirty="0"/>
              <a:t>)</a:t>
            </a:r>
            <a:endParaRPr lang="zh-CN" altLang="zh-CN" dirty="0"/>
          </a:p>
        </p:txBody>
      </p:sp>
      <p:sp>
        <p:nvSpPr>
          <p:cNvPr id="5" name="TextBox 4"/>
          <p:cNvSpPr txBox="1"/>
          <p:nvPr/>
        </p:nvSpPr>
        <p:spPr>
          <a:xfrm>
            <a:off x="861236" y="1611645"/>
            <a:ext cx="9813851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6088"/>
            <a:r>
              <a:rPr lang="zh-CN" altLang="zh-CN" dirty="0"/>
              <a:t>其中，下标可以是整型常量或表达式。</a:t>
            </a:r>
          </a:p>
          <a:p>
            <a:pPr indent="446088"/>
            <a:r>
              <a:rPr lang="zh-CN" altLang="zh-CN" dirty="0"/>
              <a:t>例如，</a:t>
            </a:r>
            <a:r>
              <a:rPr lang="en-US" altLang="zh-CN" dirty="0"/>
              <a:t>A(2,3)</a:t>
            </a:r>
            <a:r>
              <a:rPr lang="zh-CN" altLang="zh-CN" dirty="0"/>
              <a:t>表示二维数组</a:t>
            </a:r>
            <a:r>
              <a:rPr lang="en-US" altLang="zh-CN" dirty="0"/>
              <a:t>A</a:t>
            </a:r>
            <a:r>
              <a:rPr lang="zh-CN" altLang="zh-CN" dirty="0"/>
              <a:t>中第</a:t>
            </a:r>
            <a:r>
              <a:rPr lang="en-US" altLang="zh-CN" dirty="0"/>
              <a:t>2</a:t>
            </a:r>
            <a:r>
              <a:rPr lang="zh-CN" altLang="zh-CN" dirty="0"/>
              <a:t>行第</a:t>
            </a:r>
            <a:r>
              <a:rPr lang="en-US" altLang="zh-CN" dirty="0"/>
              <a:t>3</a:t>
            </a:r>
            <a:r>
              <a:rPr lang="zh-CN" altLang="zh-CN" dirty="0"/>
              <a:t>列元素。在引用数组元素时，每一维的下标都不能超过定义的范围</a:t>
            </a:r>
            <a:r>
              <a:rPr lang="zh-CN" altLang="zh-CN" dirty="0" smtClean="0"/>
              <a:t>。</a:t>
            </a:r>
            <a:endParaRPr lang="zh-CN" altLang="zh-CN" dirty="0"/>
          </a:p>
        </p:txBody>
      </p:sp>
      <p:sp>
        <p:nvSpPr>
          <p:cNvPr id="6" name="TextBox 5"/>
          <p:cNvSpPr txBox="1"/>
          <p:nvPr/>
        </p:nvSpPr>
        <p:spPr>
          <a:xfrm>
            <a:off x="1384068" y="2530546"/>
            <a:ext cx="8546739" cy="68103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dirty="0"/>
              <a:t>Dim  A(3,4)  As  Integer		</a:t>
            </a:r>
            <a:endParaRPr lang="zh-CN" altLang="zh-CN" dirty="0"/>
          </a:p>
          <a:p>
            <a:r>
              <a:rPr lang="en-US" altLang="zh-CN" dirty="0"/>
              <a:t>A(3,5) = 2						' </a:t>
            </a:r>
            <a:r>
              <a:rPr lang="zh-CN" altLang="zh-CN" dirty="0"/>
              <a:t>下标超界，</a:t>
            </a:r>
            <a:r>
              <a:rPr lang="zh-CN" altLang="zh-CN" dirty="0" smtClean="0"/>
              <a:t>出错</a:t>
            </a:r>
            <a:endParaRPr lang="zh-CN" altLang="zh-CN" dirty="0"/>
          </a:p>
        </p:txBody>
      </p:sp>
      <p:sp>
        <p:nvSpPr>
          <p:cNvPr id="7" name="TextBox 6"/>
          <p:cNvSpPr txBox="1"/>
          <p:nvPr/>
        </p:nvSpPr>
        <p:spPr>
          <a:xfrm>
            <a:off x="861236" y="3305589"/>
            <a:ext cx="9516139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6088"/>
            <a:r>
              <a:rPr lang="zh-CN" altLang="zh-CN" dirty="0"/>
              <a:t>上例中，定义</a:t>
            </a:r>
            <a:r>
              <a:rPr lang="en-US" altLang="zh-CN" dirty="0"/>
              <a:t>A</a:t>
            </a:r>
            <a:r>
              <a:rPr lang="zh-CN" altLang="zh-CN" dirty="0"/>
              <a:t>为</a:t>
            </a:r>
            <a:r>
              <a:rPr lang="en-US" altLang="zh-CN" dirty="0"/>
              <a:t>3×4</a:t>
            </a:r>
            <a:r>
              <a:rPr lang="zh-CN" altLang="zh-CN" dirty="0"/>
              <a:t>二维数组，可以使用的最大行下标为</a:t>
            </a:r>
            <a:r>
              <a:rPr lang="en-US" altLang="zh-CN" dirty="0"/>
              <a:t>3</a:t>
            </a:r>
            <a:r>
              <a:rPr lang="zh-CN" altLang="zh-CN" dirty="0"/>
              <a:t>，最大列下标为</a:t>
            </a:r>
            <a:r>
              <a:rPr lang="en-US" altLang="zh-CN" dirty="0"/>
              <a:t>4</a:t>
            </a:r>
            <a:r>
              <a:rPr lang="zh-CN" altLang="zh-CN" dirty="0"/>
              <a:t>，而</a:t>
            </a:r>
            <a:r>
              <a:rPr lang="en-US" altLang="zh-CN" dirty="0"/>
              <a:t>A(3,5)</a:t>
            </a:r>
            <a:r>
              <a:rPr lang="zh-CN" altLang="zh-CN" dirty="0"/>
              <a:t>已超出了数组的范围，程序出错</a:t>
            </a:r>
            <a:r>
              <a:rPr lang="zh-CN" altLang="zh-CN" dirty="0" smtClean="0"/>
              <a:t>。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2350233725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9"/>
          <p:cNvSpPr txBox="1"/>
          <p:nvPr/>
        </p:nvSpPr>
        <p:spPr>
          <a:xfrm>
            <a:off x="621887" y="109260"/>
            <a:ext cx="4619963" cy="474905"/>
          </a:xfrm>
          <a:prstGeom prst="rect">
            <a:avLst/>
          </a:prstGeom>
          <a:noFill/>
        </p:spPr>
        <p:txBody>
          <a:bodyPr wrap="square" lIns="119792" tIns="59896" rIns="119792" bIns="59896" rtlCol="0">
            <a:spAutoFit/>
          </a:bodyPr>
          <a:lstStyle>
            <a:defPPr>
              <a:defRPr lang="zh-CN"/>
            </a:defPPr>
            <a:lvl1pPr>
              <a:defRPr sz="2300" b="1">
                <a:blipFill>
                  <a:blip r:embed="rId2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2</a:t>
            </a:r>
            <a:r>
              <a:rPr lang="zh-CN" altLang="zh-CN" dirty="0"/>
              <a:t>．二维数组的引用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20726" y="691112"/>
            <a:ext cx="9324753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6088"/>
            <a:r>
              <a:rPr lang="zh-CN" altLang="zh-CN" dirty="0"/>
              <a:t>二维数组的输入与输出可以通过二重</a:t>
            </a:r>
            <a:r>
              <a:rPr lang="en-US" altLang="zh-CN" dirty="0"/>
              <a:t>For</a:t>
            </a:r>
            <a:r>
              <a:rPr lang="zh-CN" altLang="zh-CN" dirty="0"/>
              <a:t>循环来实现。由于</a:t>
            </a:r>
            <a:r>
              <a:rPr lang="en-US" altLang="zh-CN" dirty="0"/>
              <a:t>VB.NET</a:t>
            </a:r>
            <a:r>
              <a:rPr lang="zh-CN" altLang="zh-CN" dirty="0"/>
              <a:t>中数组是按行存储的，因此，应将控制数组第一维下标的循环变量放在最外层。</a:t>
            </a:r>
          </a:p>
          <a:p>
            <a:pPr indent="446088"/>
            <a:r>
              <a:rPr lang="zh-CN" altLang="zh-CN" dirty="0"/>
              <a:t>例如，用</a:t>
            </a:r>
            <a:r>
              <a:rPr lang="en-US" altLang="zh-CN" dirty="0"/>
              <a:t>For</a:t>
            </a:r>
            <a:r>
              <a:rPr lang="zh-CN" altLang="zh-CN" dirty="0"/>
              <a:t>循环为数组</a:t>
            </a:r>
            <a:r>
              <a:rPr lang="en-US" altLang="zh-CN" dirty="0"/>
              <a:t>A</a:t>
            </a:r>
            <a:r>
              <a:rPr lang="zh-CN" altLang="zh-CN" dirty="0"/>
              <a:t>的各元素赋值</a:t>
            </a:r>
            <a:r>
              <a:rPr lang="zh-CN" altLang="zh-CN" dirty="0" smtClean="0"/>
              <a:t>：</a:t>
            </a:r>
            <a:endParaRPr lang="zh-CN" altLang="zh-CN" dirty="0"/>
          </a:p>
        </p:txBody>
      </p:sp>
      <p:sp>
        <p:nvSpPr>
          <p:cNvPr id="4" name="TextBox 3"/>
          <p:cNvSpPr txBox="1"/>
          <p:nvPr/>
        </p:nvSpPr>
        <p:spPr>
          <a:xfrm>
            <a:off x="-6858001" y="733647"/>
            <a:ext cx="16778178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31088" y="1568275"/>
            <a:ext cx="8389089" cy="1660743"/>
          </a:xfrm>
          <a:prstGeom prst="roundRect">
            <a:avLst>
              <a:gd name="adj" fmla="val 9728"/>
            </a:avLst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Dim  A(2,3), I, J  As  Integer		</a:t>
            </a:r>
            <a:endParaRPr lang="zh-CN" altLang="zh-CN" sz="1600" dirty="0"/>
          </a:p>
          <a:p>
            <a:r>
              <a:rPr lang="en-US" altLang="zh-CN" sz="1600" dirty="0"/>
              <a:t>For  I = 0  to  2		</a:t>
            </a:r>
            <a:endParaRPr lang="zh-CN" altLang="zh-CN" sz="1600" dirty="0"/>
          </a:p>
          <a:p>
            <a:r>
              <a:rPr lang="en-US" altLang="zh-CN" sz="1600" dirty="0"/>
              <a:t>	For  J = 0  to  3		</a:t>
            </a:r>
            <a:endParaRPr lang="zh-CN" altLang="zh-CN" sz="1600" dirty="0"/>
          </a:p>
          <a:p>
            <a:r>
              <a:rPr lang="en-US" altLang="zh-CN" sz="1600" dirty="0"/>
              <a:t>		A(I, J) = I*J</a:t>
            </a:r>
            <a:endParaRPr lang="zh-CN" altLang="zh-CN" sz="1600" dirty="0"/>
          </a:p>
          <a:p>
            <a:r>
              <a:rPr lang="en-US" altLang="zh-CN" sz="1600" dirty="0"/>
              <a:t>	Next J</a:t>
            </a:r>
            <a:endParaRPr lang="zh-CN" altLang="zh-CN" sz="1600" dirty="0"/>
          </a:p>
          <a:p>
            <a:r>
              <a:rPr lang="en-US" altLang="zh-CN" sz="1600" dirty="0"/>
              <a:t>Next </a:t>
            </a:r>
            <a:r>
              <a:rPr lang="en-US" altLang="zh-CN" sz="1600" dirty="0" smtClean="0"/>
              <a:t>I</a:t>
            </a:r>
            <a:endParaRPr lang="zh-CN" altLang="zh-CN" sz="1600" dirty="0"/>
          </a:p>
        </p:txBody>
      </p:sp>
      <p:sp>
        <p:nvSpPr>
          <p:cNvPr id="6" name="矩形 5"/>
          <p:cNvSpPr/>
          <p:nvPr/>
        </p:nvSpPr>
        <p:spPr>
          <a:xfrm>
            <a:off x="1353266" y="3229018"/>
            <a:ext cx="4453463" cy="3539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dirty="0"/>
              <a:t>执行上述程序后，数组</a:t>
            </a:r>
            <a:r>
              <a:rPr lang="en-US" altLang="zh-CN" dirty="0"/>
              <a:t>A</a:t>
            </a:r>
            <a:r>
              <a:rPr lang="zh-CN" altLang="zh-CN" dirty="0"/>
              <a:t>中的各元素分别为：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531088" y="3572531"/>
            <a:ext cx="8389089" cy="3135392"/>
          </a:xfrm>
          <a:prstGeom prst="roundRect">
            <a:avLst>
              <a:gd name="adj" fmla="val 6259"/>
            </a:avLst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A(0,0) = 0			</a:t>
            </a:r>
            <a:endParaRPr lang="zh-CN" altLang="zh-CN" sz="1600" dirty="0"/>
          </a:p>
          <a:p>
            <a:r>
              <a:rPr lang="en-US" altLang="zh-CN" sz="1600" dirty="0"/>
              <a:t>A(0,1) = 0			</a:t>
            </a:r>
            <a:endParaRPr lang="zh-CN" altLang="zh-CN" sz="1600" dirty="0"/>
          </a:p>
          <a:p>
            <a:r>
              <a:rPr lang="en-US" altLang="zh-CN" sz="1600" dirty="0"/>
              <a:t>A(0,2) = 0			</a:t>
            </a:r>
            <a:endParaRPr lang="zh-CN" altLang="zh-CN" sz="1600" dirty="0"/>
          </a:p>
          <a:p>
            <a:r>
              <a:rPr lang="en-US" altLang="zh-CN" sz="1600" dirty="0"/>
              <a:t>A(0,3) = 0			</a:t>
            </a:r>
            <a:endParaRPr lang="zh-CN" altLang="zh-CN" sz="1600" dirty="0"/>
          </a:p>
          <a:p>
            <a:r>
              <a:rPr lang="en-US" altLang="zh-CN" sz="1600" dirty="0"/>
              <a:t>A(1,0) = 0			</a:t>
            </a:r>
            <a:endParaRPr lang="zh-CN" altLang="zh-CN" sz="1600" dirty="0"/>
          </a:p>
          <a:p>
            <a:r>
              <a:rPr lang="en-US" altLang="zh-CN" sz="1600" dirty="0"/>
              <a:t>A(1,1) = 1			</a:t>
            </a:r>
            <a:endParaRPr lang="zh-CN" altLang="zh-CN" sz="1600" dirty="0"/>
          </a:p>
          <a:p>
            <a:r>
              <a:rPr lang="en-US" altLang="zh-CN" sz="1600" dirty="0"/>
              <a:t>A(1,2) = 2			</a:t>
            </a:r>
            <a:endParaRPr lang="zh-CN" altLang="zh-CN" sz="1600" dirty="0"/>
          </a:p>
          <a:p>
            <a:r>
              <a:rPr lang="en-US" altLang="zh-CN" sz="1600" dirty="0"/>
              <a:t>A(1,3) = 3			</a:t>
            </a:r>
            <a:endParaRPr lang="zh-CN" altLang="zh-CN" sz="1600" dirty="0"/>
          </a:p>
          <a:p>
            <a:r>
              <a:rPr lang="en-US" altLang="zh-CN" sz="1600" dirty="0"/>
              <a:t>A(2,0) = 0			</a:t>
            </a:r>
            <a:endParaRPr lang="zh-CN" altLang="zh-CN" sz="1600" dirty="0"/>
          </a:p>
          <a:p>
            <a:r>
              <a:rPr lang="en-US" altLang="zh-CN" sz="1600" dirty="0"/>
              <a:t>A(2,1) = 2			</a:t>
            </a:r>
            <a:endParaRPr lang="zh-CN" altLang="zh-CN" sz="1600" dirty="0"/>
          </a:p>
          <a:p>
            <a:r>
              <a:rPr lang="en-US" altLang="zh-CN" sz="1600" dirty="0"/>
              <a:t>A(2,2) = 4			</a:t>
            </a:r>
            <a:endParaRPr lang="zh-CN" altLang="zh-CN" sz="1600" dirty="0"/>
          </a:p>
          <a:p>
            <a:r>
              <a:rPr lang="en-US" altLang="zh-CN" sz="1600" dirty="0"/>
              <a:t>A(2,3) = </a:t>
            </a:r>
            <a:r>
              <a:rPr lang="en-US" altLang="zh-CN" sz="1600" dirty="0" smtClean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1924281222"/>
      </p:ext>
    </p:extLst>
  </p:cSld>
  <p:clrMapOvr>
    <a:masterClrMapping/>
  </p:clrMapOvr>
  <p:transition spd="slow">
    <p:wheel spokes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9"/>
          <p:cNvSpPr txBox="1"/>
          <p:nvPr/>
        </p:nvSpPr>
        <p:spPr>
          <a:xfrm>
            <a:off x="621887" y="109260"/>
            <a:ext cx="4619963" cy="474905"/>
          </a:xfrm>
          <a:prstGeom prst="rect">
            <a:avLst/>
          </a:prstGeom>
          <a:noFill/>
        </p:spPr>
        <p:txBody>
          <a:bodyPr wrap="square" lIns="119792" tIns="59896" rIns="119792" bIns="59896" rtlCol="0">
            <a:spAutoFit/>
          </a:bodyPr>
          <a:lstStyle>
            <a:defPPr>
              <a:defRPr lang="zh-CN"/>
            </a:defPPr>
            <a:lvl1pPr>
              <a:defRPr sz="2300" b="1">
                <a:blipFill>
                  <a:blip r:embed="rId2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2</a:t>
            </a:r>
            <a:r>
              <a:rPr lang="zh-CN" altLang="zh-CN" dirty="0"/>
              <a:t>．二维数组的引用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93135" y="914404"/>
            <a:ext cx="9590567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6088"/>
            <a:r>
              <a:rPr lang="zh-CN" altLang="zh-CN" dirty="0"/>
              <a:t>通常，数组中所有元素的值类型应与数组定义的类型相同，但是如果数组的类型是</a:t>
            </a:r>
            <a:r>
              <a:rPr lang="en-US" altLang="zh-CN" dirty="0"/>
              <a:t>Object</a:t>
            </a:r>
            <a:r>
              <a:rPr lang="zh-CN" altLang="zh-CN" dirty="0"/>
              <a:t>，则可以在数组中混合使用各种数据类型。</a:t>
            </a:r>
          </a:p>
          <a:p>
            <a:pPr indent="446088"/>
            <a:r>
              <a:rPr lang="zh-CN" altLang="zh-CN" dirty="0"/>
              <a:t>例如，使用</a:t>
            </a:r>
            <a:r>
              <a:rPr lang="en-US" altLang="zh-CN" dirty="0"/>
              <a:t>Object</a:t>
            </a:r>
            <a:r>
              <a:rPr lang="zh-CN" altLang="zh-CN" dirty="0"/>
              <a:t>类型数组</a:t>
            </a:r>
            <a:r>
              <a:rPr lang="en-US" altLang="zh-CN" dirty="0"/>
              <a:t>A</a:t>
            </a:r>
            <a:r>
              <a:rPr lang="zh-CN" altLang="zh-CN" dirty="0"/>
              <a:t>来存储不同类型的数据</a:t>
            </a:r>
            <a:r>
              <a:rPr lang="zh-CN" altLang="zh-CN" dirty="0" smtClean="0"/>
              <a:t>：</a:t>
            </a:r>
            <a:endParaRPr lang="zh-CN" altLang="zh-CN" dirty="0"/>
          </a:p>
        </p:txBody>
      </p:sp>
      <p:sp>
        <p:nvSpPr>
          <p:cNvPr id="4" name="TextBox 3"/>
          <p:cNvSpPr txBox="1"/>
          <p:nvPr/>
        </p:nvSpPr>
        <p:spPr>
          <a:xfrm>
            <a:off x="1446027" y="1791567"/>
            <a:ext cx="8484782" cy="1259919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dirty="0"/>
              <a:t>Dim  A(4)  As  Object		</a:t>
            </a:r>
            <a:endParaRPr lang="zh-CN" altLang="zh-CN" dirty="0"/>
          </a:p>
          <a:p>
            <a:r>
              <a:rPr lang="en-US" altLang="zh-CN" dirty="0"/>
              <a:t>A(0)  =  "</a:t>
            </a:r>
            <a:r>
              <a:rPr lang="zh-CN" altLang="zh-CN" dirty="0"/>
              <a:t>数学系</a:t>
            </a:r>
            <a:r>
              <a:rPr lang="en-US" altLang="zh-CN" dirty="0"/>
              <a:t>"			' </a:t>
            </a:r>
            <a:r>
              <a:rPr lang="zh-CN" altLang="zh-CN" dirty="0"/>
              <a:t>下标为</a:t>
            </a:r>
            <a:r>
              <a:rPr lang="en-US" altLang="zh-CN" dirty="0"/>
              <a:t>0</a:t>
            </a:r>
            <a:r>
              <a:rPr lang="zh-CN" altLang="zh-CN" dirty="0"/>
              <a:t>的元素赋值为字符串型</a:t>
            </a:r>
          </a:p>
          <a:p>
            <a:r>
              <a:rPr lang="en-US" altLang="zh-CN" dirty="0"/>
              <a:t>A(1)  =  20				' </a:t>
            </a:r>
            <a:r>
              <a:rPr lang="zh-CN" altLang="zh-CN" dirty="0"/>
              <a:t>下标为</a:t>
            </a:r>
            <a:r>
              <a:rPr lang="en-US" altLang="zh-CN" dirty="0"/>
              <a:t>1</a:t>
            </a:r>
            <a:r>
              <a:rPr lang="zh-CN" altLang="zh-CN" dirty="0"/>
              <a:t>的元素赋值为整型</a:t>
            </a:r>
          </a:p>
          <a:p>
            <a:r>
              <a:rPr lang="en-US" altLang="zh-CN" dirty="0"/>
              <a:t>A(2)  =  #12-21-2012#		' </a:t>
            </a:r>
            <a:r>
              <a:rPr lang="zh-CN" altLang="zh-CN" dirty="0"/>
              <a:t>下标为</a:t>
            </a:r>
            <a:r>
              <a:rPr lang="en-US" altLang="zh-CN" dirty="0"/>
              <a:t>2</a:t>
            </a:r>
            <a:r>
              <a:rPr lang="zh-CN" altLang="zh-CN" dirty="0"/>
              <a:t>的元素赋值为日期</a:t>
            </a:r>
            <a:r>
              <a:rPr lang="zh-CN" altLang="zh-CN" dirty="0" smtClean="0"/>
              <a:t>型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2928072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 rot="2643114">
            <a:off x="3114465" y="2395270"/>
            <a:ext cx="1362721" cy="1447759"/>
            <a:chOff x="4819176" y="1662676"/>
            <a:chExt cx="2993523" cy="2989680"/>
          </a:xfrm>
        </p:grpSpPr>
        <p:grpSp>
          <p:nvGrpSpPr>
            <p:cNvPr id="5" name="组合 4"/>
            <p:cNvGrpSpPr/>
            <p:nvPr/>
          </p:nvGrpSpPr>
          <p:grpSpPr>
            <a:xfrm>
              <a:off x="4819176" y="1662676"/>
              <a:ext cx="2993523" cy="2989680"/>
              <a:chOff x="304800" y="673100"/>
              <a:chExt cx="4147845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7" name="矩形 6"/>
              <p:cNvSpPr>
                <a:spLocks/>
              </p:cNvSpPr>
              <p:nvPr/>
            </p:nvSpPr>
            <p:spPr>
              <a:xfrm>
                <a:off x="304800" y="673100"/>
                <a:ext cx="4147845" cy="4000500"/>
              </a:xfrm>
              <a:prstGeom prst="rect">
                <a:avLst/>
              </a:prstGeom>
              <a:gradFill>
                <a:gsLst>
                  <a:gs pos="0">
                    <a:sysClr val="window" lastClr="FFFFFF"/>
                  </a:gs>
                  <a:gs pos="55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65000"/>
                    </a:sysClr>
                  </a:gs>
                </a:gsLst>
                <a:lin ang="81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kern="0">
                  <a:solidFill>
                    <a:sysClr val="windowText" lastClr="000000"/>
                  </a:solidFill>
                  <a:latin typeface="Calibri"/>
                  <a:ea typeface="宋体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>
                <a:off x="399069" y="760412"/>
                <a:ext cx="3959307" cy="3825874"/>
              </a:xfrm>
              <a:prstGeom prst="rect">
                <a:avLst/>
              </a:prstGeom>
              <a:gradFill>
                <a:gsLst>
                  <a:gs pos="0">
                    <a:sysClr val="window" lastClr="FFFFFF"/>
                  </a:gs>
                  <a:gs pos="51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75000"/>
                    </a:sysClr>
                  </a:gs>
                </a:gsLst>
                <a:lin ang="189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kern="0">
                  <a:solidFill>
                    <a:sysClr val="window" lastClr="FFFFFF"/>
                  </a:solidFill>
                  <a:latin typeface="Calibri"/>
                  <a:ea typeface="宋体"/>
                </a:endParaRPr>
              </a:p>
            </p:txBody>
          </p:sp>
        </p:grpSp>
        <p:sp>
          <p:nvSpPr>
            <p:cNvPr id="6" name="矩形 5"/>
            <p:cNvSpPr/>
            <p:nvPr/>
          </p:nvSpPr>
          <p:spPr>
            <a:xfrm>
              <a:off x="5038399" y="1880357"/>
              <a:ext cx="2555077" cy="2554311"/>
            </a:xfrm>
            <a:prstGeom prst="rect">
              <a:avLst/>
            </a:prstGeom>
            <a:blipFill>
              <a:blip r:embed="rId2"/>
              <a:stretch>
                <a:fillRect/>
              </a:stretch>
            </a:blipFill>
            <a:ln w="28575" cap="flat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>
                <a:solidFill>
                  <a:sysClr val="window" lastClr="FFFFFF"/>
                </a:solidFill>
                <a:latin typeface="Palatino Linotype"/>
                <a:ea typeface="宋体"/>
              </a:endParaRPr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3260977" y="2612610"/>
            <a:ext cx="1069702" cy="1059378"/>
          </a:xfrm>
          <a:prstGeom prst="rect">
            <a:avLst/>
          </a:prstGeom>
          <a:noFill/>
        </p:spPr>
        <p:txBody>
          <a:bodyPr wrap="square" lIns="119792" tIns="59896" rIns="119792" bIns="59896" rtlCol="0">
            <a:spAutoFit/>
          </a:bodyPr>
          <a:lstStyle/>
          <a:p>
            <a:r>
              <a:rPr lang="en-US" altLang="zh-CN" sz="5900" b="1" dirty="0" smtClean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04</a:t>
            </a:r>
            <a:endParaRPr lang="zh-CN" altLang="en-US" sz="5900" b="1" dirty="0">
              <a:solidFill>
                <a:schemeClr val="bg1"/>
              </a:solidFill>
              <a:latin typeface="Roboto Black" panose="02000000000000000000" pitchFamily="2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346119" y="2673939"/>
            <a:ext cx="2065306" cy="490294"/>
          </a:xfrm>
          <a:prstGeom prst="rect">
            <a:avLst/>
          </a:prstGeom>
          <a:noFill/>
        </p:spPr>
        <p:txBody>
          <a:bodyPr wrap="square" lIns="119792" tIns="59896" rIns="119792" bIns="59896" rtlCol="0">
            <a:spAutoFit/>
          </a:bodyPr>
          <a:lstStyle>
            <a:defPPr>
              <a:defRPr lang="zh-CN"/>
            </a:defPPr>
            <a:lvl1pPr>
              <a:defRPr sz="4300" b="1">
                <a:blipFill>
                  <a:blip r:embed="rId2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zh-CN" sz="2400" dirty="0" smtClean="0"/>
              <a:t>动</a:t>
            </a:r>
            <a:r>
              <a:rPr lang="en-US" altLang="zh-CN" sz="2400" dirty="0" smtClean="0"/>
              <a:t> </a:t>
            </a:r>
            <a:r>
              <a:rPr lang="zh-CN" altLang="zh-CN" sz="2400" dirty="0" smtClean="0"/>
              <a:t>态</a:t>
            </a:r>
            <a:r>
              <a:rPr lang="en-US" altLang="zh-CN" sz="2400" dirty="0" smtClean="0"/>
              <a:t> </a:t>
            </a:r>
            <a:r>
              <a:rPr lang="zh-CN" altLang="zh-CN" sz="2400" dirty="0" smtClean="0"/>
              <a:t>数</a:t>
            </a:r>
            <a:r>
              <a:rPr lang="en-US" altLang="zh-CN" sz="2400" dirty="0" smtClean="0"/>
              <a:t> </a:t>
            </a:r>
            <a:r>
              <a:rPr lang="zh-CN" altLang="zh-CN" sz="2400" dirty="0" smtClean="0"/>
              <a:t>组</a:t>
            </a:r>
            <a:endParaRPr lang="zh-CN" altLang="zh-CN" sz="2400" dirty="0"/>
          </a:p>
        </p:txBody>
      </p:sp>
      <p:cxnSp>
        <p:nvCxnSpPr>
          <p:cNvPr id="11" name="直接连接符 10"/>
          <p:cNvCxnSpPr/>
          <p:nvPr/>
        </p:nvCxnSpPr>
        <p:spPr>
          <a:xfrm>
            <a:off x="4890796" y="3157833"/>
            <a:ext cx="2615790" cy="0"/>
          </a:xfrm>
          <a:prstGeom prst="line">
            <a:avLst/>
          </a:prstGeom>
          <a:ln>
            <a:solidFill>
              <a:srgbClr val="AE00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MH_Others_1"/>
          <p:cNvSpPr txBox="1"/>
          <p:nvPr/>
        </p:nvSpPr>
        <p:spPr>
          <a:xfrm>
            <a:off x="4542567" y="1414219"/>
            <a:ext cx="2868858" cy="505683"/>
          </a:xfrm>
          <a:prstGeom prst="rect">
            <a:avLst/>
          </a:prstGeom>
          <a:noFill/>
        </p:spPr>
        <p:txBody>
          <a:bodyPr wrap="square" lIns="119792" tIns="59896" rIns="119792" bIns="59896">
            <a:spAutoFit/>
          </a:bodyPr>
          <a:lstStyle/>
          <a:p>
            <a:pPr algn="ctr">
              <a:defRPr/>
            </a:pPr>
            <a:r>
              <a:rPr lang="en-US" altLang="zh-CN" sz="2500" spc="394" dirty="0">
                <a:solidFill>
                  <a:srgbClr val="C40001"/>
                </a:solidFill>
                <a:latin typeface="方正大黑简体" panose="03000509000000000000" pitchFamily="65" charset="-122"/>
                <a:ea typeface="方正大黑简体" panose="03000509000000000000" pitchFamily="65" charset="-122"/>
              </a:rPr>
              <a:t>Contents</a:t>
            </a:r>
            <a:endParaRPr lang="zh-CN" altLang="en-US" sz="2500" spc="394" dirty="0">
              <a:solidFill>
                <a:srgbClr val="C40001"/>
              </a:solidFill>
              <a:latin typeface="方正大黑简体" panose="03000509000000000000" pitchFamily="65" charset="-122"/>
              <a:ea typeface="方正大黑简体" panose="03000509000000000000" pitchFamily="65" charset="-122"/>
            </a:endParaRPr>
          </a:p>
        </p:txBody>
      </p:sp>
      <p:sp>
        <p:nvSpPr>
          <p:cNvPr id="19" name="MH_Others_2"/>
          <p:cNvSpPr txBox="1">
            <a:spLocks noChangeArrowheads="1"/>
          </p:cNvSpPr>
          <p:nvPr/>
        </p:nvSpPr>
        <p:spPr bwMode="auto">
          <a:xfrm>
            <a:off x="4146923" y="439097"/>
            <a:ext cx="3612710" cy="878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19792" tIns="59896" rIns="119792" bIns="59896"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itchFamily="34" charset="0"/>
              <a:buChar char="•"/>
              <a:defRPr sz="21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5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itchFamily="34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itchFamily="34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itchFamily="34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itchFamily="34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zh-CN" altLang="en-US" sz="5300">
                <a:solidFill>
                  <a:srgbClr val="AE0001"/>
                </a:solidFill>
                <a:latin typeface="方正大黑简体" panose="03000509000000000000" pitchFamily="65" charset="-122"/>
                <a:ea typeface="方正大黑简体" panose="03000509000000000000" pitchFamily="65" charset="-122"/>
              </a:rPr>
              <a:t>目录</a:t>
            </a:r>
            <a:endParaRPr lang="zh-CN" altLang="en-US" sz="5300" dirty="0">
              <a:solidFill>
                <a:srgbClr val="AE0001"/>
              </a:solidFill>
              <a:latin typeface="方正大黑简体" panose="03000509000000000000" pitchFamily="65" charset="-122"/>
              <a:ea typeface="方正大黑简体" panose="03000509000000000000" pitchFamily="65" charset="-122"/>
            </a:endParaRPr>
          </a:p>
        </p:txBody>
      </p:sp>
      <p:cxnSp>
        <p:nvCxnSpPr>
          <p:cNvPr id="20" name="直接连接符 19"/>
          <p:cNvCxnSpPr/>
          <p:nvPr/>
        </p:nvCxnSpPr>
        <p:spPr>
          <a:xfrm>
            <a:off x="-12374" y="1687966"/>
            <a:ext cx="4931791" cy="0"/>
          </a:xfrm>
          <a:prstGeom prst="line">
            <a:avLst/>
          </a:prstGeom>
          <a:ln w="3175">
            <a:solidFill>
              <a:srgbClr val="C40001"/>
            </a:solidFill>
            <a:prstDash val="dash"/>
            <a:tail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>
            <a:off x="6962675" y="1687966"/>
            <a:ext cx="4923128" cy="0"/>
          </a:xfrm>
          <a:prstGeom prst="line">
            <a:avLst/>
          </a:prstGeom>
          <a:ln w="3175">
            <a:solidFill>
              <a:srgbClr val="C40001"/>
            </a:solidFill>
            <a:prstDash val="dash"/>
            <a:head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2615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 advTm="0">
        <p:checker/>
      </p:transition>
    </mc:Choice>
    <mc:Fallback xmlns="">
      <p:transition spd="slow" advTm="0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 tmFilter="0,0; .5, 1; 1, 1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5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5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50"/>
                            </p:stCondLst>
                            <p:childTnLst>
                              <p:par>
                                <p:cTn id="2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5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8" grpId="0"/>
      <p:bldP spid="19" grpId="0"/>
    </p:bld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9"/>
          <p:cNvSpPr txBox="1"/>
          <p:nvPr/>
        </p:nvSpPr>
        <p:spPr>
          <a:xfrm>
            <a:off x="621887" y="109260"/>
            <a:ext cx="4619963" cy="474905"/>
          </a:xfrm>
          <a:prstGeom prst="rect">
            <a:avLst/>
          </a:prstGeom>
          <a:noFill/>
        </p:spPr>
        <p:txBody>
          <a:bodyPr wrap="square" lIns="119792" tIns="59896" rIns="119792" bIns="59896" rtlCol="0">
            <a:spAutoFit/>
          </a:bodyPr>
          <a:lstStyle>
            <a:defPPr>
              <a:defRPr lang="zh-CN"/>
            </a:defPPr>
            <a:lvl1pPr>
              <a:defRPr sz="2300" b="1">
                <a:blipFill>
                  <a:blip r:embed="rId2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zh-CN" dirty="0" smtClean="0"/>
              <a:t>动</a:t>
            </a:r>
            <a:r>
              <a:rPr lang="en-US" altLang="zh-CN" dirty="0" smtClean="0"/>
              <a:t> </a:t>
            </a:r>
            <a:r>
              <a:rPr lang="zh-CN" altLang="zh-CN" dirty="0" smtClean="0"/>
              <a:t>态</a:t>
            </a:r>
            <a:r>
              <a:rPr lang="en-US" altLang="zh-CN" dirty="0" smtClean="0"/>
              <a:t> </a:t>
            </a:r>
            <a:r>
              <a:rPr lang="zh-CN" altLang="zh-CN" dirty="0" smtClean="0"/>
              <a:t>数</a:t>
            </a:r>
            <a:r>
              <a:rPr lang="en-US" altLang="zh-CN" dirty="0" smtClean="0"/>
              <a:t> </a:t>
            </a:r>
            <a:r>
              <a:rPr lang="zh-CN" altLang="zh-CN" dirty="0" smtClean="0"/>
              <a:t>组</a:t>
            </a:r>
            <a:endParaRPr lang="zh-CN" altLang="zh-CN" dirty="0"/>
          </a:p>
        </p:txBody>
      </p:sp>
      <p:sp>
        <p:nvSpPr>
          <p:cNvPr id="3" name="TextBox 2"/>
          <p:cNvSpPr txBox="1"/>
          <p:nvPr/>
        </p:nvSpPr>
        <p:spPr>
          <a:xfrm>
            <a:off x="978195" y="850605"/>
            <a:ext cx="9324754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6088"/>
            <a:r>
              <a:rPr lang="zh-CN" altLang="zh-CN" dirty="0"/>
              <a:t>动态数组以变量作为下标，在程序运行过程中完成定义。通常分两步进行定义：</a:t>
            </a:r>
          </a:p>
          <a:p>
            <a:pPr indent="446088"/>
            <a:r>
              <a:rPr lang="zh-CN" altLang="zh-CN" dirty="0"/>
              <a:t>（</a:t>
            </a:r>
            <a:r>
              <a:rPr lang="en-US" altLang="zh-CN" dirty="0"/>
              <a:t>1</a:t>
            </a:r>
            <a:r>
              <a:rPr lang="zh-CN" altLang="zh-CN" dirty="0"/>
              <a:t>）用</a:t>
            </a:r>
            <a:r>
              <a:rPr lang="en-US" altLang="zh-CN" dirty="0"/>
              <a:t>Dim</a:t>
            </a:r>
            <a:r>
              <a:rPr lang="zh-CN" altLang="zh-CN" dirty="0"/>
              <a:t>、</a:t>
            </a:r>
            <a:r>
              <a:rPr lang="en-US" altLang="zh-CN" dirty="0"/>
              <a:t>Private</a:t>
            </a:r>
            <a:r>
              <a:rPr lang="zh-CN" altLang="zh-CN" dirty="0"/>
              <a:t>或</a:t>
            </a:r>
            <a:r>
              <a:rPr lang="en-US" altLang="zh-CN" dirty="0"/>
              <a:t>Public</a:t>
            </a:r>
            <a:r>
              <a:rPr lang="zh-CN" altLang="zh-CN" dirty="0"/>
              <a:t>等语句声明一个没有下标（</a:t>
            </a:r>
            <a:r>
              <a:rPr lang="en-US" altLang="zh-CN" dirty="0"/>
              <a:t>()</a:t>
            </a:r>
            <a:r>
              <a:rPr lang="zh-CN" altLang="zh-CN" dirty="0"/>
              <a:t>不能省略）的数组。</a:t>
            </a:r>
          </a:p>
          <a:p>
            <a:pPr indent="446088"/>
            <a:r>
              <a:rPr lang="zh-CN" altLang="zh-CN" dirty="0"/>
              <a:t>（</a:t>
            </a:r>
            <a:r>
              <a:rPr lang="en-US" altLang="zh-CN" dirty="0"/>
              <a:t>2</a:t>
            </a:r>
            <a:r>
              <a:rPr lang="zh-CN" altLang="zh-CN" dirty="0"/>
              <a:t>）在过程中，用</a:t>
            </a:r>
            <a:r>
              <a:rPr lang="en-US" altLang="zh-CN" dirty="0" err="1"/>
              <a:t>ReDim</a:t>
            </a:r>
            <a:r>
              <a:rPr lang="zh-CN" altLang="zh-CN" dirty="0"/>
              <a:t>语句定义数组的维数和下标上界。</a:t>
            </a:r>
          </a:p>
          <a:p>
            <a:pPr indent="446088"/>
            <a:r>
              <a:rPr lang="zh-CN" altLang="zh-CN" dirty="0"/>
              <a:t>用</a:t>
            </a:r>
            <a:r>
              <a:rPr lang="en-US" altLang="zh-CN" dirty="0" err="1"/>
              <a:t>ReDim</a:t>
            </a:r>
            <a:r>
              <a:rPr lang="zh-CN" altLang="zh-CN" dirty="0"/>
              <a:t>语句声明动态数组的语法格式如下</a:t>
            </a:r>
            <a:r>
              <a:rPr lang="zh-CN" altLang="zh-CN" dirty="0" smtClean="0"/>
              <a:t>：</a:t>
            </a:r>
            <a:endParaRPr lang="zh-CN" altLang="zh-CN" dirty="0"/>
          </a:p>
        </p:txBody>
      </p:sp>
      <p:sp>
        <p:nvSpPr>
          <p:cNvPr id="4" name="圆角矩形 3"/>
          <p:cNvSpPr/>
          <p:nvPr/>
        </p:nvSpPr>
        <p:spPr>
          <a:xfrm>
            <a:off x="1568961" y="1970755"/>
            <a:ext cx="8659560" cy="391597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dirty="0" err="1"/>
              <a:t>ReDim</a:t>
            </a:r>
            <a:r>
              <a:rPr lang="en-US" altLang="zh-CN" dirty="0"/>
              <a:t> [Preserve] </a:t>
            </a:r>
            <a:r>
              <a:rPr lang="zh-CN" altLang="zh-CN" dirty="0"/>
              <a:t>数组名</a:t>
            </a:r>
            <a:r>
              <a:rPr lang="en-US" altLang="zh-CN" dirty="0"/>
              <a:t>(</a:t>
            </a:r>
            <a:r>
              <a:rPr lang="zh-CN" altLang="zh-CN" dirty="0"/>
              <a:t>数组上下界</a:t>
            </a:r>
            <a:r>
              <a:rPr lang="en-US" altLang="zh-CN" dirty="0"/>
              <a:t>,</a:t>
            </a:r>
            <a:r>
              <a:rPr lang="zh-CN" altLang="zh-CN" dirty="0"/>
              <a:t>…</a:t>
            </a:r>
            <a:r>
              <a:rPr lang="en-US" altLang="zh-CN" dirty="0"/>
              <a:t>)</a:t>
            </a:r>
            <a:endParaRPr lang="zh-CN" altLang="zh-CN" dirty="0"/>
          </a:p>
        </p:txBody>
      </p:sp>
      <p:sp>
        <p:nvSpPr>
          <p:cNvPr id="5" name="TextBox 4"/>
          <p:cNvSpPr txBox="1"/>
          <p:nvPr/>
        </p:nvSpPr>
        <p:spPr>
          <a:xfrm>
            <a:off x="978194" y="2386931"/>
            <a:ext cx="9611833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6088"/>
            <a:r>
              <a:rPr lang="zh-CN" altLang="zh-CN" dirty="0"/>
              <a:t>其中：</a:t>
            </a:r>
          </a:p>
          <a:p>
            <a:pPr indent="446088"/>
            <a:r>
              <a:rPr lang="zh-CN" altLang="zh-CN" dirty="0"/>
              <a:t>（</a:t>
            </a:r>
            <a:r>
              <a:rPr lang="en-US" altLang="zh-CN" dirty="0"/>
              <a:t>1</a:t>
            </a:r>
            <a:r>
              <a:rPr lang="zh-CN" altLang="zh-CN" dirty="0"/>
              <a:t>）</a:t>
            </a:r>
            <a:r>
              <a:rPr lang="en-US" altLang="zh-CN" dirty="0" err="1"/>
              <a:t>ReDim</a:t>
            </a:r>
            <a:r>
              <a:rPr lang="zh-CN" altLang="zh-CN" dirty="0"/>
              <a:t>，用于为动态数组重新分配存储空间。对于每一维数，</a:t>
            </a:r>
            <a:r>
              <a:rPr lang="en-US" altLang="zh-CN" dirty="0" err="1"/>
              <a:t>ReDim</a:t>
            </a:r>
            <a:r>
              <a:rPr lang="en-US" altLang="zh-CN" dirty="0"/>
              <a:t> </a:t>
            </a:r>
            <a:r>
              <a:rPr lang="zh-CN" altLang="zh-CN" dirty="0"/>
              <a:t>语句都能改变元素数及上下界，可以分配实际的元素个数。但是，数组的维数不能改变。</a:t>
            </a:r>
          </a:p>
          <a:p>
            <a:pPr indent="446088"/>
            <a:r>
              <a:rPr lang="zh-CN" altLang="zh-CN" dirty="0"/>
              <a:t>（</a:t>
            </a:r>
            <a:r>
              <a:rPr lang="en-US" altLang="zh-CN" dirty="0"/>
              <a:t>2</a:t>
            </a:r>
            <a:r>
              <a:rPr lang="zh-CN" altLang="zh-CN" dirty="0"/>
              <a:t>）</a:t>
            </a:r>
            <a:r>
              <a:rPr lang="en-US" altLang="zh-CN" dirty="0"/>
              <a:t>Preserve</a:t>
            </a:r>
            <a:r>
              <a:rPr lang="zh-CN" altLang="zh-CN" dirty="0"/>
              <a:t>，通常当重新分配动态数组时，数组中的内容将被清除，若使用此关键字，可以保持数组中原来的数据。使用具有</a:t>
            </a:r>
            <a:r>
              <a:rPr lang="en-US" altLang="zh-CN" dirty="0"/>
              <a:t> Preserve </a:t>
            </a:r>
            <a:r>
              <a:rPr lang="zh-CN" altLang="zh-CN" dirty="0"/>
              <a:t>关键字的</a:t>
            </a:r>
            <a:r>
              <a:rPr lang="en-US" altLang="zh-CN" dirty="0"/>
              <a:t> </a:t>
            </a:r>
            <a:r>
              <a:rPr lang="en-US" altLang="zh-CN" dirty="0" err="1"/>
              <a:t>ReDim</a:t>
            </a:r>
            <a:r>
              <a:rPr lang="en-US" altLang="zh-CN" dirty="0"/>
              <a:t> </a:t>
            </a:r>
            <a:r>
              <a:rPr lang="zh-CN" altLang="zh-CN" dirty="0"/>
              <a:t>语句既可以改变数组大小，又不丢失数组中原来的数据</a:t>
            </a:r>
            <a:r>
              <a:rPr lang="zh-CN" altLang="zh-CN" dirty="0" smtClean="0"/>
              <a:t>。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3383293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9"/>
          <p:cNvSpPr txBox="1"/>
          <p:nvPr/>
        </p:nvSpPr>
        <p:spPr>
          <a:xfrm>
            <a:off x="621887" y="109260"/>
            <a:ext cx="4619963" cy="474905"/>
          </a:xfrm>
          <a:prstGeom prst="rect">
            <a:avLst/>
          </a:prstGeom>
          <a:noFill/>
        </p:spPr>
        <p:txBody>
          <a:bodyPr wrap="square" lIns="119792" tIns="59896" rIns="119792" bIns="59896" rtlCol="0">
            <a:spAutoFit/>
          </a:bodyPr>
          <a:lstStyle>
            <a:defPPr>
              <a:defRPr lang="zh-CN"/>
            </a:defPPr>
            <a:lvl1pPr>
              <a:defRPr sz="2300" b="1">
                <a:blipFill>
                  <a:blip r:embed="rId2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zh-CN" dirty="0" smtClean="0"/>
              <a:t>动</a:t>
            </a:r>
            <a:r>
              <a:rPr lang="en-US" altLang="zh-CN" dirty="0" smtClean="0"/>
              <a:t> </a:t>
            </a:r>
            <a:r>
              <a:rPr lang="zh-CN" altLang="zh-CN" dirty="0" smtClean="0"/>
              <a:t>态</a:t>
            </a:r>
            <a:r>
              <a:rPr lang="en-US" altLang="zh-CN" dirty="0" smtClean="0"/>
              <a:t> </a:t>
            </a:r>
            <a:r>
              <a:rPr lang="zh-CN" altLang="zh-CN" dirty="0" smtClean="0"/>
              <a:t>数</a:t>
            </a:r>
            <a:r>
              <a:rPr lang="en-US" altLang="zh-CN" dirty="0" smtClean="0"/>
              <a:t> </a:t>
            </a:r>
            <a:r>
              <a:rPr lang="zh-CN" altLang="zh-CN" dirty="0" smtClean="0"/>
              <a:t>组</a:t>
            </a:r>
            <a:endParaRPr lang="zh-CN" altLang="zh-CN" dirty="0"/>
          </a:p>
        </p:txBody>
      </p:sp>
      <p:sp>
        <p:nvSpPr>
          <p:cNvPr id="3" name="TextBox 2"/>
          <p:cNvSpPr txBox="1"/>
          <p:nvPr/>
        </p:nvSpPr>
        <p:spPr>
          <a:xfrm>
            <a:off x="946298" y="871870"/>
            <a:ext cx="9473609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6088"/>
            <a:r>
              <a:rPr lang="zh-CN" altLang="zh-CN" dirty="0"/>
              <a:t>若声明一维动态数组，在</a:t>
            </a:r>
            <a:r>
              <a:rPr lang="en-US" altLang="zh-CN" dirty="0"/>
              <a:t>Dim</a:t>
            </a:r>
            <a:r>
              <a:rPr lang="zh-CN" altLang="zh-CN" dirty="0"/>
              <a:t>语句中数组名后面的括号不能省略。例如，先用</a:t>
            </a:r>
            <a:r>
              <a:rPr lang="en-US" altLang="zh-CN" dirty="0"/>
              <a:t>Dim</a:t>
            </a:r>
            <a:r>
              <a:rPr lang="zh-CN" altLang="zh-CN" dirty="0"/>
              <a:t>声明</a:t>
            </a:r>
            <a:r>
              <a:rPr lang="en-US" altLang="zh-CN" dirty="0"/>
              <a:t>M</a:t>
            </a:r>
            <a:r>
              <a:rPr lang="zh-CN" altLang="zh-CN" dirty="0"/>
              <a:t>为一维动态数组，再用</a:t>
            </a:r>
            <a:r>
              <a:rPr lang="en-US" altLang="zh-CN" dirty="0" err="1"/>
              <a:t>ReDim</a:t>
            </a:r>
            <a:r>
              <a:rPr lang="zh-CN" altLang="zh-CN" dirty="0"/>
              <a:t>语句为其分配</a:t>
            </a:r>
            <a:r>
              <a:rPr lang="en-US" altLang="zh-CN" dirty="0"/>
              <a:t>6</a:t>
            </a:r>
            <a:r>
              <a:rPr lang="zh-CN" altLang="zh-CN" dirty="0"/>
              <a:t>个元素</a:t>
            </a:r>
            <a:r>
              <a:rPr lang="zh-CN" altLang="zh-CN" dirty="0" smtClean="0"/>
              <a:t>：</a:t>
            </a:r>
            <a:endParaRPr lang="zh-CN" altLang="zh-CN" dirty="0"/>
          </a:p>
        </p:txBody>
      </p:sp>
      <p:sp>
        <p:nvSpPr>
          <p:cNvPr id="4" name="TextBox 3"/>
          <p:cNvSpPr txBox="1"/>
          <p:nvPr/>
        </p:nvSpPr>
        <p:spPr>
          <a:xfrm>
            <a:off x="1520456" y="1500971"/>
            <a:ext cx="8537944" cy="97047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dirty="0"/>
              <a:t>Dim M () As Integer			' </a:t>
            </a:r>
            <a:r>
              <a:rPr lang="zh-CN" altLang="zh-CN" dirty="0"/>
              <a:t>声明一个一维动态数组</a:t>
            </a:r>
            <a:r>
              <a:rPr lang="en-US" altLang="zh-CN" dirty="0"/>
              <a:t>M</a:t>
            </a:r>
            <a:endParaRPr lang="zh-CN" altLang="zh-CN" dirty="0"/>
          </a:p>
          <a:p>
            <a:r>
              <a:rPr lang="zh-CN" altLang="zh-CN" dirty="0"/>
              <a:t>…</a:t>
            </a:r>
          </a:p>
          <a:p>
            <a:r>
              <a:rPr lang="en-US" altLang="zh-CN" dirty="0" err="1"/>
              <a:t>ReDim</a:t>
            </a:r>
            <a:r>
              <a:rPr lang="en-US" altLang="zh-CN" dirty="0"/>
              <a:t>  M (5)   		 	' </a:t>
            </a:r>
            <a:r>
              <a:rPr lang="zh-CN" altLang="zh-CN" dirty="0"/>
              <a:t>分配</a:t>
            </a:r>
            <a:r>
              <a:rPr lang="en-US" altLang="zh-CN" dirty="0"/>
              <a:t>6 </a:t>
            </a:r>
            <a:r>
              <a:rPr lang="zh-CN" altLang="zh-CN" dirty="0"/>
              <a:t>个</a:t>
            </a:r>
            <a:r>
              <a:rPr lang="zh-CN" altLang="zh-CN" dirty="0" smtClean="0"/>
              <a:t>元素</a:t>
            </a:r>
            <a:endParaRPr lang="zh-CN" altLang="zh-CN" dirty="0"/>
          </a:p>
        </p:txBody>
      </p:sp>
      <p:sp>
        <p:nvSpPr>
          <p:cNvPr id="5" name="TextBox 4"/>
          <p:cNvSpPr txBox="1"/>
          <p:nvPr/>
        </p:nvSpPr>
        <p:spPr>
          <a:xfrm>
            <a:off x="946298" y="2690037"/>
            <a:ext cx="9473609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6088"/>
            <a:r>
              <a:rPr lang="zh-CN" altLang="zh-CN" dirty="0"/>
              <a:t>若声明二维动态数组，在</a:t>
            </a:r>
            <a:r>
              <a:rPr lang="en-US" altLang="zh-CN" dirty="0"/>
              <a:t>Dim</a:t>
            </a:r>
            <a:r>
              <a:rPr lang="zh-CN" altLang="zh-CN" dirty="0"/>
              <a:t>语句中数组名后面的括号也不能省略，可以省略每一维的上界，但不能省略逗号。</a:t>
            </a:r>
          </a:p>
          <a:p>
            <a:pPr indent="446088"/>
            <a:r>
              <a:rPr lang="zh-CN" altLang="zh-CN" dirty="0"/>
              <a:t>例如，声明</a:t>
            </a:r>
            <a:r>
              <a:rPr lang="en-US" altLang="zh-CN" dirty="0"/>
              <a:t>M</a:t>
            </a:r>
            <a:r>
              <a:rPr lang="zh-CN" altLang="zh-CN" dirty="0"/>
              <a:t>为二维动态数组</a:t>
            </a:r>
            <a:r>
              <a:rPr lang="zh-CN" altLang="zh-CN" dirty="0" smtClean="0"/>
              <a:t>：</a:t>
            </a:r>
            <a:endParaRPr lang="zh-CN" altLang="zh-CN" dirty="0"/>
          </a:p>
        </p:txBody>
      </p:sp>
      <p:sp>
        <p:nvSpPr>
          <p:cNvPr id="6" name="TextBox 5"/>
          <p:cNvSpPr txBox="1"/>
          <p:nvPr/>
        </p:nvSpPr>
        <p:spPr>
          <a:xfrm>
            <a:off x="1557670" y="3567200"/>
            <a:ext cx="8463516" cy="2009061"/>
          </a:xfrm>
          <a:prstGeom prst="roundRect">
            <a:avLst>
              <a:gd name="adj" fmla="val 8729"/>
            </a:avLst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Dim M ( , ) As Integer 		</a:t>
            </a:r>
            <a:r>
              <a:rPr lang="en-US" altLang="zh-CN" sz="1600" dirty="0" smtClean="0"/>
              <a:t>' </a:t>
            </a:r>
            <a:r>
              <a:rPr lang="zh-CN" altLang="zh-CN" sz="1600" dirty="0"/>
              <a:t>声明一个二维动态数组</a:t>
            </a:r>
            <a:r>
              <a:rPr lang="en-US" altLang="zh-CN" sz="1600" dirty="0"/>
              <a:t>M</a:t>
            </a:r>
            <a:endParaRPr lang="zh-CN" altLang="zh-CN" sz="1600" dirty="0"/>
          </a:p>
          <a:p>
            <a:r>
              <a:rPr lang="en-US" altLang="zh-CN" sz="1600" dirty="0"/>
              <a:t>Dim X,Y As Integer   </a:t>
            </a:r>
            <a:endParaRPr lang="zh-CN" altLang="zh-CN" sz="1600" dirty="0"/>
          </a:p>
          <a:p>
            <a:r>
              <a:rPr lang="zh-CN" altLang="zh-CN" sz="1600" dirty="0"/>
              <a:t>…</a:t>
            </a:r>
          </a:p>
          <a:p>
            <a:r>
              <a:rPr lang="en-US" altLang="zh-CN" sz="1600" dirty="0"/>
              <a:t>X = 5 </a:t>
            </a:r>
            <a:endParaRPr lang="zh-CN" altLang="zh-CN" sz="1600" dirty="0"/>
          </a:p>
          <a:p>
            <a:r>
              <a:rPr lang="en-US" altLang="zh-CN" sz="1600" dirty="0"/>
              <a:t>Y = 9</a:t>
            </a:r>
            <a:endParaRPr lang="zh-CN" altLang="zh-CN" sz="1600" dirty="0"/>
          </a:p>
          <a:p>
            <a:r>
              <a:rPr lang="en-US" altLang="zh-CN" sz="1600" dirty="0" err="1"/>
              <a:t>ReDim</a:t>
            </a:r>
            <a:r>
              <a:rPr lang="en-US" altLang="zh-CN" sz="1600" dirty="0"/>
              <a:t> M (X, Y)			 </a:t>
            </a:r>
            <a:r>
              <a:rPr lang="en-US" altLang="zh-CN" sz="1600" dirty="0" smtClean="0"/>
              <a:t>' </a:t>
            </a:r>
            <a:r>
              <a:rPr lang="zh-CN" altLang="zh-CN" sz="1600" dirty="0"/>
              <a:t>分配</a:t>
            </a:r>
            <a:r>
              <a:rPr lang="en-US" altLang="zh-CN" sz="1600" dirty="0"/>
              <a:t>6×10</a:t>
            </a:r>
            <a:r>
              <a:rPr lang="zh-CN" altLang="zh-CN" sz="1600" dirty="0"/>
              <a:t>个元素</a:t>
            </a:r>
          </a:p>
          <a:p>
            <a:r>
              <a:rPr lang="en-US" altLang="zh-CN" sz="1600" dirty="0" err="1"/>
              <a:t>ReDim</a:t>
            </a:r>
            <a:r>
              <a:rPr lang="en-US" altLang="zh-CN" sz="1600" dirty="0"/>
              <a:t> Preserve M (5, Y) 		' </a:t>
            </a:r>
            <a:r>
              <a:rPr lang="zh-CN" altLang="zh-CN" sz="1600" dirty="0"/>
              <a:t>重新分配</a:t>
            </a:r>
            <a:r>
              <a:rPr lang="en-US" altLang="zh-CN" sz="1600" dirty="0"/>
              <a:t>6×10</a:t>
            </a:r>
            <a:r>
              <a:rPr lang="zh-CN" altLang="zh-CN" sz="1600" dirty="0"/>
              <a:t>个元素，不清除数组中原来的</a:t>
            </a:r>
            <a:r>
              <a:rPr lang="zh-CN" altLang="zh-CN" sz="1600" dirty="0" smtClean="0"/>
              <a:t>数据</a:t>
            </a:r>
            <a:endParaRPr lang="zh-CN" altLang="zh-CN" sz="1600" dirty="0"/>
          </a:p>
        </p:txBody>
      </p:sp>
    </p:spTree>
    <p:extLst>
      <p:ext uri="{BB962C8B-B14F-4D97-AF65-F5344CB8AC3E}">
        <p14:creationId xmlns:p14="http://schemas.microsoft.com/office/powerpoint/2010/main" val="2246539847"/>
      </p:ext>
    </p:extLst>
  </p:cSld>
  <p:clrMapOvr>
    <a:masterClrMapping/>
  </p:clrMapOvr>
  <p:transition spd="slow">
    <p:strip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 rot="2643114">
            <a:off x="3114465" y="2395270"/>
            <a:ext cx="1362721" cy="1447759"/>
            <a:chOff x="4819176" y="1662676"/>
            <a:chExt cx="2993523" cy="2989680"/>
          </a:xfrm>
        </p:grpSpPr>
        <p:grpSp>
          <p:nvGrpSpPr>
            <p:cNvPr id="5" name="组合 4"/>
            <p:cNvGrpSpPr/>
            <p:nvPr/>
          </p:nvGrpSpPr>
          <p:grpSpPr>
            <a:xfrm>
              <a:off x="4819176" y="1662676"/>
              <a:ext cx="2993523" cy="2989680"/>
              <a:chOff x="304800" y="673100"/>
              <a:chExt cx="4147845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7" name="矩形 6"/>
              <p:cNvSpPr>
                <a:spLocks/>
              </p:cNvSpPr>
              <p:nvPr/>
            </p:nvSpPr>
            <p:spPr>
              <a:xfrm>
                <a:off x="304800" y="673100"/>
                <a:ext cx="4147845" cy="4000500"/>
              </a:xfrm>
              <a:prstGeom prst="rect">
                <a:avLst/>
              </a:prstGeom>
              <a:gradFill>
                <a:gsLst>
                  <a:gs pos="0">
                    <a:sysClr val="window" lastClr="FFFFFF"/>
                  </a:gs>
                  <a:gs pos="55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65000"/>
                    </a:sysClr>
                  </a:gs>
                </a:gsLst>
                <a:lin ang="81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kern="0">
                  <a:solidFill>
                    <a:sysClr val="windowText" lastClr="000000"/>
                  </a:solidFill>
                  <a:latin typeface="Calibri"/>
                  <a:ea typeface="宋体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>
                <a:off x="399069" y="760412"/>
                <a:ext cx="3959307" cy="3825874"/>
              </a:xfrm>
              <a:prstGeom prst="rect">
                <a:avLst/>
              </a:prstGeom>
              <a:gradFill>
                <a:gsLst>
                  <a:gs pos="0">
                    <a:sysClr val="window" lastClr="FFFFFF"/>
                  </a:gs>
                  <a:gs pos="51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75000"/>
                    </a:sysClr>
                  </a:gs>
                </a:gsLst>
                <a:lin ang="189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kern="0">
                  <a:solidFill>
                    <a:sysClr val="window" lastClr="FFFFFF"/>
                  </a:solidFill>
                  <a:latin typeface="Calibri"/>
                  <a:ea typeface="宋体"/>
                </a:endParaRPr>
              </a:p>
            </p:txBody>
          </p:sp>
        </p:grpSp>
        <p:sp>
          <p:nvSpPr>
            <p:cNvPr id="6" name="矩形 5"/>
            <p:cNvSpPr/>
            <p:nvPr/>
          </p:nvSpPr>
          <p:spPr>
            <a:xfrm>
              <a:off x="5038399" y="1880357"/>
              <a:ext cx="2555077" cy="2554311"/>
            </a:xfrm>
            <a:prstGeom prst="rect">
              <a:avLst/>
            </a:prstGeom>
            <a:blipFill>
              <a:blip r:embed="rId2"/>
              <a:stretch>
                <a:fillRect/>
              </a:stretch>
            </a:blipFill>
            <a:ln w="28575" cap="flat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>
                <a:solidFill>
                  <a:sysClr val="window" lastClr="FFFFFF"/>
                </a:solidFill>
                <a:latin typeface="Palatino Linotype"/>
                <a:ea typeface="宋体"/>
              </a:endParaRPr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3260977" y="2612610"/>
            <a:ext cx="1069702" cy="1059378"/>
          </a:xfrm>
          <a:prstGeom prst="rect">
            <a:avLst/>
          </a:prstGeom>
          <a:noFill/>
        </p:spPr>
        <p:txBody>
          <a:bodyPr wrap="square" lIns="119792" tIns="59896" rIns="119792" bIns="59896" rtlCol="0">
            <a:spAutoFit/>
          </a:bodyPr>
          <a:lstStyle/>
          <a:p>
            <a:r>
              <a:rPr lang="en-US" altLang="zh-CN" sz="5900" b="1" dirty="0" smtClean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03</a:t>
            </a:r>
            <a:endParaRPr lang="zh-CN" altLang="en-US" sz="5900" b="1" dirty="0">
              <a:solidFill>
                <a:schemeClr val="bg1"/>
              </a:solidFill>
              <a:latin typeface="Roboto Black" panose="02000000000000000000" pitchFamily="2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440682" y="2664540"/>
            <a:ext cx="2232327" cy="490294"/>
          </a:xfrm>
          <a:prstGeom prst="rect">
            <a:avLst/>
          </a:prstGeom>
          <a:noFill/>
        </p:spPr>
        <p:txBody>
          <a:bodyPr wrap="square" lIns="119792" tIns="59896" rIns="119792" bIns="59896" rtlCol="0">
            <a:spAutoFit/>
          </a:bodyPr>
          <a:lstStyle>
            <a:defPPr>
              <a:defRPr lang="zh-CN"/>
            </a:defPPr>
            <a:lvl1pPr>
              <a:defRPr sz="4300" b="1">
                <a:blipFill>
                  <a:blip r:embed="rId2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zh-CN" sz="2400" dirty="0"/>
              <a:t>其他数据类型</a:t>
            </a:r>
            <a:endParaRPr lang="zh-CN" altLang="en-US" sz="2400" dirty="0"/>
          </a:p>
        </p:txBody>
      </p:sp>
      <p:cxnSp>
        <p:nvCxnSpPr>
          <p:cNvPr id="11" name="直接连接符 10"/>
          <p:cNvCxnSpPr/>
          <p:nvPr/>
        </p:nvCxnSpPr>
        <p:spPr>
          <a:xfrm>
            <a:off x="4890796" y="3157833"/>
            <a:ext cx="3132322" cy="0"/>
          </a:xfrm>
          <a:prstGeom prst="line">
            <a:avLst/>
          </a:prstGeom>
          <a:ln>
            <a:solidFill>
              <a:srgbClr val="AE00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占位符 5"/>
          <p:cNvSpPr txBox="1">
            <a:spLocks/>
          </p:cNvSpPr>
          <p:nvPr/>
        </p:nvSpPr>
        <p:spPr>
          <a:xfrm>
            <a:off x="5357816" y="3316415"/>
            <a:ext cx="1825464" cy="262310"/>
          </a:xfrm>
          <a:prstGeom prst="rect">
            <a:avLst/>
          </a:prstGeom>
          <a:ln>
            <a:solidFill>
              <a:schemeClr val="tx1"/>
            </a:solidFill>
            <a:prstDash val="sysDot"/>
          </a:ln>
        </p:spPr>
        <p:txBody>
          <a:bodyPr vert="horz" lIns="89834" tIns="44916" rIns="89834" bIns="44916" rtlCol="0" anchor="ctr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b="1" kern="1200">
                <a:solidFill>
                  <a:srgbClr val="56762C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solidFill>
                  <a:schemeClr val="tx1"/>
                </a:solidFill>
              </a:rPr>
              <a:t>1</a:t>
            </a:r>
            <a:r>
              <a:rPr lang="zh-CN" altLang="zh-CN" dirty="0">
                <a:solidFill>
                  <a:schemeClr val="tx1"/>
                </a:solidFill>
              </a:rPr>
              <a:t>．布尔型（</a:t>
            </a:r>
            <a:r>
              <a:rPr lang="en-US" altLang="zh-CN" dirty="0">
                <a:solidFill>
                  <a:schemeClr val="tx1"/>
                </a:solidFill>
              </a:rPr>
              <a:t>Boolean</a:t>
            </a:r>
            <a:r>
              <a:rPr lang="zh-CN" altLang="zh-CN" dirty="0">
                <a:solidFill>
                  <a:schemeClr val="tx1"/>
                </a:solidFill>
              </a:rPr>
              <a:t>）</a:t>
            </a:r>
          </a:p>
        </p:txBody>
      </p:sp>
      <p:sp>
        <p:nvSpPr>
          <p:cNvPr id="13" name="文本占位符 5"/>
          <p:cNvSpPr txBox="1">
            <a:spLocks/>
          </p:cNvSpPr>
          <p:nvPr/>
        </p:nvSpPr>
        <p:spPr>
          <a:xfrm>
            <a:off x="5357816" y="3706469"/>
            <a:ext cx="1825464" cy="262310"/>
          </a:xfrm>
          <a:prstGeom prst="rect">
            <a:avLst/>
          </a:prstGeom>
          <a:ln>
            <a:solidFill>
              <a:schemeClr val="tx1"/>
            </a:solidFill>
            <a:prstDash val="sysDot"/>
          </a:ln>
        </p:spPr>
        <p:txBody>
          <a:bodyPr vert="horz" lIns="89834" tIns="44916" rIns="89834" bIns="44916" rtlCol="0" anchor="ctr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b="1" kern="1200">
                <a:solidFill>
                  <a:srgbClr val="56762C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solidFill>
                  <a:schemeClr val="tx1"/>
                </a:solidFill>
              </a:rPr>
              <a:t>2</a:t>
            </a:r>
            <a:r>
              <a:rPr lang="zh-CN" altLang="zh-CN" dirty="0">
                <a:solidFill>
                  <a:schemeClr val="tx1"/>
                </a:solidFill>
              </a:rPr>
              <a:t>．日期型（</a:t>
            </a:r>
            <a:r>
              <a:rPr lang="en-US" altLang="zh-CN" dirty="0">
                <a:solidFill>
                  <a:schemeClr val="tx1"/>
                </a:solidFill>
              </a:rPr>
              <a:t>Date</a:t>
            </a:r>
            <a:r>
              <a:rPr lang="zh-CN" altLang="zh-CN" dirty="0">
                <a:solidFill>
                  <a:schemeClr val="tx1"/>
                </a:solidFill>
              </a:rPr>
              <a:t>）</a:t>
            </a:r>
          </a:p>
        </p:txBody>
      </p:sp>
      <p:sp>
        <p:nvSpPr>
          <p:cNvPr id="18" name="MH_Others_1"/>
          <p:cNvSpPr txBox="1"/>
          <p:nvPr/>
        </p:nvSpPr>
        <p:spPr>
          <a:xfrm>
            <a:off x="4542567" y="1414219"/>
            <a:ext cx="2868858" cy="505683"/>
          </a:xfrm>
          <a:prstGeom prst="rect">
            <a:avLst/>
          </a:prstGeom>
          <a:noFill/>
        </p:spPr>
        <p:txBody>
          <a:bodyPr wrap="square" lIns="119792" tIns="59896" rIns="119792" bIns="59896">
            <a:spAutoFit/>
          </a:bodyPr>
          <a:lstStyle/>
          <a:p>
            <a:pPr algn="ctr">
              <a:defRPr/>
            </a:pPr>
            <a:r>
              <a:rPr lang="en-US" altLang="zh-CN" sz="2500" spc="394" dirty="0">
                <a:solidFill>
                  <a:srgbClr val="C40001"/>
                </a:solidFill>
                <a:latin typeface="方正大黑简体" panose="03000509000000000000" pitchFamily="65" charset="-122"/>
                <a:ea typeface="方正大黑简体" panose="03000509000000000000" pitchFamily="65" charset="-122"/>
              </a:rPr>
              <a:t>Contents</a:t>
            </a:r>
            <a:endParaRPr lang="zh-CN" altLang="en-US" sz="2500" spc="394" dirty="0">
              <a:solidFill>
                <a:srgbClr val="C40001"/>
              </a:solidFill>
              <a:latin typeface="方正大黑简体" panose="03000509000000000000" pitchFamily="65" charset="-122"/>
              <a:ea typeface="方正大黑简体" panose="03000509000000000000" pitchFamily="65" charset="-122"/>
            </a:endParaRPr>
          </a:p>
        </p:txBody>
      </p:sp>
      <p:sp>
        <p:nvSpPr>
          <p:cNvPr id="19" name="MH_Others_2"/>
          <p:cNvSpPr txBox="1">
            <a:spLocks noChangeArrowheads="1"/>
          </p:cNvSpPr>
          <p:nvPr/>
        </p:nvSpPr>
        <p:spPr bwMode="auto">
          <a:xfrm>
            <a:off x="4146923" y="439097"/>
            <a:ext cx="3612710" cy="878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19792" tIns="59896" rIns="119792" bIns="59896"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itchFamily="34" charset="0"/>
              <a:buChar char="•"/>
              <a:defRPr sz="21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5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itchFamily="34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itchFamily="34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itchFamily="34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itchFamily="34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zh-CN" altLang="en-US" sz="5300">
                <a:solidFill>
                  <a:srgbClr val="AE0001"/>
                </a:solidFill>
                <a:latin typeface="方正大黑简体" panose="03000509000000000000" pitchFamily="65" charset="-122"/>
                <a:ea typeface="方正大黑简体" panose="03000509000000000000" pitchFamily="65" charset="-122"/>
              </a:rPr>
              <a:t>目录</a:t>
            </a:r>
            <a:endParaRPr lang="zh-CN" altLang="en-US" sz="5300" dirty="0">
              <a:solidFill>
                <a:srgbClr val="AE0001"/>
              </a:solidFill>
              <a:latin typeface="方正大黑简体" panose="03000509000000000000" pitchFamily="65" charset="-122"/>
              <a:ea typeface="方正大黑简体" panose="03000509000000000000" pitchFamily="65" charset="-122"/>
            </a:endParaRPr>
          </a:p>
        </p:txBody>
      </p:sp>
      <p:cxnSp>
        <p:nvCxnSpPr>
          <p:cNvPr id="20" name="直接连接符 19"/>
          <p:cNvCxnSpPr/>
          <p:nvPr/>
        </p:nvCxnSpPr>
        <p:spPr>
          <a:xfrm>
            <a:off x="-12374" y="1687966"/>
            <a:ext cx="4931791" cy="0"/>
          </a:xfrm>
          <a:prstGeom prst="line">
            <a:avLst/>
          </a:prstGeom>
          <a:ln w="3175">
            <a:solidFill>
              <a:srgbClr val="C40001"/>
            </a:solidFill>
            <a:prstDash val="dash"/>
            <a:tail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>
            <a:off x="6962675" y="1687966"/>
            <a:ext cx="4923128" cy="0"/>
          </a:xfrm>
          <a:prstGeom prst="line">
            <a:avLst/>
          </a:prstGeom>
          <a:ln w="3175">
            <a:solidFill>
              <a:srgbClr val="C40001"/>
            </a:solidFill>
            <a:prstDash val="dash"/>
            <a:head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文本占位符 5"/>
          <p:cNvSpPr txBox="1">
            <a:spLocks/>
          </p:cNvSpPr>
          <p:nvPr/>
        </p:nvSpPr>
        <p:spPr>
          <a:xfrm>
            <a:off x="5357816" y="4090188"/>
            <a:ext cx="1825464" cy="262310"/>
          </a:xfrm>
          <a:prstGeom prst="rect">
            <a:avLst/>
          </a:prstGeom>
          <a:ln>
            <a:solidFill>
              <a:schemeClr val="tx1"/>
            </a:solidFill>
            <a:prstDash val="sysDot"/>
          </a:ln>
        </p:spPr>
        <p:txBody>
          <a:bodyPr vert="horz" lIns="89834" tIns="44916" rIns="89834" bIns="44916" rtlCol="0" anchor="ctr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b="1" kern="1200">
                <a:solidFill>
                  <a:srgbClr val="56762C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solidFill>
                  <a:schemeClr val="tx1"/>
                </a:solidFill>
              </a:rPr>
              <a:t>3</a:t>
            </a:r>
            <a:r>
              <a:rPr lang="zh-CN" altLang="zh-CN" dirty="0">
                <a:solidFill>
                  <a:schemeClr val="tx1"/>
                </a:solidFill>
              </a:rPr>
              <a:t>．对象型（</a:t>
            </a:r>
            <a:r>
              <a:rPr lang="en-US" altLang="zh-CN" dirty="0">
                <a:solidFill>
                  <a:schemeClr val="tx1"/>
                </a:solidFill>
              </a:rPr>
              <a:t>Object</a:t>
            </a:r>
            <a:r>
              <a:rPr lang="zh-CN" altLang="zh-CN" dirty="0">
                <a:solidFill>
                  <a:schemeClr val="tx1"/>
                </a:solidFill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2010624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 advTm="0">
        <p:checker/>
      </p:transition>
    </mc:Choice>
    <mc:Fallback xmlns="">
      <p:transition spd="slow" advTm="0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 tmFilter="0,0; .5, 1; 1, 1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5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5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4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4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750"/>
                            </p:stCondLst>
                            <p:childTnLst>
                              <p:par>
                                <p:cTn id="3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250"/>
                            </p:stCondLst>
                            <p:childTnLst>
                              <p:par>
                                <p:cTn id="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4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2" grpId="0" animBg="1"/>
      <p:bldP spid="13" grpId="0" animBg="1"/>
      <p:bldP spid="18" grpId="0"/>
      <p:bldP spid="19" grpId="0"/>
      <p:bldP spid="16" grpId="0" animBg="1"/>
    </p:bld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9"/>
          <p:cNvSpPr txBox="1"/>
          <p:nvPr/>
        </p:nvSpPr>
        <p:spPr>
          <a:xfrm>
            <a:off x="621887" y="109260"/>
            <a:ext cx="4619963" cy="474905"/>
          </a:xfrm>
          <a:prstGeom prst="rect">
            <a:avLst/>
          </a:prstGeom>
          <a:noFill/>
        </p:spPr>
        <p:txBody>
          <a:bodyPr wrap="square" lIns="119792" tIns="59896" rIns="119792" bIns="59896" rtlCol="0">
            <a:spAutoFit/>
          </a:bodyPr>
          <a:lstStyle>
            <a:defPPr>
              <a:defRPr lang="zh-CN"/>
            </a:defPPr>
            <a:lvl1pPr>
              <a:defRPr sz="2300" b="1">
                <a:blipFill>
                  <a:blip r:embed="rId2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zh-CN" dirty="0" smtClean="0"/>
              <a:t>动</a:t>
            </a:r>
            <a:r>
              <a:rPr lang="en-US" altLang="zh-CN" dirty="0" smtClean="0"/>
              <a:t> </a:t>
            </a:r>
            <a:r>
              <a:rPr lang="zh-CN" altLang="zh-CN" dirty="0" smtClean="0"/>
              <a:t>态</a:t>
            </a:r>
            <a:r>
              <a:rPr lang="en-US" altLang="zh-CN" dirty="0" smtClean="0"/>
              <a:t> </a:t>
            </a:r>
            <a:r>
              <a:rPr lang="zh-CN" altLang="zh-CN" dirty="0" smtClean="0"/>
              <a:t>数</a:t>
            </a:r>
            <a:r>
              <a:rPr lang="en-US" altLang="zh-CN" dirty="0" smtClean="0"/>
              <a:t> </a:t>
            </a:r>
            <a:r>
              <a:rPr lang="zh-CN" altLang="zh-CN" dirty="0" smtClean="0"/>
              <a:t>组</a:t>
            </a:r>
            <a:endParaRPr lang="zh-CN" altLang="zh-CN" dirty="0"/>
          </a:p>
        </p:txBody>
      </p:sp>
      <p:sp>
        <p:nvSpPr>
          <p:cNvPr id="3" name="TextBox 2"/>
          <p:cNvSpPr txBox="1"/>
          <p:nvPr/>
        </p:nvSpPr>
        <p:spPr>
          <a:xfrm>
            <a:off x="903767" y="818707"/>
            <a:ext cx="9526773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6088"/>
            <a:r>
              <a:rPr lang="zh-CN" altLang="zh-CN" dirty="0"/>
              <a:t>可以使用</a:t>
            </a:r>
            <a:r>
              <a:rPr lang="en-US" altLang="zh-CN" dirty="0" err="1"/>
              <a:t>ReDim</a:t>
            </a:r>
            <a:r>
              <a:rPr lang="zh-CN" altLang="zh-CN" dirty="0"/>
              <a:t>语句反复改变数组大小。如果将数组改小，则被删除元素的数据就会丢失。但是不能将一个数组定义为某种数据类型之后，再使用</a:t>
            </a:r>
            <a:r>
              <a:rPr lang="en-US" altLang="zh-CN" dirty="0" err="1"/>
              <a:t>ReDim</a:t>
            </a:r>
            <a:r>
              <a:rPr lang="zh-CN" altLang="zh-CN" dirty="0"/>
              <a:t>改变该数组的数据类型。此外，也不能用</a:t>
            </a:r>
            <a:r>
              <a:rPr lang="en-US" altLang="zh-CN" dirty="0" err="1"/>
              <a:t>ReDim</a:t>
            </a:r>
            <a:r>
              <a:rPr lang="zh-CN" altLang="zh-CN" dirty="0"/>
              <a:t>语句直接定义数组。例如</a:t>
            </a:r>
            <a:r>
              <a:rPr lang="zh-CN" altLang="zh-CN" dirty="0" smtClean="0"/>
              <a:t>：</a:t>
            </a:r>
            <a:endParaRPr lang="zh-CN" altLang="zh-CN" dirty="0"/>
          </a:p>
        </p:txBody>
      </p:sp>
      <p:sp>
        <p:nvSpPr>
          <p:cNvPr id="4" name="TextBox 3"/>
          <p:cNvSpPr txBox="1"/>
          <p:nvPr/>
        </p:nvSpPr>
        <p:spPr>
          <a:xfrm>
            <a:off x="1467293" y="1695870"/>
            <a:ext cx="8654902" cy="2813209"/>
          </a:xfrm>
          <a:prstGeom prst="roundRect">
            <a:avLst>
              <a:gd name="adj" fmla="val 7087"/>
            </a:avLst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dirty="0"/>
              <a:t>Dim M ( ) As Integer 		</a:t>
            </a:r>
            <a:r>
              <a:rPr lang="en-US" altLang="zh-CN" dirty="0" smtClean="0"/>
              <a:t>' </a:t>
            </a:r>
            <a:r>
              <a:rPr lang="zh-CN" altLang="zh-CN" dirty="0"/>
              <a:t>声明一个一维动态数组</a:t>
            </a:r>
            <a:r>
              <a:rPr lang="en-US" altLang="zh-CN" dirty="0"/>
              <a:t>M</a:t>
            </a:r>
            <a:endParaRPr lang="zh-CN" altLang="zh-CN" dirty="0"/>
          </a:p>
          <a:p>
            <a:r>
              <a:rPr lang="en-US" altLang="zh-CN" dirty="0"/>
              <a:t>Dim X,Y As Integer   </a:t>
            </a:r>
            <a:endParaRPr lang="zh-CN" altLang="zh-CN" dirty="0"/>
          </a:p>
          <a:p>
            <a:r>
              <a:rPr lang="zh-CN" altLang="zh-CN" dirty="0"/>
              <a:t>…</a:t>
            </a:r>
            <a:r>
              <a:rPr lang="en-US" altLang="zh-CN" dirty="0"/>
              <a:t>  		</a:t>
            </a:r>
            <a:endParaRPr lang="zh-CN" altLang="zh-CN" dirty="0"/>
          </a:p>
          <a:p>
            <a:r>
              <a:rPr lang="en-US" altLang="zh-CN" dirty="0"/>
              <a:t>X = 5 </a:t>
            </a:r>
            <a:endParaRPr lang="zh-CN" altLang="zh-CN" dirty="0"/>
          </a:p>
          <a:p>
            <a:r>
              <a:rPr lang="en-US" altLang="zh-CN" dirty="0"/>
              <a:t>Y = 9</a:t>
            </a:r>
            <a:endParaRPr lang="zh-CN" altLang="zh-CN" dirty="0"/>
          </a:p>
          <a:p>
            <a:r>
              <a:rPr lang="en-US" altLang="zh-CN" dirty="0" err="1"/>
              <a:t>ReDim</a:t>
            </a:r>
            <a:r>
              <a:rPr lang="en-US" altLang="zh-CN" dirty="0"/>
              <a:t> M ( 5 )   		    	' </a:t>
            </a:r>
            <a:r>
              <a:rPr lang="zh-CN" altLang="zh-CN" dirty="0"/>
              <a:t>正确，分配</a:t>
            </a:r>
            <a:r>
              <a:rPr lang="en-US" altLang="zh-CN" dirty="0"/>
              <a:t>6</a:t>
            </a:r>
            <a:r>
              <a:rPr lang="zh-CN" altLang="zh-CN" dirty="0"/>
              <a:t>个元素</a:t>
            </a:r>
          </a:p>
          <a:p>
            <a:r>
              <a:rPr lang="en-US" altLang="zh-CN" dirty="0" err="1"/>
              <a:t>ReDim</a:t>
            </a:r>
            <a:r>
              <a:rPr lang="en-US" altLang="zh-CN" dirty="0"/>
              <a:t> M ( 4 )   		    	' </a:t>
            </a:r>
            <a:r>
              <a:rPr lang="zh-CN" altLang="zh-CN" dirty="0"/>
              <a:t>正确，重新分配</a:t>
            </a:r>
            <a:r>
              <a:rPr lang="en-US" altLang="zh-CN" dirty="0"/>
              <a:t>5</a:t>
            </a:r>
            <a:r>
              <a:rPr lang="zh-CN" altLang="zh-CN" dirty="0"/>
              <a:t>个元素</a:t>
            </a:r>
          </a:p>
          <a:p>
            <a:r>
              <a:rPr lang="en-US" altLang="zh-CN" dirty="0" err="1"/>
              <a:t>ReDim</a:t>
            </a:r>
            <a:r>
              <a:rPr lang="en-US" altLang="zh-CN" dirty="0"/>
              <a:t> </a:t>
            </a:r>
            <a:r>
              <a:rPr lang="en-US" altLang="zh-CN" dirty="0" err="1"/>
              <a:t>MyArray</a:t>
            </a:r>
            <a:r>
              <a:rPr lang="en-US" altLang="zh-CN" dirty="0"/>
              <a:t> ( 6 ) As Integer	' </a:t>
            </a:r>
            <a:r>
              <a:rPr lang="zh-CN" altLang="zh-CN" dirty="0"/>
              <a:t>错误，不能用</a:t>
            </a:r>
            <a:r>
              <a:rPr lang="en-US" altLang="zh-CN" dirty="0" err="1"/>
              <a:t>ReDim</a:t>
            </a:r>
            <a:r>
              <a:rPr lang="zh-CN" altLang="zh-CN" dirty="0"/>
              <a:t>直接定义新数组</a:t>
            </a:r>
          </a:p>
          <a:p>
            <a:r>
              <a:rPr lang="en-US" altLang="zh-CN" dirty="0" err="1"/>
              <a:t>ReDim</a:t>
            </a:r>
            <a:r>
              <a:rPr lang="en-US" altLang="zh-CN" dirty="0"/>
              <a:t> M (X, Y)			</a:t>
            </a:r>
            <a:r>
              <a:rPr lang="en-US" altLang="zh-CN" dirty="0" smtClean="0"/>
              <a:t>' </a:t>
            </a:r>
            <a:r>
              <a:rPr lang="zh-CN" altLang="zh-CN" dirty="0"/>
              <a:t>错误，不能改变维数</a:t>
            </a:r>
          </a:p>
          <a:p>
            <a:r>
              <a:rPr lang="en-US" altLang="zh-CN" dirty="0" err="1"/>
              <a:t>ReDim</a:t>
            </a:r>
            <a:r>
              <a:rPr lang="en-US" altLang="zh-CN" dirty="0"/>
              <a:t> M ( 5 )  As  Decimal	</a:t>
            </a:r>
            <a:r>
              <a:rPr lang="en-US" altLang="zh-CN" dirty="0" smtClean="0"/>
              <a:t>	' </a:t>
            </a:r>
            <a:r>
              <a:rPr lang="zh-CN" altLang="zh-CN" dirty="0"/>
              <a:t>错误，不能改变数组</a:t>
            </a:r>
            <a:r>
              <a:rPr lang="zh-CN" altLang="zh-CN" dirty="0" smtClean="0"/>
              <a:t>类型</a:t>
            </a:r>
            <a:endParaRPr lang="en-US" altLang="zh-CN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1424762" y="4535637"/>
            <a:ext cx="9101469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dirty="0"/>
              <a:t>【例</a:t>
            </a:r>
            <a:r>
              <a:rPr lang="en-US" altLang="zh-CN" dirty="0"/>
              <a:t>3.19</a:t>
            </a:r>
            <a:r>
              <a:rPr lang="zh-CN" altLang="zh-CN" dirty="0"/>
              <a:t>】 求</a:t>
            </a:r>
            <a:r>
              <a:rPr lang="en-US" altLang="zh-CN" dirty="0"/>
              <a:t>Fibonacci</a:t>
            </a:r>
            <a:r>
              <a:rPr lang="zh-CN" altLang="zh-CN" dirty="0"/>
              <a:t>数列：</a:t>
            </a:r>
            <a:r>
              <a:rPr lang="en-US" altLang="zh-CN" dirty="0"/>
              <a:t>1</a:t>
            </a:r>
            <a:r>
              <a:rPr lang="zh-CN" altLang="zh-CN" dirty="0"/>
              <a:t>，</a:t>
            </a:r>
            <a:r>
              <a:rPr lang="en-US" altLang="zh-CN" dirty="0"/>
              <a:t>1</a:t>
            </a:r>
            <a:r>
              <a:rPr lang="zh-CN" altLang="zh-CN" dirty="0"/>
              <a:t>，</a:t>
            </a:r>
            <a:r>
              <a:rPr lang="en-US" altLang="zh-CN" dirty="0"/>
              <a:t>2</a:t>
            </a:r>
            <a:r>
              <a:rPr lang="zh-CN" altLang="zh-CN" dirty="0"/>
              <a:t>，</a:t>
            </a:r>
            <a:r>
              <a:rPr lang="en-US" altLang="zh-CN" dirty="0"/>
              <a:t>3</a:t>
            </a:r>
            <a:r>
              <a:rPr lang="zh-CN" altLang="zh-CN" dirty="0"/>
              <a:t>，</a:t>
            </a:r>
            <a:r>
              <a:rPr lang="en-US" altLang="zh-CN" dirty="0"/>
              <a:t>5</a:t>
            </a:r>
            <a:r>
              <a:rPr lang="zh-CN" altLang="zh-CN" dirty="0"/>
              <a:t>，</a:t>
            </a:r>
            <a:r>
              <a:rPr lang="en-US" altLang="zh-CN" dirty="0"/>
              <a:t>8</a:t>
            </a:r>
            <a:r>
              <a:rPr lang="zh-CN" altLang="zh-CN" dirty="0"/>
              <a:t>，…。该数列满足以下关系</a:t>
            </a:r>
            <a:r>
              <a:rPr lang="zh-CN" altLang="zh-CN" dirty="0" smtClean="0"/>
              <a:t>：</a:t>
            </a:r>
            <a:endParaRPr lang="zh-CN" altLang="zh-CN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5137" y="4977664"/>
            <a:ext cx="1371600" cy="1000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0094926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9"/>
          <p:cNvSpPr txBox="1"/>
          <p:nvPr/>
        </p:nvSpPr>
        <p:spPr>
          <a:xfrm>
            <a:off x="621887" y="109260"/>
            <a:ext cx="4619963" cy="474905"/>
          </a:xfrm>
          <a:prstGeom prst="rect">
            <a:avLst/>
          </a:prstGeom>
          <a:noFill/>
        </p:spPr>
        <p:txBody>
          <a:bodyPr wrap="square" lIns="119792" tIns="59896" rIns="119792" bIns="59896" rtlCol="0">
            <a:spAutoFit/>
          </a:bodyPr>
          <a:lstStyle>
            <a:defPPr>
              <a:defRPr lang="zh-CN"/>
            </a:defPPr>
            <a:lvl1pPr>
              <a:defRPr sz="2300" b="1">
                <a:blipFill>
                  <a:blip r:embed="rId2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zh-CN" dirty="0" smtClean="0"/>
              <a:t>动</a:t>
            </a:r>
            <a:r>
              <a:rPr lang="en-US" altLang="zh-CN" dirty="0" smtClean="0"/>
              <a:t> </a:t>
            </a:r>
            <a:r>
              <a:rPr lang="zh-CN" altLang="zh-CN" dirty="0" smtClean="0"/>
              <a:t>态</a:t>
            </a:r>
            <a:r>
              <a:rPr lang="en-US" altLang="zh-CN" dirty="0" smtClean="0"/>
              <a:t> </a:t>
            </a:r>
            <a:r>
              <a:rPr lang="zh-CN" altLang="zh-CN" dirty="0" smtClean="0"/>
              <a:t>数</a:t>
            </a:r>
            <a:r>
              <a:rPr lang="en-US" altLang="zh-CN" dirty="0" smtClean="0"/>
              <a:t> </a:t>
            </a:r>
            <a:r>
              <a:rPr lang="zh-CN" altLang="zh-CN" dirty="0" smtClean="0"/>
              <a:t>组</a:t>
            </a:r>
            <a:endParaRPr lang="zh-CN" altLang="zh-CN" dirty="0"/>
          </a:p>
        </p:txBody>
      </p:sp>
      <p:sp>
        <p:nvSpPr>
          <p:cNvPr id="4" name="TextBox 3"/>
          <p:cNvSpPr txBox="1"/>
          <p:nvPr/>
        </p:nvSpPr>
        <p:spPr>
          <a:xfrm>
            <a:off x="1201479" y="751037"/>
            <a:ext cx="921842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dirty="0"/>
              <a:t>功能要求：加载窗体</a:t>
            </a:r>
            <a:r>
              <a:rPr lang="en-US" altLang="zh-CN" dirty="0"/>
              <a:t>Form1</a:t>
            </a:r>
            <a:r>
              <a:rPr lang="zh-CN" altLang="zh-CN" dirty="0"/>
              <a:t>时，计算</a:t>
            </a:r>
            <a:r>
              <a:rPr lang="en-US" altLang="zh-CN" dirty="0"/>
              <a:t>Fibonacci</a:t>
            </a:r>
            <a:r>
              <a:rPr lang="zh-CN" altLang="zh-CN" dirty="0"/>
              <a:t>数列并在“即时窗口”中显示。</a:t>
            </a:r>
          </a:p>
          <a:p>
            <a:r>
              <a:rPr lang="zh-CN" altLang="zh-CN" dirty="0"/>
              <a:t>程序代码如下</a:t>
            </a:r>
            <a:r>
              <a:rPr lang="zh-CN" altLang="zh-CN" dirty="0" smtClean="0"/>
              <a:t>：</a:t>
            </a:r>
            <a:endParaRPr lang="zh-CN" altLang="zh-CN" dirty="0"/>
          </a:p>
        </p:txBody>
      </p:sp>
      <p:sp>
        <p:nvSpPr>
          <p:cNvPr id="5" name="TextBox 4"/>
          <p:cNvSpPr txBox="1"/>
          <p:nvPr/>
        </p:nvSpPr>
        <p:spPr>
          <a:xfrm>
            <a:off x="1275907" y="1345325"/>
            <a:ext cx="8686800" cy="5313878"/>
          </a:xfrm>
          <a:prstGeom prst="roundRect">
            <a:avLst>
              <a:gd name="adj" fmla="val 2972"/>
            </a:avLst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Private Sub Form1_Load(</a:t>
            </a:r>
            <a:r>
              <a:rPr lang="en-US" altLang="zh-CN" sz="1600" dirty="0" err="1"/>
              <a:t>ByVal</a:t>
            </a:r>
            <a:r>
              <a:rPr lang="en-US" altLang="zh-CN" sz="1600" dirty="0"/>
              <a:t> sender As </a:t>
            </a:r>
            <a:r>
              <a:rPr lang="en-US" altLang="zh-CN" sz="1600" dirty="0" err="1"/>
              <a:t>System.Object</a:t>
            </a:r>
            <a:r>
              <a:rPr lang="en-US" altLang="zh-CN" sz="1600" dirty="0"/>
              <a:t>, </a:t>
            </a:r>
            <a:r>
              <a:rPr lang="en-US" altLang="zh-CN" sz="1600" dirty="0" err="1"/>
              <a:t>ByVal</a:t>
            </a:r>
            <a:r>
              <a:rPr lang="en-US" altLang="zh-CN" sz="1600" dirty="0"/>
              <a:t> e As </a:t>
            </a:r>
            <a:r>
              <a:rPr lang="en-US" altLang="zh-CN" sz="1600" dirty="0" err="1"/>
              <a:t>System.EventArgs</a:t>
            </a:r>
            <a:r>
              <a:rPr lang="en-US" altLang="zh-CN" sz="1600" dirty="0"/>
              <a:t>)</a:t>
            </a:r>
            <a:endParaRPr lang="zh-CN" altLang="zh-CN" sz="1600" dirty="0"/>
          </a:p>
          <a:p>
            <a:r>
              <a:rPr lang="en-US" altLang="zh-CN" sz="1600" dirty="0"/>
              <a:t>						</a:t>
            </a:r>
            <a:r>
              <a:rPr lang="en-US" altLang="zh-CN" sz="1600" dirty="0" smtClean="0"/>
              <a:t> </a:t>
            </a:r>
            <a:r>
              <a:rPr lang="en-US" altLang="zh-CN" sz="1600" dirty="0"/>
              <a:t>Handles </a:t>
            </a:r>
            <a:r>
              <a:rPr lang="en-US" altLang="zh-CN" sz="1600" dirty="0" err="1"/>
              <a:t>MyBase.Load</a:t>
            </a:r>
            <a:endParaRPr lang="zh-CN" altLang="zh-CN" sz="1600" dirty="0"/>
          </a:p>
          <a:p>
            <a:r>
              <a:rPr lang="en-US" altLang="zh-CN" sz="1600" dirty="0"/>
              <a:t>        ' Fibonacci</a:t>
            </a:r>
            <a:r>
              <a:rPr lang="zh-CN" altLang="zh-CN" sz="1600" dirty="0"/>
              <a:t>数列</a:t>
            </a:r>
          </a:p>
          <a:p>
            <a:r>
              <a:rPr lang="en-US" altLang="zh-CN" sz="1600" dirty="0"/>
              <a:t>        Dim i, f() As Integer</a:t>
            </a:r>
            <a:endParaRPr lang="zh-CN" altLang="zh-CN" sz="1600" dirty="0"/>
          </a:p>
          <a:p>
            <a:r>
              <a:rPr lang="en-US" altLang="zh-CN" sz="1600" dirty="0"/>
              <a:t>        Dim n As Integer</a:t>
            </a:r>
            <a:endParaRPr lang="zh-CN" altLang="zh-CN" sz="1600" dirty="0"/>
          </a:p>
          <a:p>
            <a:r>
              <a:rPr lang="en-US" altLang="zh-CN" sz="1600" dirty="0"/>
              <a:t>        n = Val(</a:t>
            </a:r>
            <a:r>
              <a:rPr lang="en-US" altLang="zh-CN" sz="1600" dirty="0" err="1"/>
              <a:t>InputBox</a:t>
            </a:r>
            <a:r>
              <a:rPr lang="en-US" altLang="zh-CN" sz="1600" dirty="0"/>
              <a:t>("</a:t>
            </a:r>
            <a:r>
              <a:rPr lang="zh-CN" altLang="zh-CN" sz="1600" dirty="0"/>
              <a:t>请输入数组元素个数</a:t>
            </a:r>
            <a:r>
              <a:rPr lang="en-US" altLang="zh-CN" sz="1600" dirty="0"/>
              <a:t>", "</a:t>
            </a:r>
            <a:r>
              <a:rPr lang="zh-CN" altLang="zh-CN" sz="1600" dirty="0"/>
              <a:t>输入</a:t>
            </a:r>
            <a:r>
              <a:rPr lang="en-US" altLang="zh-CN" sz="1600" dirty="0"/>
              <a:t>", , 100, 100))</a:t>
            </a:r>
            <a:endParaRPr lang="zh-CN" altLang="zh-CN" sz="1600" dirty="0"/>
          </a:p>
          <a:p>
            <a:r>
              <a:rPr lang="en-US" altLang="zh-CN" sz="1600" dirty="0"/>
              <a:t>        If n &lt;&gt; 0 Then</a:t>
            </a:r>
            <a:endParaRPr lang="zh-CN" altLang="zh-CN" sz="1600" dirty="0"/>
          </a:p>
          <a:p>
            <a:r>
              <a:rPr lang="en-US" altLang="zh-CN" sz="1600" dirty="0"/>
              <a:t>            </a:t>
            </a:r>
            <a:r>
              <a:rPr lang="en-US" altLang="zh-CN" sz="1600" dirty="0" err="1"/>
              <a:t>ReDim</a:t>
            </a:r>
            <a:r>
              <a:rPr lang="en-US" altLang="zh-CN" sz="1600" dirty="0"/>
              <a:t> f(n)</a:t>
            </a:r>
            <a:endParaRPr lang="zh-CN" altLang="zh-CN" sz="1600" dirty="0"/>
          </a:p>
          <a:p>
            <a:r>
              <a:rPr lang="en-US" altLang="zh-CN" sz="1600" dirty="0"/>
              <a:t>            f(0) = 1 : f(1) = 1   	</a:t>
            </a:r>
            <a:r>
              <a:rPr lang="en-US" altLang="zh-CN" sz="1600" dirty="0" smtClean="0"/>
              <a:t>		' </a:t>
            </a:r>
            <a:r>
              <a:rPr lang="zh-CN" altLang="zh-CN" sz="1600" dirty="0"/>
              <a:t>设置</a:t>
            </a:r>
            <a:r>
              <a:rPr lang="en-US" altLang="zh-CN" sz="1600" i="1" dirty="0"/>
              <a:t>F</a:t>
            </a:r>
            <a:r>
              <a:rPr lang="en-US" altLang="zh-CN" sz="1600" baseline="-25000" dirty="0"/>
              <a:t>1</a:t>
            </a:r>
            <a:r>
              <a:rPr lang="en-US" altLang="zh-CN" sz="1600" dirty="0"/>
              <a:t>,</a:t>
            </a:r>
            <a:r>
              <a:rPr lang="en-US" altLang="zh-CN" sz="1600" i="1" dirty="0"/>
              <a:t>F</a:t>
            </a:r>
            <a:r>
              <a:rPr lang="en-US" altLang="zh-CN" sz="1600" baseline="-25000" dirty="0"/>
              <a:t>2</a:t>
            </a:r>
            <a:r>
              <a:rPr lang="zh-CN" altLang="zh-CN" sz="1600" dirty="0"/>
              <a:t>初值</a:t>
            </a:r>
          </a:p>
          <a:p>
            <a:r>
              <a:rPr lang="en-US" altLang="zh-CN" sz="1600" dirty="0"/>
              <a:t>            For i = 2 To n - 1   	</a:t>
            </a:r>
            <a:r>
              <a:rPr lang="en-US" altLang="zh-CN" sz="1600" dirty="0" smtClean="0"/>
              <a:t>		' </a:t>
            </a:r>
            <a:r>
              <a:rPr lang="zh-CN" altLang="zh-CN" sz="1600" dirty="0"/>
              <a:t>计算</a:t>
            </a:r>
            <a:r>
              <a:rPr lang="en-US" altLang="zh-CN" sz="1600" i="1" dirty="0" err="1"/>
              <a:t>F</a:t>
            </a:r>
            <a:r>
              <a:rPr lang="en-US" altLang="zh-CN" sz="1600" i="1" baseline="-25000" dirty="0" err="1"/>
              <a:t>n</a:t>
            </a:r>
            <a:endParaRPr lang="zh-CN" altLang="zh-CN" sz="1600" dirty="0"/>
          </a:p>
          <a:p>
            <a:r>
              <a:rPr lang="en-US" altLang="zh-CN" sz="1600" dirty="0"/>
              <a:t>                f(i) = f(i - 2) + f(i - 1)</a:t>
            </a:r>
            <a:endParaRPr lang="zh-CN" altLang="zh-CN" sz="1600" dirty="0"/>
          </a:p>
          <a:p>
            <a:r>
              <a:rPr lang="en-US" altLang="zh-CN" sz="1600" dirty="0"/>
              <a:t>            Next i</a:t>
            </a:r>
            <a:endParaRPr lang="zh-CN" altLang="zh-CN" sz="1600" dirty="0"/>
          </a:p>
          <a:p>
            <a:r>
              <a:rPr lang="en-US" altLang="zh-CN" sz="1600" dirty="0"/>
              <a:t>            For i = 0 To n - 1</a:t>
            </a:r>
            <a:endParaRPr lang="zh-CN" altLang="zh-CN" sz="1600" dirty="0"/>
          </a:p>
          <a:p>
            <a:r>
              <a:rPr lang="en-US" altLang="zh-CN" sz="1600" dirty="0"/>
              <a:t>                </a:t>
            </a:r>
            <a:r>
              <a:rPr lang="en-US" altLang="zh-CN" sz="1600" dirty="0" err="1"/>
              <a:t>Debug.Write</a:t>
            </a:r>
            <a:r>
              <a:rPr lang="en-US" altLang="zh-CN" sz="1600" dirty="0"/>
              <a:t>(f(i))                       	</a:t>
            </a:r>
            <a:r>
              <a:rPr lang="en-US" altLang="zh-CN" sz="1600" dirty="0" smtClean="0"/>
              <a:t>	' </a:t>
            </a:r>
            <a:r>
              <a:rPr lang="zh-CN" altLang="zh-CN" sz="1600" dirty="0"/>
              <a:t>打印一个数</a:t>
            </a:r>
          </a:p>
          <a:p>
            <a:r>
              <a:rPr lang="en-US" altLang="zh-CN" sz="1600" dirty="0"/>
              <a:t>                </a:t>
            </a:r>
            <a:r>
              <a:rPr lang="en-US" altLang="zh-CN" sz="1600" dirty="0" err="1"/>
              <a:t>Debug.Write</a:t>
            </a:r>
            <a:r>
              <a:rPr lang="en-US" altLang="zh-CN" sz="1600" dirty="0"/>
              <a:t>(Space(4))                  	</a:t>
            </a:r>
            <a:r>
              <a:rPr lang="en-US" altLang="zh-CN" sz="1600" dirty="0" smtClean="0"/>
              <a:t>	' </a:t>
            </a:r>
            <a:r>
              <a:rPr lang="zh-CN" altLang="zh-CN" sz="1600" dirty="0"/>
              <a:t>空</a:t>
            </a:r>
            <a:r>
              <a:rPr lang="en-US" altLang="zh-CN" sz="1600" dirty="0"/>
              <a:t>4</a:t>
            </a:r>
            <a:r>
              <a:rPr lang="zh-CN" altLang="zh-CN" sz="1600" dirty="0"/>
              <a:t>格</a:t>
            </a:r>
          </a:p>
          <a:p>
            <a:r>
              <a:rPr lang="en-US" altLang="zh-CN" sz="1600" dirty="0"/>
              <a:t>                If (i + 1) Mod 5 = 0 And i &lt;&gt; 0 Then</a:t>
            </a:r>
            <a:endParaRPr lang="zh-CN" altLang="zh-CN" sz="1600" dirty="0"/>
          </a:p>
          <a:p>
            <a:r>
              <a:rPr lang="en-US" altLang="zh-CN" sz="1600" dirty="0"/>
              <a:t>                    </a:t>
            </a:r>
            <a:r>
              <a:rPr lang="en-US" altLang="zh-CN" sz="1600" dirty="0" err="1"/>
              <a:t>Debug.WriteLine</a:t>
            </a:r>
            <a:r>
              <a:rPr lang="en-US" altLang="zh-CN" sz="1600" dirty="0"/>
              <a:t>("")</a:t>
            </a:r>
            <a:endParaRPr lang="zh-CN" altLang="zh-CN" sz="1600" dirty="0"/>
          </a:p>
          <a:p>
            <a:r>
              <a:rPr lang="en-US" altLang="zh-CN" sz="1600" dirty="0"/>
              <a:t>                End If                                	</a:t>
            </a:r>
            <a:r>
              <a:rPr lang="en-US" altLang="zh-CN" sz="1600" dirty="0" smtClean="0"/>
              <a:t>		' </a:t>
            </a:r>
            <a:r>
              <a:rPr lang="zh-CN" altLang="zh-CN" sz="1600" dirty="0"/>
              <a:t>打印</a:t>
            </a:r>
            <a:r>
              <a:rPr lang="en-US" altLang="zh-CN" sz="1600" dirty="0"/>
              <a:t>5</a:t>
            </a:r>
            <a:r>
              <a:rPr lang="zh-CN" altLang="zh-CN" sz="1600" dirty="0"/>
              <a:t>个数换一行</a:t>
            </a:r>
          </a:p>
          <a:p>
            <a:r>
              <a:rPr lang="en-US" altLang="zh-CN" sz="1600" dirty="0"/>
              <a:t>            Next i</a:t>
            </a:r>
            <a:endParaRPr lang="zh-CN" altLang="zh-CN" sz="1600" dirty="0"/>
          </a:p>
          <a:p>
            <a:r>
              <a:rPr lang="en-US" altLang="zh-CN" sz="1600" dirty="0"/>
              <a:t>        End If</a:t>
            </a:r>
            <a:endParaRPr lang="zh-CN" altLang="zh-CN" sz="1600" dirty="0"/>
          </a:p>
          <a:p>
            <a:r>
              <a:rPr lang="en-US" altLang="zh-CN" sz="1600" dirty="0"/>
              <a:t>    End </a:t>
            </a:r>
            <a:r>
              <a:rPr lang="en-US" altLang="zh-CN" sz="1600" dirty="0" smtClean="0"/>
              <a:t>Sub</a:t>
            </a:r>
          </a:p>
        </p:txBody>
      </p:sp>
    </p:spTree>
    <p:extLst>
      <p:ext uri="{BB962C8B-B14F-4D97-AF65-F5344CB8AC3E}">
        <p14:creationId xmlns:p14="http://schemas.microsoft.com/office/powerpoint/2010/main" val="372282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9"/>
          <p:cNvSpPr txBox="1"/>
          <p:nvPr/>
        </p:nvSpPr>
        <p:spPr>
          <a:xfrm>
            <a:off x="621887" y="109260"/>
            <a:ext cx="4619963" cy="474905"/>
          </a:xfrm>
          <a:prstGeom prst="rect">
            <a:avLst/>
          </a:prstGeom>
          <a:noFill/>
        </p:spPr>
        <p:txBody>
          <a:bodyPr wrap="square" lIns="119792" tIns="59896" rIns="119792" bIns="59896" rtlCol="0">
            <a:spAutoFit/>
          </a:bodyPr>
          <a:lstStyle>
            <a:defPPr>
              <a:defRPr lang="zh-CN"/>
            </a:defPPr>
            <a:lvl1pPr>
              <a:defRPr sz="2300" b="1">
                <a:blipFill>
                  <a:blip r:embed="rId2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zh-CN" dirty="0" smtClean="0"/>
              <a:t>动</a:t>
            </a:r>
            <a:r>
              <a:rPr lang="en-US" altLang="zh-CN" dirty="0" smtClean="0"/>
              <a:t> </a:t>
            </a:r>
            <a:r>
              <a:rPr lang="zh-CN" altLang="zh-CN" dirty="0" smtClean="0"/>
              <a:t>态</a:t>
            </a:r>
            <a:r>
              <a:rPr lang="en-US" altLang="zh-CN" dirty="0" smtClean="0"/>
              <a:t> </a:t>
            </a:r>
            <a:r>
              <a:rPr lang="zh-CN" altLang="zh-CN" dirty="0" smtClean="0"/>
              <a:t>数</a:t>
            </a:r>
            <a:r>
              <a:rPr lang="en-US" altLang="zh-CN" dirty="0" smtClean="0"/>
              <a:t> </a:t>
            </a:r>
            <a:r>
              <a:rPr lang="zh-CN" altLang="zh-CN" dirty="0" smtClean="0"/>
              <a:t>组</a:t>
            </a:r>
            <a:endParaRPr lang="zh-CN" altLang="zh-CN" dirty="0"/>
          </a:p>
        </p:txBody>
      </p:sp>
      <p:sp>
        <p:nvSpPr>
          <p:cNvPr id="3" name="TextBox 2"/>
          <p:cNvSpPr txBox="1"/>
          <p:nvPr/>
        </p:nvSpPr>
        <p:spPr>
          <a:xfrm>
            <a:off x="1105786" y="903767"/>
            <a:ext cx="8973879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6088" fontAlgn="ctr"/>
            <a:r>
              <a:rPr lang="zh-CN" altLang="zh-CN" dirty="0"/>
              <a:t>程序分析：</a:t>
            </a:r>
          </a:p>
          <a:p>
            <a:pPr indent="446088"/>
            <a:r>
              <a:rPr lang="en-US" altLang="zh-CN" dirty="0" smtClean="0">
                <a:sym typeface="Wingdings 2"/>
              </a:rPr>
              <a:t></a:t>
            </a:r>
            <a:r>
              <a:rPr lang="zh-CN" altLang="zh-CN" dirty="0" smtClean="0"/>
              <a:t>数组</a:t>
            </a:r>
            <a:r>
              <a:rPr lang="zh-CN" altLang="zh-CN" dirty="0"/>
              <a:t>元素个数由</a:t>
            </a:r>
            <a:r>
              <a:rPr lang="en-US" altLang="zh-CN" dirty="0" err="1"/>
              <a:t>InputBox</a:t>
            </a:r>
            <a:r>
              <a:rPr lang="zh-CN" altLang="zh-CN" dirty="0"/>
              <a:t>输入，因此采用动态数组，在数组元素个数输入后用</a:t>
            </a:r>
            <a:r>
              <a:rPr lang="en-US" altLang="zh-CN" dirty="0" err="1"/>
              <a:t>ReDim</a:t>
            </a:r>
            <a:r>
              <a:rPr lang="zh-CN" altLang="zh-CN" dirty="0"/>
              <a:t>重新确定数组大小。“输入”对话框如图</a:t>
            </a:r>
            <a:r>
              <a:rPr lang="en-US" altLang="zh-CN" dirty="0"/>
              <a:t>3.25</a:t>
            </a:r>
            <a:r>
              <a:rPr lang="zh-CN" altLang="zh-CN" dirty="0"/>
              <a:t>（</a:t>
            </a:r>
            <a:r>
              <a:rPr lang="en-US" altLang="zh-CN" dirty="0"/>
              <a:t>a</a:t>
            </a:r>
            <a:r>
              <a:rPr lang="zh-CN" altLang="zh-CN" dirty="0"/>
              <a:t>）所示。</a:t>
            </a:r>
          </a:p>
          <a:p>
            <a:pPr lvl="0" indent="446088"/>
            <a:r>
              <a:rPr lang="en-US" altLang="zh-CN" dirty="0" smtClean="0">
                <a:latin typeface="+mn-ea"/>
                <a:sym typeface="Wingdings 2"/>
              </a:rPr>
              <a:t></a:t>
            </a:r>
            <a:r>
              <a:rPr lang="en-US" altLang="zh-CN" dirty="0" smtClean="0">
                <a:sym typeface="Wingdings 2"/>
              </a:rPr>
              <a:t> </a:t>
            </a:r>
            <a:r>
              <a:rPr lang="zh-CN" altLang="zh-CN" dirty="0" smtClean="0"/>
              <a:t>当</a:t>
            </a:r>
            <a:r>
              <a:rPr lang="zh-CN" altLang="zh-CN" dirty="0"/>
              <a:t>从</a:t>
            </a:r>
            <a:r>
              <a:rPr lang="en-US" altLang="zh-CN" dirty="0" err="1"/>
              <a:t>InputBox</a:t>
            </a:r>
            <a:r>
              <a:rPr lang="zh-CN" altLang="zh-CN" dirty="0"/>
              <a:t>输入数据时，必须用</a:t>
            </a:r>
            <a:r>
              <a:rPr lang="en-US" altLang="zh-CN" dirty="0"/>
              <a:t>Val</a:t>
            </a:r>
            <a:r>
              <a:rPr lang="zh-CN" altLang="zh-CN" dirty="0"/>
              <a:t>函数将字符串转换为数值。</a:t>
            </a:r>
          </a:p>
          <a:p>
            <a:pPr indent="446088"/>
            <a:r>
              <a:rPr lang="zh-CN" altLang="en-US" dirty="0" smtClean="0">
                <a:sym typeface="Wingdings 2"/>
              </a:rPr>
              <a:t></a:t>
            </a:r>
            <a:r>
              <a:rPr lang="zh-CN" altLang="zh-CN" dirty="0" smtClean="0"/>
              <a:t>数组</a:t>
            </a:r>
            <a:r>
              <a:rPr lang="zh-CN" altLang="zh-CN" dirty="0"/>
              <a:t>元素下标从</a:t>
            </a:r>
            <a:r>
              <a:rPr lang="en-US" altLang="zh-CN" dirty="0"/>
              <a:t>0</a:t>
            </a:r>
            <a:r>
              <a:rPr lang="zh-CN" altLang="zh-CN" dirty="0"/>
              <a:t>到</a:t>
            </a:r>
            <a:r>
              <a:rPr lang="en-US" altLang="zh-CN" dirty="0"/>
              <a:t>19</a:t>
            </a:r>
            <a:r>
              <a:rPr lang="zh-CN" altLang="zh-CN" dirty="0"/>
              <a:t>，通过</a:t>
            </a:r>
            <a:r>
              <a:rPr lang="en-US" altLang="zh-CN" dirty="0"/>
              <a:t>For…Next</a:t>
            </a:r>
            <a:r>
              <a:rPr lang="zh-CN" altLang="zh-CN" dirty="0"/>
              <a:t>循环计算</a:t>
            </a:r>
            <a:r>
              <a:rPr lang="en-US" altLang="zh-CN" dirty="0"/>
              <a:t>2</a:t>
            </a:r>
            <a:r>
              <a:rPr lang="zh-CN" altLang="zh-CN" dirty="0"/>
              <a:t>～</a:t>
            </a:r>
            <a:r>
              <a:rPr lang="en-US" altLang="zh-CN" dirty="0"/>
              <a:t>19</a:t>
            </a:r>
            <a:r>
              <a:rPr lang="zh-CN" altLang="zh-CN" dirty="0"/>
              <a:t>个元素的值。</a:t>
            </a:r>
          </a:p>
          <a:p>
            <a:pPr indent="446088"/>
            <a:r>
              <a:rPr lang="zh-CN" altLang="zh-CN" dirty="0"/>
              <a:t>程序运行结果如图</a:t>
            </a:r>
            <a:r>
              <a:rPr lang="en-US" altLang="zh-CN" dirty="0"/>
              <a:t>3.25</a:t>
            </a:r>
            <a:r>
              <a:rPr lang="zh-CN" altLang="zh-CN" dirty="0"/>
              <a:t>（</a:t>
            </a:r>
            <a:r>
              <a:rPr lang="en-US" altLang="zh-CN" dirty="0"/>
              <a:t>b</a:t>
            </a:r>
            <a:r>
              <a:rPr lang="zh-CN" altLang="zh-CN" dirty="0"/>
              <a:t>）所示</a:t>
            </a:r>
            <a:r>
              <a:rPr lang="zh-CN" altLang="zh-CN" dirty="0" smtClean="0"/>
              <a:t>。</a:t>
            </a:r>
            <a:endParaRPr lang="zh-CN" altLang="zh-CN" dirty="0"/>
          </a:p>
        </p:txBody>
      </p:sp>
      <p:pic>
        <p:nvPicPr>
          <p:cNvPr id="67586" name="Picture 2"/>
          <p:cNvPicPr>
            <a:picLocks noChangeAspect="1" noChangeArrowheads="1"/>
          </p:cNvPicPr>
          <p:nvPr/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1963" y="2685274"/>
            <a:ext cx="3907386" cy="14614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585" name="图片 67"/>
          <p:cNvPicPr>
            <a:picLocks noChangeAspect="1" noChangeArrowheads="1"/>
          </p:cNvPicPr>
          <p:nvPr/>
        </p:nvPicPr>
        <p:blipFill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0168" y="2728136"/>
            <a:ext cx="3117535" cy="14185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0" y="0"/>
            <a:ext cx="118808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1460500"/>
            <a:ext cx="1188085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     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47239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908" y="2751291"/>
            <a:ext cx="11880850" cy="1723600"/>
          </a:xfrm>
          <a:prstGeom prst="rect">
            <a:avLst/>
          </a:prstGeom>
          <a:solidFill>
            <a:srgbClr val="C30D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9781" tIns="59890" rIns="119781" bIns="59890"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4306186" y="3297780"/>
            <a:ext cx="6517757" cy="630621"/>
          </a:xfrm>
          <a:prstGeom prst="rect">
            <a:avLst/>
          </a:prstGeom>
          <a:effectLst>
            <a:outerShdw blurRad="63500" dir="12600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lIns="60639" tIns="30321" rIns="60639" bIns="30321">
            <a:spAutoFit/>
          </a:bodyPr>
          <a:lstStyle/>
          <a:p>
            <a:r>
              <a:rPr lang="en-US" altLang="zh-CN" sz="3700" b="1" dirty="0" smtClean="0">
                <a:solidFill>
                  <a:schemeClr val="bg1"/>
                </a:solidFill>
                <a:latin typeface="Century Gothic"/>
              </a:rPr>
              <a:t>—</a:t>
            </a:r>
            <a:r>
              <a:rPr lang="zh-CN" altLang="zh-CN" sz="3600" b="1" dirty="0">
                <a:solidFill>
                  <a:schemeClr val="bg1"/>
                </a:solidFill>
              </a:rPr>
              <a:t>面向过程</a:t>
            </a:r>
            <a:r>
              <a:rPr lang="en-US" altLang="zh-CN" sz="3600" b="1" dirty="0">
                <a:solidFill>
                  <a:schemeClr val="bg1"/>
                </a:solidFill>
              </a:rPr>
              <a:t>Visual Basic.NET</a:t>
            </a:r>
            <a:r>
              <a:rPr lang="zh-CN" altLang="zh-CN" sz="3600" b="1" dirty="0">
                <a:solidFill>
                  <a:schemeClr val="bg1"/>
                </a:solidFill>
              </a:rPr>
              <a:t>程序</a:t>
            </a:r>
          </a:p>
        </p:txBody>
      </p:sp>
      <p:sp>
        <p:nvSpPr>
          <p:cNvPr id="24" name="TextBox 62"/>
          <p:cNvSpPr txBox="1"/>
          <p:nvPr/>
        </p:nvSpPr>
        <p:spPr>
          <a:xfrm>
            <a:off x="8665485" y="19771"/>
            <a:ext cx="3157937" cy="380111"/>
          </a:xfrm>
          <a:prstGeom prst="rect">
            <a:avLst/>
          </a:prstGeom>
          <a:noFill/>
        </p:spPr>
        <p:txBody>
          <a:bodyPr wrap="square" lIns="119781" tIns="59890" rIns="119781" bIns="59890" rtlCol="0">
            <a:spAutoFit/>
          </a:bodyPr>
          <a:lstStyle/>
          <a:p>
            <a:r>
              <a:rPr lang="en-US" altLang="zh-CN" sz="1600" dirty="0">
                <a:ea typeface="创艺简老宋" pitchFamily="2" charset="-122"/>
              </a:rPr>
              <a:t>Visual Basic.NET</a:t>
            </a:r>
            <a:r>
              <a:rPr lang="zh-CN" altLang="zh-CN" sz="1600" dirty="0">
                <a:ea typeface="创艺简老宋" pitchFamily="2" charset="-122"/>
              </a:rPr>
              <a:t>实用教程（第</a:t>
            </a:r>
            <a:r>
              <a:rPr lang="en-US" altLang="zh-CN" sz="1600" dirty="0">
                <a:ea typeface="创艺简老宋" pitchFamily="2" charset="-122"/>
              </a:rPr>
              <a:t>3</a:t>
            </a:r>
            <a:r>
              <a:rPr lang="zh-CN" altLang="zh-CN" sz="1600" dirty="0">
                <a:ea typeface="创艺简老宋" pitchFamily="2" charset="-122"/>
              </a:rPr>
              <a:t>版）</a:t>
            </a:r>
          </a:p>
        </p:txBody>
      </p:sp>
      <p:sp>
        <p:nvSpPr>
          <p:cNvPr id="25" name="TextBox 63"/>
          <p:cNvSpPr txBox="1"/>
          <p:nvPr/>
        </p:nvSpPr>
        <p:spPr>
          <a:xfrm>
            <a:off x="9400385" y="5881185"/>
            <a:ext cx="2139773" cy="382560"/>
          </a:xfrm>
          <a:prstGeom prst="rect">
            <a:avLst/>
          </a:prstGeom>
          <a:noFill/>
        </p:spPr>
        <p:txBody>
          <a:bodyPr wrap="square" lIns="119781" tIns="59890" rIns="119781" bIns="59890" rtlCol="0">
            <a:spAutoFit/>
          </a:bodyPr>
          <a:lstStyle/>
          <a:p>
            <a:pPr algn="ctr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主编：郑阿奇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6" name="business freedom [高质量]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028603" y="146029"/>
            <a:ext cx="792056" cy="81073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780523" y="1128100"/>
            <a:ext cx="8583423" cy="742337"/>
          </a:xfrm>
          <a:prstGeom prst="rect">
            <a:avLst/>
          </a:prstGeom>
          <a:noFill/>
        </p:spPr>
        <p:txBody>
          <a:bodyPr wrap="square" lIns="95077" tIns="47539" rIns="95077" bIns="47539" rtlCol="0">
            <a:spAutoFit/>
          </a:bodyPr>
          <a:lstStyle/>
          <a:p>
            <a:r>
              <a:rPr lang="zh-CN" altLang="zh-CN" sz="4200" dirty="0" smtClean="0">
                <a:solidFill>
                  <a:srgbClr val="C00000"/>
                </a:solidFill>
                <a:latin typeface="方正大黑简体" pitchFamily="2" charset="-122"/>
                <a:ea typeface="方正大黑简体" pitchFamily="2" charset="-122"/>
              </a:rPr>
              <a:t>第</a:t>
            </a:r>
            <a:r>
              <a:rPr lang="en-US" altLang="zh-CN" sz="4200" dirty="0" smtClean="0">
                <a:solidFill>
                  <a:srgbClr val="C00000"/>
                </a:solidFill>
                <a:latin typeface="方正大黑简体" pitchFamily="2" charset="-122"/>
                <a:ea typeface="方正大黑简体" pitchFamily="2" charset="-122"/>
              </a:rPr>
              <a:t>3</a:t>
            </a:r>
            <a:r>
              <a:rPr lang="zh-CN" altLang="zh-CN" sz="4200" dirty="0" smtClean="0">
                <a:solidFill>
                  <a:srgbClr val="C00000"/>
                </a:solidFill>
                <a:latin typeface="方正大黑简体" pitchFamily="2" charset="-122"/>
                <a:ea typeface="方正大黑简体" pitchFamily="2" charset="-122"/>
              </a:rPr>
              <a:t>章</a:t>
            </a:r>
            <a:r>
              <a:rPr lang="en-US" altLang="zh-CN" sz="4200" dirty="0" smtClean="0">
                <a:solidFill>
                  <a:srgbClr val="C00000"/>
                </a:solidFill>
                <a:latin typeface="方正大黑简体" pitchFamily="2" charset="-122"/>
                <a:ea typeface="方正大黑简体" pitchFamily="2" charset="-122"/>
              </a:rPr>
              <a:t>   </a:t>
            </a:r>
            <a:r>
              <a:rPr lang="en-US" altLang="zh-CN" sz="4200" dirty="0">
                <a:solidFill>
                  <a:srgbClr val="C00000"/>
                </a:solidFill>
                <a:latin typeface="方正大黑简体" pitchFamily="2" charset="-122"/>
                <a:ea typeface="方正大黑简体" pitchFamily="2" charset="-122"/>
              </a:rPr>
              <a:t>Visual Basic.NET</a:t>
            </a:r>
            <a:r>
              <a:rPr lang="zh-CN" altLang="zh-CN" sz="4200" dirty="0">
                <a:solidFill>
                  <a:srgbClr val="C00000"/>
                </a:solidFill>
                <a:latin typeface="方正大黑简体" pitchFamily="2" charset="-122"/>
                <a:ea typeface="方正大黑简体" pitchFamily="2" charset="-122"/>
              </a:rPr>
              <a:t>语言基础</a:t>
            </a:r>
          </a:p>
        </p:txBody>
      </p:sp>
    </p:spTree>
    <p:extLst>
      <p:ext uri="{BB962C8B-B14F-4D97-AF65-F5344CB8AC3E}">
        <p14:creationId xmlns:p14="http://schemas.microsoft.com/office/powerpoint/2010/main" val="2192841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 advTm="0">
        <p14:vortex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850"/>
                            </p:stCondLst>
                            <p:childTnLst>
                              <p:par>
                                <p:cTn id="1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7150"/>
                            </p:stCondLst>
                            <p:childTnLst>
                              <p:par>
                                <p:cTn id="2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29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6"/>
                </p:tgtEl>
              </p:cMediaNode>
            </p:audio>
          </p:childTnLst>
        </p:cTn>
      </p:par>
    </p:tnLst>
    <p:bldLst>
      <p:bldP spid="5" grpId="0" animBg="1"/>
      <p:bldP spid="22" grpId="0"/>
      <p:bldP spid="24" grpId="0"/>
      <p:bldP spid="25" grpId="0"/>
    </p:bld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 rot="2643114">
            <a:off x="3114465" y="2395270"/>
            <a:ext cx="1362721" cy="1447759"/>
            <a:chOff x="4819176" y="1662676"/>
            <a:chExt cx="2993523" cy="2989680"/>
          </a:xfrm>
        </p:grpSpPr>
        <p:grpSp>
          <p:nvGrpSpPr>
            <p:cNvPr id="5" name="组合 4"/>
            <p:cNvGrpSpPr/>
            <p:nvPr/>
          </p:nvGrpSpPr>
          <p:grpSpPr>
            <a:xfrm>
              <a:off x="4819176" y="1662676"/>
              <a:ext cx="2993523" cy="2989680"/>
              <a:chOff x="304800" y="673100"/>
              <a:chExt cx="4147845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7" name="矩形 6"/>
              <p:cNvSpPr>
                <a:spLocks/>
              </p:cNvSpPr>
              <p:nvPr/>
            </p:nvSpPr>
            <p:spPr>
              <a:xfrm>
                <a:off x="304800" y="673100"/>
                <a:ext cx="4147845" cy="4000500"/>
              </a:xfrm>
              <a:prstGeom prst="rect">
                <a:avLst/>
              </a:prstGeom>
              <a:gradFill>
                <a:gsLst>
                  <a:gs pos="0">
                    <a:sysClr val="window" lastClr="FFFFFF"/>
                  </a:gs>
                  <a:gs pos="55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65000"/>
                    </a:sysClr>
                  </a:gs>
                </a:gsLst>
                <a:lin ang="81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kern="0">
                  <a:solidFill>
                    <a:sysClr val="windowText" lastClr="000000"/>
                  </a:solidFill>
                  <a:latin typeface="Calibri"/>
                  <a:ea typeface="宋体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>
                <a:off x="399069" y="760412"/>
                <a:ext cx="3959307" cy="3825874"/>
              </a:xfrm>
              <a:prstGeom prst="rect">
                <a:avLst/>
              </a:prstGeom>
              <a:gradFill>
                <a:gsLst>
                  <a:gs pos="0">
                    <a:sysClr val="window" lastClr="FFFFFF"/>
                  </a:gs>
                  <a:gs pos="51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75000"/>
                    </a:sysClr>
                  </a:gs>
                </a:gsLst>
                <a:lin ang="189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kern="0">
                  <a:solidFill>
                    <a:sysClr val="window" lastClr="FFFFFF"/>
                  </a:solidFill>
                  <a:latin typeface="Calibri"/>
                  <a:ea typeface="宋体"/>
                </a:endParaRPr>
              </a:p>
            </p:txBody>
          </p:sp>
        </p:grpSp>
        <p:sp>
          <p:nvSpPr>
            <p:cNvPr id="6" name="矩形 5"/>
            <p:cNvSpPr/>
            <p:nvPr/>
          </p:nvSpPr>
          <p:spPr>
            <a:xfrm>
              <a:off x="5038399" y="1880357"/>
              <a:ext cx="2555077" cy="2554311"/>
            </a:xfrm>
            <a:prstGeom prst="rect">
              <a:avLst/>
            </a:prstGeom>
            <a:blipFill>
              <a:blip r:embed="rId2"/>
              <a:stretch>
                <a:fillRect/>
              </a:stretch>
            </a:blipFill>
            <a:ln w="28575" cap="flat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>
                <a:solidFill>
                  <a:sysClr val="window" lastClr="FFFFFF"/>
                </a:solidFill>
                <a:latin typeface="Palatino Linotype"/>
                <a:ea typeface="宋体"/>
              </a:endParaRPr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3260977" y="2612610"/>
            <a:ext cx="1069702" cy="1059378"/>
          </a:xfrm>
          <a:prstGeom prst="rect">
            <a:avLst/>
          </a:prstGeom>
          <a:noFill/>
        </p:spPr>
        <p:txBody>
          <a:bodyPr wrap="square" lIns="119792" tIns="59896" rIns="119792" bIns="59896" rtlCol="0">
            <a:spAutoFit/>
          </a:bodyPr>
          <a:lstStyle/>
          <a:p>
            <a:r>
              <a:rPr lang="en-US" altLang="zh-CN" sz="5900" b="1" dirty="0" smtClean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01</a:t>
            </a:r>
            <a:endParaRPr lang="zh-CN" altLang="en-US" sz="5900" b="1" dirty="0">
              <a:solidFill>
                <a:schemeClr val="bg1"/>
              </a:solidFill>
              <a:latin typeface="Roboto Black" panose="02000000000000000000" pitchFamily="2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346119" y="2673939"/>
            <a:ext cx="2065306" cy="490294"/>
          </a:xfrm>
          <a:prstGeom prst="rect">
            <a:avLst/>
          </a:prstGeom>
          <a:noFill/>
        </p:spPr>
        <p:txBody>
          <a:bodyPr wrap="square" lIns="119792" tIns="59896" rIns="119792" bIns="59896" rtlCol="0">
            <a:spAutoFit/>
          </a:bodyPr>
          <a:lstStyle>
            <a:defPPr>
              <a:defRPr lang="zh-CN"/>
            </a:defPPr>
            <a:lvl1pPr>
              <a:defRPr sz="4300" b="1">
                <a:blipFill>
                  <a:blip r:embed="rId2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zh-CN" sz="2400" dirty="0"/>
              <a:t>过程的概念</a:t>
            </a:r>
          </a:p>
        </p:txBody>
      </p:sp>
      <p:cxnSp>
        <p:nvCxnSpPr>
          <p:cNvPr id="11" name="直接连接符 10"/>
          <p:cNvCxnSpPr/>
          <p:nvPr/>
        </p:nvCxnSpPr>
        <p:spPr>
          <a:xfrm>
            <a:off x="4890796" y="3157833"/>
            <a:ext cx="2615790" cy="0"/>
          </a:xfrm>
          <a:prstGeom prst="line">
            <a:avLst/>
          </a:prstGeom>
          <a:ln>
            <a:solidFill>
              <a:srgbClr val="AE00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MH_Others_1"/>
          <p:cNvSpPr txBox="1"/>
          <p:nvPr/>
        </p:nvSpPr>
        <p:spPr>
          <a:xfrm>
            <a:off x="4542567" y="1414219"/>
            <a:ext cx="2868858" cy="505683"/>
          </a:xfrm>
          <a:prstGeom prst="rect">
            <a:avLst/>
          </a:prstGeom>
          <a:noFill/>
        </p:spPr>
        <p:txBody>
          <a:bodyPr wrap="square" lIns="119792" tIns="59896" rIns="119792" bIns="59896">
            <a:spAutoFit/>
          </a:bodyPr>
          <a:lstStyle/>
          <a:p>
            <a:pPr algn="ctr">
              <a:defRPr/>
            </a:pPr>
            <a:r>
              <a:rPr lang="en-US" altLang="zh-CN" sz="2500" spc="394" dirty="0">
                <a:solidFill>
                  <a:srgbClr val="C40001"/>
                </a:solidFill>
                <a:latin typeface="方正大黑简体" panose="03000509000000000000" pitchFamily="65" charset="-122"/>
                <a:ea typeface="方正大黑简体" panose="03000509000000000000" pitchFamily="65" charset="-122"/>
              </a:rPr>
              <a:t>Contents</a:t>
            </a:r>
            <a:endParaRPr lang="zh-CN" altLang="en-US" sz="2500" spc="394" dirty="0">
              <a:solidFill>
                <a:srgbClr val="C40001"/>
              </a:solidFill>
              <a:latin typeface="方正大黑简体" panose="03000509000000000000" pitchFamily="65" charset="-122"/>
              <a:ea typeface="方正大黑简体" panose="03000509000000000000" pitchFamily="65" charset="-122"/>
            </a:endParaRPr>
          </a:p>
        </p:txBody>
      </p:sp>
      <p:sp>
        <p:nvSpPr>
          <p:cNvPr id="19" name="MH_Others_2"/>
          <p:cNvSpPr txBox="1">
            <a:spLocks noChangeArrowheads="1"/>
          </p:cNvSpPr>
          <p:nvPr/>
        </p:nvSpPr>
        <p:spPr bwMode="auto">
          <a:xfrm>
            <a:off x="4146923" y="439097"/>
            <a:ext cx="3612710" cy="878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19792" tIns="59896" rIns="119792" bIns="59896"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itchFamily="34" charset="0"/>
              <a:buChar char="•"/>
              <a:defRPr sz="21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5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itchFamily="34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itchFamily="34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itchFamily="34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itchFamily="34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zh-CN" altLang="en-US" sz="5300">
                <a:solidFill>
                  <a:srgbClr val="AE0001"/>
                </a:solidFill>
                <a:latin typeface="方正大黑简体" panose="03000509000000000000" pitchFamily="65" charset="-122"/>
                <a:ea typeface="方正大黑简体" panose="03000509000000000000" pitchFamily="65" charset="-122"/>
              </a:rPr>
              <a:t>目录</a:t>
            </a:r>
            <a:endParaRPr lang="zh-CN" altLang="en-US" sz="5300" dirty="0">
              <a:solidFill>
                <a:srgbClr val="AE0001"/>
              </a:solidFill>
              <a:latin typeface="方正大黑简体" panose="03000509000000000000" pitchFamily="65" charset="-122"/>
              <a:ea typeface="方正大黑简体" panose="03000509000000000000" pitchFamily="65" charset="-122"/>
            </a:endParaRPr>
          </a:p>
        </p:txBody>
      </p:sp>
      <p:cxnSp>
        <p:nvCxnSpPr>
          <p:cNvPr id="20" name="直接连接符 19"/>
          <p:cNvCxnSpPr/>
          <p:nvPr/>
        </p:nvCxnSpPr>
        <p:spPr>
          <a:xfrm>
            <a:off x="-12374" y="1687966"/>
            <a:ext cx="4931791" cy="0"/>
          </a:xfrm>
          <a:prstGeom prst="line">
            <a:avLst/>
          </a:prstGeom>
          <a:ln w="3175">
            <a:solidFill>
              <a:srgbClr val="C40001"/>
            </a:solidFill>
            <a:prstDash val="dash"/>
            <a:tail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>
            <a:off x="6962675" y="1687966"/>
            <a:ext cx="4923128" cy="0"/>
          </a:xfrm>
          <a:prstGeom prst="line">
            <a:avLst/>
          </a:prstGeom>
          <a:ln w="3175">
            <a:solidFill>
              <a:srgbClr val="C40001"/>
            </a:solidFill>
            <a:prstDash val="dash"/>
            <a:head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文本占位符 5"/>
          <p:cNvSpPr txBox="1">
            <a:spLocks/>
          </p:cNvSpPr>
          <p:nvPr/>
        </p:nvSpPr>
        <p:spPr>
          <a:xfrm>
            <a:off x="5058509" y="3305783"/>
            <a:ext cx="1904166" cy="262310"/>
          </a:xfrm>
          <a:prstGeom prst="rect">
            <a:avLst/>
          </a:prstGeom>
          <a:ln>
            <a:solidFill>
              <a:schemeClr val="tx1"/>
            </a:solidFill>
            <a:prstDash val="sysDot"/>
          </a:ln>
        </p:spPr>
        <p:txBody>
          <a:bodyPr vert="horz" lIns="89834" tIns="44916" rIns="89834" bIns="44916" rtlCol="0" anchor="ctr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b="1" kern="1200">
                <a:solidFill>
                  <a:srgbClr val="56762C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solidFill>
                  <a:schemeClr val="tx1"/>
                </a:solidFill>
              </a:rPr>
              <a:t>1</a:t>
            </a:r>
            <a:r>
              <a:rPr lang="zh-CN" altLang="zh-CN" dirty="0">
                <a:solidFill>
                  <a:schemeClr val="tx1"/>
                </a:solidFill>
              </a:rPr>
              <a:t>．通用过程的定义</a:t>
            </a:r>
          </a:p>
        </p:txBody>
      </p:sp>
      <p:sp>
        <p:nvSpPr>
          <p:cNvPr id="15" name="文本占位符 5"/>
          <p:cNvSpPr txBox="1">
            <a:spLocks/>
          </p:cNvSpPr>
          <p:nvPr/>
        </p:nvSpPr>
        <p:spPr>
          <a:xfrm>
            <a:off x="5058509" y="3705704"/>
            <a:ext cx="1904166" cy="262310"/>
          </a:xfrm>
          <a:prstGeom prst="rect">
            <a:avLst/>
          </a:prstGeom>
          <a:ln>
            <a:solidFill>
              <a:schemeClr val="tx1"/>
            </a:solidFill>
            <a:prstDash val="sysDot"/>
          </a:ln>
        </p:spPr>
        <p:txBody>
          <a:bodyPr vert="horz" lIns="89834" tIns="44916" rIns="89834" bIns="44916" rtlCol="0" anchor="ctr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b="1" kern="1200">
                <a:solidFill>
                  <a:srgbClr val="56762C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solidFill>
                  <a:schemeClr val="tx1"/>
                </a:solidFill>
              </a:rPr>
              <a:t>2</a:t>
            </a:r>
            <a:r>
              <a:rPr lang="zh-CN" altLang="zh-CN" dirty="0">
                <a:solidFill>
                  <a:schemeClr val="tx1"/>
                </a:solidFill>
              </a:rPr>
              <a:t>．通用过程的建立</a:t>
            </a:r>
          </a:p>
        </p:txBody>
      </p:sp>
    </p:spTree>
    <p:extLst>
      <p:ext uri="{BB962C8B-B14F-4D97-AF65-F5344CB8AC3E}">
        <p14:creationId xmlns:p14="http://schemas.microsoft.com/office/powerpoint/2010/main" val="250690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 advTm="0">
        <p:checker/>
      </p:transition>
    </mc:Choice>
    <mc:Fallback xmlns="">
      <p:transition spd="slow" advTm="0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 tmFilter="0,0; .5, 1; 1, 1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5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5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50"/>
                            </p:stCondLst>
                            <p:childTnLst>
                              <p:par>
                                <p:cTn id="2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5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4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4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8" grpId="0"/>
      <p:bldP spid="19" grpId="0"/>
      <p:bldP spid="14" grpId="0" animBg="1"/>
      <p:bldP spid="15" grpId="0" animBg="1"/>
    </p:bld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9"/>
          <p:cNvSpPr txBox="1"/>
          <p:nvPr/>
        </p:nvSpPr>
        <p:spPr>
          <a:xfrm>
            <a:off x="621887" y="109260"/>
            <a:ext cx="4619963" cy="474905"/>
          </a:xfrm>
          <a:prstGeom prst="rect">
            <a:avLst/>
          </a:prstGeom>
          <a:noFill/>
        </p:spPr>
        <p:txBody>
          <a:bodyPr wrap="square" lIns="119792" tIns="59896" rIns="119792" bIns="59896" rtlCol="0">
            <a:spAutoFit/>
          </a:bodyPr>
          <a:lstStyle>
            <a:defPPr>
              <a:defRPr lang="zh-CN"/>
            </a:defPPr>
            <a:lvl1pPr>
              <a:defRPr sz="2300" b="1">
                <a:blipFill>
                  <a:blip r:embed="rId2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1</a:t>
            </a:r>
            <a:r>
              <a:rPr lang="zh-CN" altLang="zh-CN" dirty="0"/>
              <a:t>．通用过程的定义</a:t>
            </a:r>
          </a:p>
        </p:txBody>
      </p:sp>
      <p:sp>
        <p:nvSpPr>
          <p:cNvPr id="3" name="矩形 2"/>
          <p:cNvSpPr/>
          <p:nvPr/>
        </p:nvSpPr>
        <p:spPr>
          <a:xfrm>
            <a:off x="1164163" y="754485"/>
            <a:ext cx="3236784" cy="3539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dirty="0"/>
              <a:t>定义通用过程的语法格式如下：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265274" y="1108428"/>
            <a:ext cx="9090838" cy="1838801"/>
          </a:xfrm>
          <a:prstGeom prst="roundRect">
            <a:avLst>
              <a:gd name="adj" fmla="val 7993"/>
            </a:avLst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dirty="0"/>
              <a:t>[Private | Public] [Static] Sub </a:t>
            </a:r>
            <a:r>
              <a:rPr lang="zh-CN" altLang="zh-CN" dirty="0"/>
              <a:t>过程名</a:t>
            </a:r>
            <a:r>
              <a:rPr lang="en-US" altLang="zh-CN" dirty="0"/>
              <a:t> ([</a:t>
            </a:r>
            <a:r>
              <a:rPr lang="zh-CN" altLang="zh-CN" dirty="0"/>
              <a:t>参数列表</a:t>
            </a:r>
            <a:r>
              <a:rPr lang="en-US" altLang="zh-CN" dirty="0"/>
              <a:t>])</a:t>
            </a:r>
            <a:endParaRPr lang="zh-CN" altLang="zh-CN" dirty="0"/>
          </a:p>
          <a:p>
            <a:r>
              <a:rPr lang="en-US" altLang="zh-CN" dirty="0"/>
              <a:t>    [</a:t>
            </a:r>
            <a:r>
              <a:rPr lang="zh-CN" altLang="zh-CN" dirty="0"/>
              <a:t>局部变量和常数声明</a:t>
            </a:r>
            <a:r>
              <a:rPr lang="en-US" altLang="zh-CN" dirty="0"/>
              <a:t>] </a:t>
            </a:r>
            <a:endParaRPr lang="zh-CN" altLang="zh-CN" dirty="0"/>
          </a:p>
          <a:p>
            <a:r>
              <a:rPr lang="en-US" altLang="zh-CN" dirty="0"/>
              <a:t>    </a:t>
            </a:r>
            <a:r>
              <a:rPr lang="zh-CN" altLang="zh-CN" dirty="0"/>
              <a:t>语句块</a:t>
            </a:r>
          </a:p>
          <a:p>
            <a:r>
              <a:rPr lang="en-US" altLang="zh-CN" dirty="0"/>
              <a:t>    [Exit Sub]</a:t>
            </a:r>
            <a:endParaRPr lang="zh-CN" altLang="zh-CN" dirty="0"/>
          </a:p>
          <a:p>
            <a:r>
              <a:rPr lang="en-US" altLang="zh-CN" dirty="0"/>
              <a:t>    </a:t>
            </a:r>
            <a:r>
              <a:rPr lang="zh-CN" altLang="zh-CN" dirty="0"/>
              <a:t>语句块</a:t>
            </a:r>
          </a:p>
          <a:p>
            <a:r>
              <a:rPr lang="en-US" altLang="zh-CN" dirty="0"/>
              <a:t>End </a:t>
            </a:r>
            <a:r>
              <a:rPr lang="en-US" altLang="zh-CN" dirty="0" smtClean="0"/>
              <a:t>Sub</a:t>
            </a:r>
            <a:endParaRPr lang="zh-CN" altLang="zh-CN" dirty="0"/>
          </a:p>
        </p:txBody>
      </p:sp>
      <p:sp>
        <p:nvSpPr>
          <p:cNvPr id="5" name="TextBox 4"/>
          <p:cNvSpPr txBox="1"/>
          <p:nvPr/>
        </p:nvSpPr>
        <p:spPr>
          <a:xfrm>
            <a:off x="712372" y="2924185"/>
            <a:ext cx="1010094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542925"/>
            <a:r>
              <a:rPr lang="zh-CN" altLang="zh-CN" sz="1600" dirty="0"/>
              <a:t>其中：</a:t>
            </a:r>
          </a:p>
          <a:p>
            <a:pPr indent="542925"/>
            <a:r>
              <a:rPr lang="zh-CN" altLang="zh-CN" sz="1600" dirty="0"/>
              <a:t>（</a:t>
            </a:r>
            <a:r>
              <a:rPr lang="en-US" altLang="zh-CN" sz="1600" dirty="0"/>
              <a:t>1</a:t>
            </a:r>
            <a:r>
              <a:rPr lang="zh-CN" altLang="zh-CN" sz="1600" dirty="0"/>
              <a:t>）</a:t>
            </a:r>
            <a:r>
              <a:rPr lang="en-US" altLang="zh-CN" sz="1600" dirty="0"/>
              <a:t>Private</a:t>
            </a:r>
            <a:r>
              <a:rPr lang="zh-CN" altLang="zh-CN" sz="1600" dirty="0"/>
              <a:t>和</a:t>
            </a:r>
            <a:r>
              <a:rPr lang="en-US" altLang="zh-CN" sz="1600" dirty="0"/>
              <a:t>Public</a:t>
            </a:r>
            <a:r>
              <a:rPr lang="zh-CN" altLang="zh-CN" sz="1600" dirty="0"/>
              <a:t>，用来声明该</a:t>
            </a:r>
            <a:r>
              <a:rPr lang="en-US" altLang="zh-CN" sz="1600" dirty="0"/>
              <a:t>Sub</a:t>
            </a:r>
            <a:r>
              <a:rPr lang="zh-CN" altLang="zh-CN" sz="1600" dirty="0"/>
              <a:t>过程是局部的（私有的）还是全局的（公有的），系统默认为</a:t>
            </a:r>
            <a:r>
              <a:rPr lang="en-US" altLang="zh-CN" sz="1600" dirty="0"/>
              <a:t>Public</a:t>
            </a:r>
            <a:r>
              <a:rPr lang="zh-CN" altLang="zh-CN" sz="1600" dirty="0"/>
              <a:t>。</a:t>
            </a:r>
          </a:p>
          <a:p>
            <a:pPr indent="542925"/>
            <a:r>
              <a:rPr lang="zh-CN" altLang="zh-CN" sz="1600" dirty="0"/>
              <a:t>（</a:t>
            </a:r>
            <a:r>
              <a:rPr lang="en-US" altLang="zh-CN" sz="1600" dirty="0"/>
              <a:t>2</a:t>
            </a:r>
            <a:r>
              <a:rPr lang="zh-CN" altLang="zh-CN" sz="1600" dirty="0"/>
              <a:t>）</a:t>
            </a:r>
            <a:r>
              <a:rPr lang="en-US" altLang="zh-CN" sz="1600" dirty="0"/>
              <a:t>Static</a:t>
            </a:r>
            <a:r>
              <a:rPr lang="zh-CN" altLang="zh-CN" sz="1600" dirty="0"/>
              <a:t>，表示局部静态变量。静态是指在调用结束后仍保留</a:t>
            </a:r>
            <a:r>
              <a:rPr lang="en-US" altLang="zh-CN" sz="1600" dirty="0"/>
              <a:t>Sub</a:t>
            </a:r>
            <a:r>
              <a:rPr lang="zh-CN" altLang="zh-CN" sz="1600" dirty="0"/>
              <a:t>过程的变量值</a:t>
            </a:r>
            <a:r>
              <a:rPr lang="zh-CN" altLang="zh-CN" sz="1600" dirty="0" smtClean="0"/>
              <a:t>。</a:t>
            </a:r>
            <a:endParaRPr lang="en-US" altLang="zh-CN" sz="1600" dirty="0" smtClean="0"/>
          </a:p>
          <a:p>
            <a:pPr indent="542925"/>
            <a:r>
              <a:rPr lang="zh-CN" altLang="zh-CN" sz="1600" dirty="0" smtClean="0"/>
              <a:t>（</a:t>
            </a:r>
            <a:r>
              <a:rPr lang="en-US" altLang="zh-CN" sz="1600" dirty="0"/>
              <a:t>3</a:t>
            </a:r>
            <a:r>
              <a:rPr lang="zh-CN" altLang="zh-CN" sz="1600" dirty="0"/>
              <a:t>）过程名，与变量名的命名规则相同。在同一模块中，同一名称不能既用于</a:t>
            </a:r>
            <a:r>
              <a:rPr lang="en-US" altLang="zh-CN" sz="1600" dirty="0"/>
              <a:t>Sub</a:t>
            </a:r>
            <a:r>
              <a:rPr lang="zh-CN" altLang="zh-CN" sz="1600" dirty="0"/>
              <a:t>过程又用于函数</a:t>
            </a:r>
            <a:r>
              <a:rPr lang="en-US" altLang="zh-CN" sz="1600" dirty="0"/>
              <a:t>Function</a:t>
            </a:r>
            <a:r>
              <a:rPr lang="zh-CN" altLang="zh-CN" sz="1600" dirty="0"/>
              <a:t>过程。无论有无参数，过程名后面的</a:t>
            </a:r>
            <a:r>
              <a:rPr lang="en-US" altLang="zh-CN" sz="1600" dirty="0"/>
              <a:t>()</a:t>
            </a:r>
            <a:r>
              <a:rPr lang="zh-CN" altLang="zh-CN" sz="1600" dirty="0"/>
              <a:t>都不可省略。</a:t>
            </a:r>
          </a:p>
          <a:p>
            <a:pPr indent="542925"/>
            <a:r>
              <a:rPr lang="zh-CN" altLang="zh-CN" sz="1600" dirty="0"/>
              <a:t>（</a:t>
            </a:r>
            <a:r>
              <a:rPr lang="en-US" altLang="zh-CN" sz="1600" dirty="0"/>
              <a:t>4</a:t>
            </a:r>
            <a:r>
              <a:rPr lang="zh-CN" altLang="zh-CN" sz="1600" dirty="0"/>
              <a:t>）局部变量和常数声明，用来声明过程中定义的变量和常数。可以用</a:t>
            </a:r>
            <a:r>
              <a:rPr lang="en-US" altLang="zh-CN" sz="1600" dirty="0"/>
              <a:t>Dim</a:t>
            </a:r>
            <a:r>
              <a:rPr lang="zh-CN" altLang="zh-CN" sz="1600" dirty="0"/>
              <a:t>等语句声明。</a:t>
            </a:r>
          </a:p>
          <a:p>
            <a:pPr indent="542925"/>
            <a:r>
              <a:rPr lang="zh-CN" altLang="zh-CN" sz="1600" dirty="0"/>
              <a:t>（</a:t>
            </a:r>
            <a:r>
              <a:rPr lang="en-US" altLang="zh-CN" sz="1600" dirty="0"/>
              <a:t>5</a:t>
            </a:r>
            <a:r>
              <a:rPr lang="zh-CN" altLang="zh-CN" sz="1600" dirty="0"/>
              <a:t>）</a:t>
            </a:r>
            <a:r>
              <a:rPr lang="en-US" altLang="zh-CN" sz="1600" dirty="0"/>
              <a:t>Exit Sub</a:t>
            </a:r>
            <a:r>
              <a:rPr lang="zh-CN" altLang="zh-CN" sz="1600" dirty="0"/>
              <a:t>语句，使执行立即从一个</a:t>
            </a:r>
            <a:r>
              <a:rPr lang="en-US" altLang="zh-CN" sz="1600" dirty="0"/>
              <a:t>Sub</a:t>
            </a:r>
            <a:r>
              <a:rPr lang="zh-CN" altLang="zh-CN" sz="1600" dirty="0"/>
              <a:t>过程中退出，程序接着从调用该</a:t>
            </a:r>
            <a:r>
              <a:rPr lang="en-US" altLang="zh-CN" sz="1600" dirty="0"/>
              <a:t>Sub</a:t>
            </a:r>
            <a:r>
              <a:rPr lang="zh-CN" altLang="zh-CN" sz="1600" dirty="0"/>
              <a:t>过程语句的下一句继续执行</a:t>
            </a:r>
            <a:r>
              <a:rPr lang="zh-CN" altLang="zh-CN" sz="1600" dirty="0" smtClean="0"/>
              <a:t>。</a:t>
            </a:r>
            <a:endParaRPr lang="en-US" altLang="zh-CN" sz="1600" dirty="0" smtClean="0"/>
          </a:p>
          <a:p>
            <a:pPr indent="542925"/>
            <a:r>
              <a:rPr lang="zh-CN" altLang="zh-CN" sz="1600" dirty="0" smtClean="0"/>
              <a:t>（</a:t>
            </a:r>
            <a:r>
              <a:rPr lang="en-US" altLang="zh-CN" sz="1600" dirty="0"/>
              <a:t>6</a:t>
            </a:r>
            <a:r>
              <a:rPr lang="zh-CN" altLang="zh-CN" sz="1600" dirty="0"/>
              <a:t>）语句块，过程执行的操作，称为子程序体或过程体。</a:t>
            </a:r>
          </a:p>
          <a:p>
            <a:pPr indent="542925"/>
            <a:r>
              <a:rPr lang="zh-CN" altLang="zh-CN" sz="1600" dirty="0"/>
              <a:t>（</a:t>
            </a:r>
            <a:r>
              <a:rPr lang="en-US" altLang="zh-CN" sz="1600" dirty="0"/>
              <a:t>7</a:t>
            </a:r>
            <a:r>
              <a:rPr lang="zh-CN" altLang="zh-CN" sz="1600" dirty="0"/>
              <a:t>）</a:t>
            </a:r>
            <a:r>
              <a:rPr lang="en-US" altLang="zh-CN" sz="1600" dirty="0"/>
              <a:t>End Sub</a:t>
            </a:r>
            <a:r>
              <a:rPr lang="zh-CN" altLang="zh-CN" sz="1600" dirty="0"/>
              <a:t>，用于结束本</a:t>
            </a:r>
            <a:r>
              <a:rPr lang="en-US" altLang="zh-CN" sz="1600" dirty="0"/>
              <a:t>Sub</a:t>
            </a:r>
            <a:r>
              <a:rPr lang="zh-CN" altLang="zh-CN" sz="1600" dirty="0"/>
              <a:t>过程。当程序执行</a:t>
            </a:r>
            <a:r>
              <a:rPr lang="en-US" altLang="zh-CN" sz="1600" dirty="0"/>
              <a:t>End Sub</a:t>
            </a:r>
            <a:r>
              <a:rPr lang="zh-CN" altLang="zh-CN" sz="1600" dirty="0"/>
              <a:t>语句时，退出该过程，并立即返回到调用处继续执行调用语句的下一句。</a:t>
            </a:r>
          </a:p>
          <a:p>
            <a:pPr indent="542925"/>
            <a:r>
              <a:rPr lang="zh-CN" altLang="zh-CN" sz="1600" dirty="0"/>
              <a:t>（</a:t>
            </a:r>
            <a:r>
              <a:rPr lang="en-US" altLang="zh-CN" sz="1600" dirty="0"/>
              <a:t>8</a:t>
            </a:r>
            <a:r>
              <a:rPr lang="zh-CN" altLang="zh-CN" sz="1600" dirty="0"/>
              <a:t>）参数列表，类似于变量声明，列出了从调用过程传递来的参数值，称为形式参数（简称形参），多个形参之间则用逗号隔开。形参定义的语法格式如下</a:t>
            </a:r>
            <a:r>
              <a:rPr lang="zh-CN" altLang="zh-CN" sz="1600" dirty="0" smtClean="0"/>
              <a:t>：</a:t>
            </a:r>
            <a:endParaRPr lang="zh-CN" altLang="zh-CN" sz="1600" dirty="0"/>
          </a:p>
        </p:txBody>
      </p:sp>
      <p:sp>
        <p:nvSpPr>
          <p:cNvPr id="6" name="圆角矩形 5"/>
          <p:cNvSpPr/>
          <p:nvPr/>
        </p:nvSpPr>
        <p:spPr>
          <a:xfrm>
            <a:off x="1265274" y="5992012"/>
            <a:ext cx="9090838" cy="391597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dirty="0"/>
              <a:t>[</a:t>
            </a:r>
            <a:r>
              <a:rPr lang="en-US" altLang="zh-CN" dirty="0" err="1"/>
              <a:t>ByVal</a:t>
            </a:r>
            <a:r>
              <a:rPr lang="en-US" altLang="zh-CN" dirty="0"/>
              <a:t> | </a:t>
            </a:r>
            <a:r>
              <a:rPr lang="en-US" altLang="zh-CN" dirty="0" err="1"/>
              <a:t>ByRef</a:t>
            </a:r>
            <a:r>
              <a:rPr lang="en-US" altLang="zh-CN" dirty="0"/>
              <a:t>] </a:t>
            </a:r>
            <a:r>
              <a:rPr lang="zh-CN" altLang="zh-CN" dirty="0"/>
              <a:t>变量名</a:t>
            </a:r>
            <a:r>
              <a:rPr lang="en-US" altLang="zh-CN" dirty="0"/>
              <a:t> [As </a:t>
            </a:r>
            <a:r>
              <a:rPr lang="zh-CN" altLang="zh-CN" dirty="0"/>
              <a:t>数据类型</a:t>
            </a:r>
            <a:r>
              <a:rPr lang="en-US" altLang="zh-CN" dirty="0"/>
              <a:t>] 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3385393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9"/>
          <p:cNvSpPr txBox="1"/>
          <p:nvPr/>
        </p:nvSpPr>
        <p:spPr>
          <a:xfrm>
            <a:off x="621887" y="109260"/>
            <a:ext cx="4619963" cy="474905"/>
          </a:xfrm>
          <a:prstGeom prst="rect">
            <a:avLst/>
          </a:prstGeom>
          <a:noFill/>
        </p:spPr>
        <p:txBody>
          <a:bodyPr wrap="square" lIns="119792" tIns="59896" rIns="119792" bIns="59896" rtlCol="0">
            <a:spAutoFit/>
          </a:bodyPr>
          <a:lstStyle>
            <a:defPPr>
              <a:defRPr lang="zh-CN"/>
            </a:defPPr>
            <a:lvl1pPr>
              <a:defRPr sz="2300" b="1">
                <a:blipFill>
                  <a:blip r:embed="rId2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1</a:t>
            </a:r>
            <a:r>
              <a:rPr lang="zh-CN" altLang="zh-CN" dirty="0"/>
              <a:t>．通用过程的定义</a:t>
            </a:r>
          </a:p>
        </p:txBody>
      </p:sp>
      <p:sp>
        <p:nvSpPr>
          <p:cNvPr id="4" name="矩形 3"/>
          <p:cNvSpPr/>
          <p:nvPr/>
        </p:nvSpPr>
        <p:spPr>
          <a:xfrm>
            <a:off x="1400734" y="817856"/>
            <a:ext cx="3841116" cy="3539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dirty="0"/>
              <a:t>形参列表中的各参数的定义见表</a:t>
            </a:r>
            <a:r>
              <a:rPr lang="en-US" altLang="zh-CN" dirty="0"/>
              <a:t>3.24</a:t>
            </a:r>
            <a:r>
              <a:rPr lang="zh-CN" altLang="zh-CN" dirty="0"/>
              <a:t>。</a:t>
            </a: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9543516"/>
              </p:ext>
            </p:extLst>
          </p:nvPr>
        </p:nvGraphicFramePr>
        <p:xfrm>
          <a:off x="1555867" y="1282738"/>
          <a:ext cx="8481267" cy="1832601"/>
        </p:xfrm>
        <a:graphic>
          <a:graphicData uri="http://schemas.openxmlformats.org/drawingml/2006/table">
            <a:tbl>
              <a:tblPr firstRow="1" bandRow="1" bandCol="1"/>
              <a:tblGrid>
                <a:gridCol w="1618226"/>
                <a:gridCol w="6863041"/>
              </a:tblGrid>
              <a:tr h="311542">
                <a:tc>
                  <a:txBody>
                    <a:bodyPr/>
                    <a:lstStyle/>
                    <a:p>
                      <a:pPr algn="ctr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zh-CN" sz="1400" b="1" kern="1050">
                          <a:effectLst/>
                          <a:latin typeface="Times New Roman"/>
                          <a:ea typeface="宋体"/>
                        </a:rPr>
                        <a:t>参数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47625" marR="47625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10">
                      <a:fgClr>
                        <a:srgbClr val="FFFFFF"/>
                      </a:fgClr>
                      <a:bgClr>
                        <a:srgbClr val="E5E5E5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zh-CN" sz="1400" b="1" kern="1050">
                          <a:effectLst/>
                          <a:latin typeface="Times New Roman"/>
                          <a:ea typeface="宋体"/>
                        </a:rPr>
                        <a:t>描述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47625" marR="4762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10">
                      <a:fgClr>
                        <a:srgbClr val="FFFFFF"/>
                      </a:fgClr>
                      <a:bgClr>
                        <a:srgbClr val="E5E5E5"/>
                      </a:bgClr>
                    </a:pattFill>
                  </a:tcPr>
                </a:tc>
              </a:tr>
              <a:tr h="311542"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ByVal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47625" marR="47625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表示该参数按值传递</a:t>
                      </a:r>
                    </a:p>
                  </a:txBody>
                  <a:tcPr marL="47625" marR="4762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1542"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ByRef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47625" marR="47625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表示该参数按地址传递（默认）</a:t>
                      </a:r>
                    </a:p>
                  </a:txBody>
                  <a:tcPr marL="47625" marR="4762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1542"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变量名</a:t>
                      </a:r>
                    </a:p>
                  </a:txBody>
                  <a:tcPr marL="47625" marR="47625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代表参数的变量的名称</a:t>
                      </a:r>
                    </a:p>
                  </a:txBody>
                  <a:tcPr marL="47625" marR="4762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86433"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数据类型</a:t>
                      </a:r>
                    </a:p>
                  </a:txBody>
                  <a:tcPr marL="47625" marR="47625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zh-CN" sz="1400" kern="1050" dirty="0">
                          <a:effectLst/>
                          <a:latin typeface="Times New Roman"/>
                          <a:ea typeface="宋体"/>
                        </a:rPr>
                        <a:t>用于说明传递给该过程的参数的数据类型，默认为</a:t>
                      </a:r>
                      <a:r>
                        <a:rPr lang="en-US" sz="1400" kern="1050" dirty="0">
                          <a:effectLst/>
                          <a:latin typeface="Times New Roman"/>
                          <a:ea typeface="宋体"/>
                        </a:rPr>
                        <a:t>Object</a:t>
                      </a:r>
                      <a:r>
                        <a:rPr lang="zh-CN" sz="1400" kern="1050" dirty="0">
                          <a:effectLst/>
                          <a:latin typeface="Times New Roman"/>
                          <a:ea typeface="宋体"/>
                        </a:rPr>
                        <a:t>。可以是</a:t>
                      </a:r>
                      <a:r>
                        <a:rPr lang="en-US" sz="1400" kern="1050" dirty="0">
                          <a:effectLst/>
                          <a:latin typeface="Times New Roman"/>
                          <a:ea typeface="宋体"/>
                        </a:rPr>
                        <a:t>Byte</a:t>
                      </a:r>
                      <a:r>
                        <a:rPr lang="zh-CN" sz="1400" kern="1050" dirty="0">
                          <a:effectLst/>
                          <a:latin typeface="Times New Roman"/>
                          <a:ea typeface="宋体"/>
                        </a:rPr>
                        <a:t>、</a:t>
                      </a:r>
                      <a:r>
                        <a:rPr lang="en-US" sz="1400" kern="1050" dirty="0">
                          <a:effectLst/>
                          <a:latin typeface="Times New Roman"/>
                          <a:ea typeface="宋体"/>
                        </a:rPr>
                        <a:t>Integer</a:t>
                      </a:r>
                      <a:r>
                        <a:rPr lang="zh-CN" sz="1400" kern="1050" dirty="0">
                          <a:effectLst/>
                          <a:latin typeface="Times New Roman"/>
                          <a:ea typeface="宋体"/>
                        </a:rPr>
                        <a:t>、</a:t>
                      </a:r>
                      <a:r>
                        <a:rPr lang="en-US" sz="1400" kern="1050" dirty="0">
                          <a:effectLst/>
                          <a:latin typeface="Times New Roman"/>
                          <a:ea typeface="宋体"/>
                        </a:rPr>
                        <a:t>Long</a:t>
                      </a:r>
                      <a:r>
                        <a:rPr lang="zh-CN" sz="1400" kern="1050" dirty="0">
                          <a:effectLst/>
                          <a:latin typeface="Times New Roman"/>
                          <a:ea typeface="宋体"/>
                        </a:rPr>
                        <a:t>、</a:t>
                      </a:r>
                      <a:r>
                        <a:rPr lang="en-US" sz="1400" kern="1050" dirty="0">
                          <a:effectLst/>
                          <a:latin typeface="Times New Roman"/>
                          <a:ea typeface="宋体"/>
                        </a:rPr>
                        <a:t>Short</a:t>
                      </a:r>
                      <a:r>
                        <a:rPr lang="zh-CN" sz="1400" kern="1050" dirty="0">
                          <a:effectLst/>
                          <a:latin typeface="Times New Roman"/>
                          <a:ea typeface="宋体"/>
                        </a:rPr>
                        <a:t>、</a:t>
                      </a:r>
                      <a:r>
                        <a:rPr lang="en-US" sz="1400" kern="1050" dirty="0">
                          <a:effectLst/>
                          <a:latin typeface="Times New Roman"/>
                          <a:ea typeface="宋体"/>
                        </a:rPr>
                        <a:t>Boolean</a:t>
                      </a:r>
                      <a:r>
                        <a:rPr lang="zh-CN" sz="1400" kern="1050" dirty="0">
                          <a:effectLst/>
                          <a:latin typeface="Times New Roman"/>
                          <a:ea typeface="宋体"/>
                        </a:rPr>
                        <a:t>、</a:t>
                      </a:r>
                      <a:r>
                        <a:rPr lang="en-US" sz="1400" kern="1050" dirty="0">
                          <a:effectLst/>
                          <a:latin typeface="Times New Roman"/>
                          <a:ea typeface="宋体"/>
                        </a:rPr>
                        <a:t>Single</a:t>
                      </a:r>
                      <a:r>
                        <a:rPr lang="zh-CN" sz="1400" kern="1050" dirty="0">
                          <a:effectLst/>
                          <a:latin typeface="Times New Roman"/>
                          <a:ea typeface="宋体"/>
                        </a:rPr>
                        <a:t>、</a:t>
                      </a:r>
                      <a:r>
                        <a:rPr lang="en-US" sz="1400" kern="1050" dirty="0">
                          <a:effectLst/>
                          <a:latin typeface="Times New Roman"/>
                          <a:ea typeface="宋体"/>
                        </a:rPr>
                        <a:t>Double</a:t>
                      </a:r>
                      <a:r>
                        <a:rPr lang="zh-CN" sz="1400" kern="1050" dirty="0">
                          <a:effectLst/>
                          <a:latin typeface="Times New Roman"/>
                          <a:ea typeface="宋体"/>
                        </a:rPr>
                        <a:t>、</a:t>
                      </a:r>
                      <a:r>
                        <a:rPr lang="en-US" sz="1400" kern="1050" dirty="0">
                          <a:effectLst/>
                          <a:latin typeface="Times New Roman"/>
                          <a:ea typeface="宋体"/>
                        </a:rPr>
                        <a:t>String</a:t>
                      </a:r>
                      <a:r>
                        <a:rPr lang="zh-CN" sz="1400" kern="1050" dirty="0">
                          <a:effectLst/>
                          <a:latin typeface="Times New Roman"/>
                          <a:ea typeface="宋体"/>
                        </a:rPr>
                        <a:t>、</a:t>
                      </a:r>
                      <a:r>
                        <a:rPr lang="en-US" sz="1400" kern="1050" dirty="0">
                          <a:effectLst/>
                          <a:latin typeface="Times New Roman"/>
                          <a:ea typeface="宋体"/>
                        </a:rPr>
                        <a:t>Decimal</a:t>
                      </a:r>
                      <a:r>
                        <a:rPr lang="zh-CN" sz="1400" kern="1050" dirty="0">
                          <a:effectLst/>
                          <a:latin typeface="Times New Roman"/>
                          <a:ea typeface="宋体"/>
                        </a:rPr>
                        <a:t>、</a:t>
                      </a:r>
                      <a:r>
                        <a:rPr lang="en-US" sz="1400" kern="1050" dirty="0">
                          <a:effectLst/>
                          <a:latin typeface="Times New Roman"/>
                          <a:ea typeface="宋体"/>
                        </a:rPr>
                        <a:t>Date</a:t>
                      </a:r>
                      <a:r>
                        <a:rPr lang="zh-CN" sz="1400" kern="1050" dirty="0">
                          <a:effectLst/>
                          <a:latin typeface="Times New Roman"/>
                          <a:ea typeface="宋体"/>
                        </a:rPr>
                        <a:t>、</a:t>
                      </a:r>
                      <a:r>
                        <a:rPr lang="en-US" sz="1400" kern="1050" dirty="0">
                          <a:effectLst/>
                          <a:latin typeface="Times New Roman"/>
                          <a:ea typeface="宋体"/>
                        </a:rPr>
                        <a:t>Object</a:t>
                      </a:r>
                      <a:r>
                        <a:rPr lang="zh-CN" sz="1400" kern="1050" dirty="0">
                          <a:effectLst/>
                          <a:latin typeface="Times New Roman"/>
                          <a:ea typeface="宋体"/>
                        </a:rPr>
                        <a:t>或用户自定义的类型</a:t>
                      </a:r>
                    </a:p>
                  </a:txBody>
                  <a:tcPr marL="47625" marR="4762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51511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9"/>
          <p:cNvSpPr txBox="1"/>
          <p:nvPr/>
        </p:nvSpPr>
        <p:spPr>
          <a:xfrm>
            <a:off x="621887" y="109260"/>
            <a:ext cx="4619963" cy="474905"/>
          </a:xfrm>
          <a:prstGeom prst="rect">
            <a:avLst/>
          </a:prstGeom>
          <a:noFill/>
        </p:spPr>
        <p:txBody>
          <a:bodyPr wrap="square" lIns="119792" tIns="59896" rIns="119792" bIns="59896" rtlCol="0">
            <a:spAutoFit/>
          </a:bodyPr>
          <a:lstStyle>
            <a:defPPr>
              <a:defRPr lang="zh-CN"/>
            </a:defPPr>
            <a:lvl1pPr>
              <a:defRPr sz="2300" b="1">
                <a:blipFill>
                  <a:blip r:embed="rId2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2</a:t>
            </a:r>
            <a:r>
              <a:rPr lang="zh-CN" altLang="zh-CN" dirty="0"/>
              <a:t>．通用过程的建立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158949" y="829340"/>
            <a:ext cx="9048307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dirty="0"/>
              <a:t>通用过程不属于任何一个事件过程，不能用事件过程定义它。创建通用过程的方法如下：</a:t>
            </a:r>
          </a:p>
          <a:p>
            <a:r>
              <a:rPr lang="zh-CN" altLang="zh-CN" dirty="0"/>
              <a:t>（</a:t>
            </a:r>
            <a:r>
              <a:rPr lang="en-US" altLang="zh-CN" dirty="0"/>
              <a:t>1</a:t>
            </a:r>
            <a:r>
              <a:rPr lang="zh-CN" altLang="zh-CN" dirty="0"/>
              <a:t>）在代码编辑区的空白行处输入“</a:t>
            </a:r>
            <a:r>
              <a:rPr lang="en-US" altLang="zh-CN" dirty="0"/>
              <a:t>Public Sub Warning()</a:t>
            </a:r>
            <a:r>
              <a:rPr lang="zh-CN" altLang="zh-CN" dirty="0"/>
              <a:t>”。</a:t>
            </a:r>
          </a:p>
          <a:p>
            <a:r>
              <a:rPr lang="zh-CN" altLang="zh-CN" dirty="0"/>
              <a:t>（</a:t>
            </a:r>
            <a:r>
              <a:rPr lang="en-US" altLang="zh-CN" dirty="0"/>
              <a:t>2</a:t>
            </a:r>
            <a:r>
              <a:rPr lang="zh-CN" altLang="zh-CN" dirty="0"/>
              <a:t>）按回车键，自动出现“</a:t>
            </a:r>
            <a:r>
              <a:rPr lang="en-US" altLang="zh-CN" dirty="0"/>
              <a:t>End Sub</a:t>
            </a:r>
            <a:r>
              <a:rPr lang="zh-CN" altLang="zh-CN" dirty="0"/>
              <a:t>”语句，在该语句之前即可输入实现功能的代码。于是，在“代码编辑器”窗口中自动创建了一个名为</a:t>
            </a:r>
            <a:r>
              <a:rPr lang="en-US" altLang="zh-CN" dirty="0"/>
              <a:t>Warning</a:t>
            </a:r>
            <a:r>
              <a:rPr lang="zh-CN" altLang="zh-CN" dirty="0"/>
              <a:t>的过程代码，如图</a:t>
            </a:r>
            <a:r>
              <a:rPr lang="en-US" altLang="zh-CN" dirty="0"/>
              <a:t>3.26</a:t>
            </a:r>
            <a:r>
              <a:rPr lang="zh-CN" altLang="zh-CN" dirty="0"/>
              <a:t>所示</a:t>
            </a:r>
            <a:r>
              <a:rPr lang="zh-CN" altLang="zh-CN" dirty="0" smtClean="0"/>
              <a:t>。</a:t>
            </a:r>
            <a:endParaRPr lang="zh-CN" altLang="zh-CN" dirty="0"/>
          </a:p>
        </p:txBody>
      </p:sp>
      <p:pic>
        <p:nvPicPr>
          <p:cNvPr id="71682" name="Picture 2" descr="3t2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2891" y="2148866"/>
            <a:ext cx="5777921" cy="22104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05220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 rot="2643114">
            <a:off x="3114465" y="2395270"/>
            <a:ext cx="1362721" cy="1447759"/>
            <a:chOff x="4819176" y="1662676"/>
            <a:chExt cx="2993523" cy="2989680"/>
          </a:xfrm>
        </p:grpSpPr>
        <p:grpSp>
          <p:nvGrpSpPr>
            <p:cNvPr id="5" name="组合 4"/>
            <p:cNvGrpSpPr/>
            <p:nvPr/>
          </p:nvGrpSpPr>
          <p:grpSpPr>
            <a:xfrm>
              <a:off x="4819176" y="1662676"/>
              <a:ext cx="2993523" cy="2989680"/>
              <a:chOff x="304800" y="673100"/>
              <a:chExt cx="4147845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7" name="矩形 6"/>
              <p:cNvSpPr>
                <a:spLocks/>
              </p:cNvSpPr>
              <p:nvPr/>
            </p:nvSpPr>
            <p:spPr>
              <a:xfrm>
                <a:off x="304800" y="673100"/>
                <a:ext cx="4147845" cy="4000500"/>
              </a:xfrm>
              <a:prstGeom prst="rect">
                <a:avLst/>
              </a:prstGeom>
              <a:gradFill>
                <a:gsLst>
                  <a:gs pos="0">
                    <a:sysClr val="window" lastClr="FFFFFF"/>
                  </a:gs>
                  <a:gs pos="55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65000"/>
                    </a:sysClr>
                  </a:gs>
                </a:gsLst>
                <a:lin ang="81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kern="0">
                  <a:solidFill>
                    <a:sysClr val="windowText" lastClr="000000"/>
                  </a:solidFill>
                  <a:latin typeface="Calibri"/>
                  <a:ea typeface="宋体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>
                <a:off x="399069" y="760412"/>
                <a:ext cx="3959307" cy="3825874"/>
              </a:xfrm>
              <a:prstGeom prst="rect">
                <a:avLst/>
              </a:prstGeom>
              <a:gradFill>
                <a:gsLst>
                  <a:gs pos="0">
                    <a:sysClr val="window" lastClr="FFFFFF"/>
                  </a:gs>
                  <a:gs pos="51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75000"/>
                    </a:sysClr>
                  </a:gs>
                </a:gsLst>
                <a:lin ang="189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kern="0">
                  <a:solidFill>
                    <a:sysClr val="window" lastClr="FFFFFF"/>
                  </a:solidFill>
                  <a:latin typeface="Calibri"/>
                  <a:ea typeface="宋体"/>
                </a:endParaRPr>
              </a:p>
            </p:txBody>
          </p:sp>
        </p:grpSp>
        <p:sp>
          <p:nvSpPr>
            <p:cNvPr id="6" name="矩形 5"/>
            <p:cNvSpPr/>
            <p:nvPr/>
          </p:nvSpPr>
          <p:spPr>
            <a:xfrm>
              <a:off x="5038399" y="1880357"/>
              <a:ext cx="2555077" cy="2554311"/>
            </a:xfrm>
            <a:prstGeom prst="rect">
              <a:avLst/>
            </a:prstGeom>
            <a:blipFill>
              <a:blip r:embed="rId2"/>
              <a:stretch>
                <a:fillRect/>
              </a:stretch>
            </a:blipFill>
            <a:ln w="28575" cap="flat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>
                <a:solidFill>
                  <a:sysClr val="window" lastClr="FFFFFF"/>
                </a:solidFill>
                <a:latin typeface="Palatino Linotype"/>
                <a:ea typeface="宋体"/>
              </a:endParaRPr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3260977" y="2612610"/>
            <a:ext cx="1069702" cy="1059378"/>
          </a:xfrm>
          <a:prstGeom prst="rect">
            <a:avLst/>
          </a:prstGeom>
          <a:noFill/>
        </p:spPr>
        <p:txBody>
          <a:bodyPr wrap="square" lIns="119792" tIns="59896" rIns="119792" bIns="59896" rtlCol="0">
            <a:spAutoFit/>
          </a:bodyPr>
          <a:lstStyle/>
          <a:p>
            <a:r>
              <a:rPr lang="en-US" altLang="zh-CN" sz="5900" b="1" dirty="0" smtClean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02</a:t>
            </a:r>
            <a:endParaRPr lang="zh-CN" altLang="en-US" sz="5900" b="1" dirty="0">
              <a:solidFill>
                <a:schemeClr val="bg1"/>
              </a:solidFill>
              <a:latin typeface="Roboto Black" panose="02000000000000000000" pitchFamily="2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346119" y="2673939"/>
            <a:ext cx="2065306" cy="490294"/>
          </a:xfrm>
          <a:prstGeom prst="rect">
            <a:avLst/>
          </a:prstGeom>
          <a:noFill/>
        </p:spPr>
        <p:txBody>
          <a:bodyPr wrap="square" lIns="119792" tIns="59896" rIns="119792" bIns="59896" rtlCol="0">
            <a:spAutoFit/>
          </a:bodyPr>
          <a:lstStyle>
            <a:defPPr>
              <a:defRPr lang="zh-CN"/>
            </a:defPPr>
            <a:lvl1pPr>
              <a:defRPr sz="4300" b="1">
                <a:blipFill>
                  <a:blip r:embed="rId2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zh-CN" sz="2400" dirty="0"/>
              <a:t>过程的调用</a:t>
            </a:r>
          </a:p>
        </p:txBody>
      </p:sp>
      <p:cxnSp>
        <p:nvCxnSpPr>
          <p:cNvPr id="11" name="直接连接符 10"/>
          <p:cNvCxnSpPr/>
          <p:nvPr/>
        </p:nvCxnSpPr>
        <p:spPr>
          <a:xfrm>
            <a:off x="4890796" y="3157833"/>
            <a:ext cx="2615790" cy="0"/>
          </a:xfrm>
          <a:prstGeom prst="line">
            <a:avLst/>
          </a:prstGeom>
          <a:ln>
            <a:solidFill>
              <a:srgbClr val="AE00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MH_Others_1"/>
          <p:cNvSpPr txBox="1"/>
          <p:nvPr/>
        </p:nvSpPr>
        <p:spPr>
          <a:xfrm>
            <a:off x="4542567" y="1414219"/>
            <a:ext cx="2868858" cy="505683"/>
          </a:xfrm>
          <a:prstGeom prst="rect">
            <a:avLst/>
          </a:prstGeom>
          <a:noFill/>
        </p:spPr>
        <p:txBody>
          <a:bodyPr wrap="square" lIns="119792" tIns="59896" rIns="119792" bIns="59896">
            <a:spAutoFit/>
          </a:bodyPr>
          <a:lstStyle/>
          <a:p>
            <a:pPr algn="ctr">
              <a:defRPr/>
            </a:pPr>
            <a:r>
              <a:rPr lang="en-US" altLang="zh-CN" sz="2500" spc="394" dirty="0">
                <a:solidFill>
                  <a:srgbClr val="C40001"/>
                </a:solidFill>
                <a:latin typeface="方正大黑简体" panose="03000509000000000000" pitchFamily="65" charset="-122"/>
                <a:ea typeface="方正大黑简体" panose="03000509000000000000" pitchFamily="65" charset="-122"/>
              </a:rPr>
              <a:t>Contents</a:t>
            </a:r>
            <a:endParaRPr lang="zh-CN" altLang="en-US" sz="2500" spc="394" dirty="0">
              <a:solidFill>
                <a:srgbClr val="C40001"/>
              </a:solidFill>
              <a:latin typeface="方正大黑简体" panose="03000509000000000000" pitchFamily="65" charset="-122"/>
              <a:ea typeface="方正大黑简体" panose="03000509000000000000" pitchFamily="65" charset="-122"/>
            </a:endParaRPr>
          </a:p>
        </p:txBody>
      </p:sp>
      <p:sp>
        <p:nvSpPr>
          <p:cNvPr id="19" name="MH_Others_2"/>
          <p:cNvSpPr txBox="1">
            <a:spLocks noChangeArrowheads="1"/>
          </p:cNvSpPr>
          <p:nvPr/>
        </p:nvSpPr>
        <p:spPr bwMode="auto">
          <a:xfrm>
            <a:off x="4146923" y="439097"/>
            <a:ext cx="3612710" cy="878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19792" tIns="59896" rIns="119792" bIns="59896"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itchFamily="34" charset="0"/>
              <a:buChar char="•"/>
              <a:defRPr sz="21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5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itchFamily="34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itchFamily="34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itchFamily="34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itchFamily="34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zh-CN" altLang="en-US" sz="5300">
                <a:solidFill>
                  <a:srgbClr val="AE0001"/>
                </a:solidFill>
                <a:latin typeface="方正大黑简体" panose="03000509000000000000" pitchFamily="65" charset="-122"/>
                <a:ea typeface="方正大黑简体" panose="03000509000000000000" pitchFamily="65" charset="-122"/>
              </a:rPr>
              <a:t>目录</a:t>
            </a:r>
            <a:endParaRPr lang="zh-CN" altLang="en-US" sz="5300" dirty="0">
              <a:solidFill>
                <a:srgbClr val="AE0001"/>
              </a:solidFill>
              <a:latin typeface="方正大黑简体" panose="03000509000000000000" pitchFamily="65" charset="-122"/>
              <a:ea typeface="方正大黑简体" panose="03000509000000000000" pitchFamily="65" charset="-122"/>
            </a:endParaRPr>
          </a:p>
        </p:txBody>
      </p:sp>
      <p:cxnSp>
        <p:nvCxnSpPr>
          <p:cNvPr id="20" name="直接连接符 19"/>
          <p:cNvCxnSpPr/>
          <p:nvPr/>
        </p:nvCxnSpPr>
        <p:spPr>
          <a:xfrm>
            <a:off x="-12374" y="1687966"/>
            <a:ext cx="4931791" cy="0"/>
          </a:xfrm>
          <a:prstGeom prst="line">
            <a:avLst/>
          </a:prstGeom>
          <a:ln w="3175">
            <a:solidFill>
              <a:srgbClr val="C40001"/>
            </a:solidFill>
            <a:prstDash val="dash"/>
            <a:tail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>
            <a:off x="6962675" y="1687966"/>
            <a:ext cx="4923128" cy="0"/>
          </a:xfrm>
          <a:prstGeom prst="line">
            <a:avLst/>
          </a:prstGeom>
          <a:ln w="3175">
            <a:solidFill>
              <a:srgbClr val="C40001"/>
            </a:solidFill>
            <a:prstDash val="dash"/>
            <a:head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文本占位符 5"/>
          <p:cNvSpPr txBox="1">
            <a:spLocks/>
          </p:cNvSpPr>
          <p:nvPr/>
        </p:nvSpPr>
        <p:spPr>
          <a:xfrm>
            <a:off x="5058509" y="3305783"/>
            <a:ext cx="1904166" cy="262310"/>
          </a:xfrm>
          <a:prstGeom prst="rect">
            <a:avLst/>
          </a:prstGeom>
          <a:ln>
            <a:solidFill>
              <a:schemeClr val="tx1"/>
            </a:solidFill>
            <a:prstDash val="sysDot"/>
          </a:ln>
        </p:spPr>
        <p:txBody>
          <a:bodyPr vert="horz" lIns="89834" tIns="44916" rIns="89834" bIns="44916" rtlCol="0" anchor="ctr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b="1" kern="1200">
                <a:solidFill>
                  <a:srgbClr val="56762C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solidFill>
                  <a:schemeClr val="tx1"/>
                </a:solidFill>
              </a:rPr>
              <a:t>1</a:t>
            </a:r>
            <a:r>
              <a:rPr lang="zh-CN" altLang="zh-CN" dirty="0">
                <a:solidFill>
                  <a:schemeClr val="tx1"/>
                </a:solidFill>
              </a:rPr>
              <a:t>．调用事件过程</a:t>
            </a:r>
          </a:p>
        </p:txBody>
      </p:sp>
      <p:sp>
        <p:nvSpPr>
          <p:cNvPr id="15" name="文本占位符 5"/>
          <p:cNvSpPr txBox="1">
            <a:spLocks/>
          </p:cNvSpPr>
          <p:nvPr/>
        </p:nvSpPr>
        <p:spPr>
          <a:xfrm>
            <a:off x="5058509" y="3705704"/>
            <a:ext cx="1904166" cy="262310"/>
          </a:xfrm>
          <a:prstGeom prst="rect">
            <a:avLst/>
          </a:prstGeom>
          <a:ln>
            <a:solidFill>
              <a:schemeClr val="tx1"/>
            </a:solidFill>
            <a:prstDash val="sysDot"/>
          </a:ln>
        </p:spPr>
        <p:txBody>
          <a:bodyPr vert="horz" lIns="89834" tIns="44916" rIns="89834" bIns="44916" rtlCol="0" anchor="ctr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b="1" kern="1200">
                <a:solidFill>
                  <a:srgbClr val="56762C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solidFill>
                  <a:schemeClr val="tx1"/>
                </a:solidFill>
              </a:rPr>
              <a:t>2</a:t>
            </a:r>
            <a:r>
              <a:rPr lang="zh-CN" altLang="zh-CN" dirty="0">
                <a:solidFill>
                  <a:schemeClr val="tx1"/>
                </a:solidFill>
              </a:rPr>
              <a:t>．调用通用过程</a:t>
            </a:r>
          </a:p>
        </p:txBody>
      </p:sp>
    </p:spTree>
    <p:extLst>
      <p:ext uri="{BB962C8B-B14F-4D97-AF65-F5344CB8AC3E}">
        <p14:creationId xmlns:p14="http://schemas.microsoft.com/office/powerpoint/2010/main" val="1616406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 advTm="0">
        <p:checker/>
      </p:transition>
    </mc:Choice>
    <mc:Fallback xmlns="">
      <p:transition spd="slow" advTm="0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 tmFilter="0,0; .5, 1; 1, 1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5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5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50"/>
                            </p:stCondLst>
                            <p:childTnLst>
                              <p:par>
                                <p:cTn id="2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5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4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4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8" grpId="0"/>
      <p:bldP spid="19" grpId="0"/>
      <p:bldP spid="14" grpId="0" animBg="1"/>
      <p:bldP spid="15" grpId="0" animBg="1"/>
    </p:bld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9"/>
          <p:cNvSpPr txBox="1"/>
          <p:nvPr/>
        </p:nvSpPr>
        <p:spPr>
          <a:xfrm>
            <a:off x="621887" y="109260"/>
            <a:ext cx="4619963" cy="474905"/>
          </a:xfrm>
          <a:prstGeom prst="rect">
            <a:avLst/>
          </a:prstGeom>
          <a:noFill/>
        </p:spPr>
        <p:txBody>
          <a:bodyPr wrap="square" lIns="119792" tIns="59896" rIns="119792" bIns="59896" rtlCol="0">
            <a:spAutoFit/>
          </a:bodyPr>
          <a:lstStyle>
            <a:defPPr>
              <a:defRPr lang="zh-CN"/>
            </a:defPPr>
            <a:lvl1pPr>
              <a:defRPr sz="2300" b="1">
                <a:blipFill>
                  <a:blip r:embed="rId2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zh-CN" dirty="0"/>
              <a:t>过程的调用</a:t>
            </a:r>
          </a:p>
        </p:txBody>
      </p:sp>
      <p:sp>
        <p:nvSpPr>
          <p:cNvPr id="3" name="矩形 2"/>
          <p:cNvSpPr/>
          <p:nvPr/>
        </p:nvSpPr>
        <p:spPr>
          <a:xfrm>
            <a:off x="1269004" y="857597"/>
            <a:ext cx="7343368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dirty="0"/>
              <a:t>调用过程有两种方式：使用</a:t>
            </a:r>
            <a:r>
              <a:rPr lang="en-US" altLang="zh-CN" dirty="0"/>
              <a:t>Call</a:t>
            </a:r>
            <a:r>
              <a:rPr lang="zh-CN" altLang="zh-CN" dirty="0"/>
              <a:t>语句；直接用</a:t>
            </a:r>
            <a:r>
              <a:rPr lang="en-US" altLang="zh-CN" dirty="0"/>
              <a:t>Sub</a:t>
            </a:r>
            <a:r>
              <a:rPr lang="zh-CN" altLang="zh-CN" dirty="0"/>
              <a:t>过程名。其语法格式如下：</a:t>
            </a:r>
          </a:p>
        </p:txBody>
      </p:sp>
      <p:sp>
        <p:nvSpPr>
          <p:cNvPr id="4" name="圆角矩形 3"/>
          <p:cNvSpPr/>
          <p:nvPr/>
        </p:nvSpPr>
        <p:spPr>
          <a:xfrm>
            <a:off x="1424661" y="1235447"/>
            <a:ext cx="8580576" cy="391597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dirty="0"/>
              <a:t>Call </a:t>
            </a:r>
            <a:r>
              <a:rPr lang="zh-CN" altLang="zh-CN" dirty="0"/>
              <a:t>过程名</a:t>
            </a:r>
            <a:r>
              <a:rPr lang="en-US" altLang="zh-CN" dirty="0"/>
              <a:t> [(</a:t>
            </a:r>
            <a:r>
              <a:rPr lang="zh-CN" altLang="zh-CN" dirty="0"/>
              <a:t>参数列表</a:t>
            </a:r>
            <a:r>
              <a:rPr lang="en-US" altLang="zh-CN" dirty="0"/>
              <a:t>)]</a:t>
            </a:r>
            <a:endParaRPr lang="zh-CN" altLang="zh-CN" dirty="0"/>
          </a:p>
        </p:txBody>
      </p:sp>
      <p:sp>
        <p:nvSpPr>
          <p:cNvPr id="5" name="矩形 4"/>
          <p:cNvSpPr/>
          <p:nvPr/>
        </p:nvSpPr>
        <p:spPr>
          <a:xfrm>
            <a:off x="1270433" y="1627044"/>
            <a:ext cx="620683" cy="3539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b="1" dirty="0"/>
              <a:t>或者</a:t>
            </a:r>
          </a:p>
        </p:txBody>
      </p:sp>
      <p:sp>
        <p:nvSpPr>
          <p:cNvPr id="6" name="圆角矩形 5"/>
          <p:cNvSpPr/>
          <p:nvPr/>
        </p:nvSpPr>
        <p:spPr>
          <a:xfrm>
            <a:off x="1424661" y="2004894"/>
            <a:ext cx="8580576" cy="391597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zh-CN" dirty="0"/>
              <a:t>过程名</a:t>
            </a:r>
            <a:r>
              <a:rPr lang="en-US" altLang="zh-CN" dirty="0"/>
              <a:t> [</a:t>
            </a:r>
            <a:r>
              <a:rPr lang="zh-CN" altLang="zh-CN" dirty="0"/>
              <a:t>参数列表</a:t>
            </a:r>
            <a:r>
              <a:rPr lang="en-US" altLang="zh-CN" dirty="0"/>
              <a:t>]</a:t>
            </a:r>
            <a:endParaRPr lang="zh-CN" altLang="zh-CN" dirty="0"/>
          </a:p>
        </p:txBody>
      </p:sp>
      <p:sp>
        <p:nvSpPr>
          <p:cNvPr id="7" name="TextBox 6"/>
          <p:cNvSpPr txBox="1"/>
          <p:nvPr/>
        </p:nvSpPr>
        <p:spPr>
          <a:xfrm>
            <a:off x="829340" y="2541181"/>
            <a:ext cx="9760688" cy="19236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6088"/>
            <a:r>
              <a:rPr lang="zh-CN" altLang="zh-CN" dirty="0"/>
              <a:t>其中：</a:t>
            </a:r>
          </a:p>
          <a:p>
            <a:pPr indent="446088"/>
            <a:r>
              <a:rPr lang="zh-CN" altLang="zh-CN" dirty="0"/>
              <a:t>（</a:t>
            </a:r>
            <a:r>
              <a:rPr lang="en-US" altLang="zh-CN" dirty="0"/>
              <a:t>1</a:t>
            </a:r>
            <a:r>
              <a:rPr lang="zh-CN" altLang="zh-CN" dirty="0"/>
              <a:t>）参数列表，这些调用语句中的参数称为实际参数（简称实参）。实参可以是变量、常数、数组和表达式。</a:t>
            </a:r>
          </a:p>
          <a:p>
            <a:pPr indent="446088"/>
            <a:r>
              <a:rPr lang="zh-CN" altLang="zh-CN" dirty="0"/>
              <a:t>（</a:t>
            </a:r>
            <a:r>
              <a:rPr lang="en-US" altLang="zh-CN" dirty="0"/>
              <a:t>2</a:t>
            </a:r>
            <a:r>
              <a:rPr lang="zh-CN" altLang="zh-CN" dirty="0"/>
              <a:t>）使用</a:t>
            </a:r>
            <a:r>
              <a:rPr lang="en-US" altLang="zh-CN" dirty="0"/>
              <a:t>Call</a:t>
            </a:r>
            <a:r>
              <a:rPr lang="zh-CN" altLang="zh-CN" dirty="0"/>
              <a:t>语句调用时，参数必须在括号内；当被调用过程没有参数时，</a:t>
            </a:r>
            <a:r>
              <a:rPr lang="en-US" altLang="zh-CN" dirty="0"/>
              <a:t>()</a:t>
            </a:r>
            <a:r>
              <a:rPr lang="zh-CN" altLang="zh-CN" dirty="0"/>
              <a:t>也可省略。使用过程名调用时，没有参数时必须省略参数两边的</a:t>
            </a:r>
            <a:r>
              <a:rPr lang="en-US" altLang="zh-CN" dirty="0"/>
              <a:t>()</a:t>
            </a:r>
            <a:r>
              <a:rPr lang="zh-CN" altLang="zh-CN" dirty="0"/>
              <a:t>。</a:t>
            </a:r>
          </a:p>
          <a:p>
            <a:pPr indent="446088"/>
            <a:r>
              <a:rPr lang="zh-CN" altLang="zh-CN" dirty="0"/>
              <a:t>（</a:t>
            </a:r>
            <a:r>
              <a:rPr lang="en-US" altLang="zh-CN" dirty="0"/>
              <a:t>3</a:t>
            </a:r>
            <a:r>
              <a:rPr lang="zh-CN" altLang="zh-CN" dirty="0"/>
              <a:t>）执行调用语句时，</a:t>
            </a:r>
            <a:r>
              <a:rPr lang="en-US" altLang="zh-CN" dirty="0"/>
              <a:t>VB.NET</a:t>
            </a:r>
            <a:r>
              <a:rPr lang="zh-CN" altLang="zh-CN" dirty="0"/>
              <a:t>将控制传递给过程。</a:t>
            </a:r>
          </a:p>
          <a:p>
            <a:pPr indent="446088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79513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9"/>
          <p:cNvSpPr txBox="1"/>
          <p:nvPr/>
        </p:nvSpPr>
        <p:spPr>
          <a:xfrm>
            <a:off x="621888" y="109260"/>
            <a:ext cx="3652400" cy="474905"/>
          </a:xfrm>
          <a:prstGeom prst="rect">
            <a:avLst/>
          </a:prstGeom>
          <a:noFill/>
        </p:spPr>
        <p:txBody>
          <a:bodyPr wrap="square" lIns="119792" tIns="59896" rIns="119792" bIns="59896" rtlCol="0">
            <a:spAutoFit/>
          </a:bodyPr>
          <a:lstStyle>
            <a:defPPr>
              <a:defRPr lang="zh-CN"/>
            </a:defPPr>
            <a:lvl1pPr>
              <a:defRPr sz="2300" b="1">
                <a:blipFill>
                  <a:blip r:embed="rId2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1</a:t>
            </a:r>
            <a:r>
              <a:rPr lang="zh-CN" altLang="zh-CN" dirty="0"/>
              <a:t>．布尔型（</a:t>
            </a:r>
            <a:r>
              <a:rPr lang="en-US" altLang="zh-CN" dirty="0"/>
              <a:t>Boolean</a:t>
            </a:r>
            <a:r>
              <a:rPr lang="zh-CN" altLang="zh-CN" dirty="0"/>
              <a:t>）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31358" y="988828"/>
            <a:ext cx="9452344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6088"/>
            <a:r>
              <a:rPr lang="zh-CN" altLang="zh-CN" dirty="0"/>
              <a:t>布尔变量的值可用于记录布尔型变量的状态，一个布尔型变量的状态不是</a:t>
            </a:r>
            <a:r>
              <a:rPr lang="en-US" altLang="zh-CN" dirty="0"/>
              <a:t>True</a:t>
            </a:r>
            <a:r>
              <a:rPr lang="zh-CN" altLang="zh-CN" dirty="0"/>
              <a:t>就是</a:t>
            </a:r>
            <a:r>
              <a:rPr lang="en-US" altLang="zh-CN" dirty="0"/>
              <a:t>False</a:t>
            </a:r>
            <a:r>
              <a:rPr lang="zh-CN" altLang="zh-CN" dirty="0"/>
              <a:t>。当用户要完成某一任务（如打开一个窗口）时，可将变量设置成布尔型，并通过变量的值确定执行哪个操作。例如，下面的代码根据布尔型变量</a:t>
            </a:r>
            <a:r>
              <a:rPr lang="en-US" altLang="zh-CN" dirty="0" err="1"/>
              <a:t>blnMyBoolean</a:t>
            </a:r>
            <a:r>
              <a:rPr lang="zh-CN" altLang="zh-CN" dirty="0"/>
              <a:t>的值确定执行</a:t>
            </a:r>
            <a:r>
              <a:rPr lang="en-US" altLang="zh-CN" dirty="0"/>
              <a:t>A</a:t>
            </a:r>
            <a:r>
              <a:rPr lang="zh-CN" altLang="zh-CN" dirty="0"/>
              <a:t>操作或</a:t>
            </a:r>
            <a:r>
              <a:rPr lang="en-US" altLang="zh-CN" dirty="0"/>
              <a:t>B</a:t>
            </a:r>
            <a:r>
              <a:rPr lang="zh-CN" altLang="zh-CN" dirty="0"/>
              <a:t>操作</a:t>
            </a:r>
            <a:r>
              <a:rPr lang="zh-CN" altLang="zh-CN" dirty="0" smtClean="0"/>
              <a:t>：</a:t>
            </a:r>
            <a:endParaRPr lang="zh-CN" altLang="zh-CN" dirty="0"/>
          </a:p>
        </p:txBody>
      </p:sp>
      <p:sp>
        <p:nvSpPr>
          <p:cNvPr id="4" name="TextBox 3"/>
          <p:cNvSpPr txBox="1"/>
          <p:nvPr/>
        </p:nvSpPr>
        <p:spPr>
          <a:xfrm>
            <a:off x="1711842" y="1945759"/>
            <a:ext cx="8261498" cy="2128242"/>
          </a:xfrm>
          <a:prstGeom prst="roundRect">
            <a:avLst>
              <a:gd name="adj" fmla="val 5676"/>
            </a:avLst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dirty="0"/>
              <a:t>Dim  </a:t>
            </a:r>
            <a:r>
              <a:rPr lang="en-US" altLang="zh-CN" dirty="0" err="1"/>
              <a:t>blnMyBoolean</a:t>
            </a:r>
            <a:r>
              <a:rPr lang="en-US" altLang="zh-CN" dirty="0"/>
              <a:t>  As  Boolean</a:t>
            </a:r>
            <a:endParaRPr lang="zh-CN" altLang="zh-CN" dirty="0"/>
          </a:p>
          <a:p>
            <a:r>
              <a:rPr lang="en-US" altLang="zh-CN" dirty="0" err="1"/>
              <a:t>blnMyBoolean</a:t>
            </a:r>
            <a:r>
              <a:rPr lang="en-US" altLang="zh-CN" dirty="0"/>
              <a:t>  =  False</a:t>
            </a:r>
            <a:endParaRPr lang="zh-CN" altLang="zh-CN" dirty="0"/>
          </a:p>
          <a:p>
            <a:r>
              <a:rPr lang="en-US" altLang="zh-CN" dirty="0"/>
              <a:t>If  </a:t>
            </a:r>
            <a:r>
              <a:rPr lang="en-US" altLang="zh-CN" dirty="0" err="1"/>
              <a:t>blnMyBoolean</a:t>
            </a:r>
            <a:r>
              <a:rPr lang="en-US" altLang="zh-CN" dirty="0"/>
              <a:t>  =  False Then</a:t>
            </a:r>
            <a:endParaRPr lang="zh-CN" altLang="zh-CN" dirty="0"/>
          </a:p>
          <a:p>
            <a:r>
              <a:rPr lang="en-US" altLang="zh-CN" dirty="0"/>
              <a:t>     ' </a:t>
            </a:r>
            <a:r>
              <a:rPr lang="zh-CN" altLang="zh-CN" dirty="0"/>
              <a:t>执行</a:t>
            </a:r>
            <a:r>
              <a:rPr lang="en-US" altLang="zh-CN" dirty="0"/>
              <a:t>A</a:t>
            </a:r>
            <a:r>
              <a:rPr lang="zh-CN" altLang="zh-CN" dirty="0"/>
              <a:t>操作 </a:t>
            </a:r>
          </a:p>
          <a:p>
            <a:r>
              <a:rPr lang="en-US" altLang="zh-CN" dirty="0"/>
              <a:t>Else</a:t>
            </a:r>
            <a:endParaRPr lang="zh-CN" altLang="zh-CN" dirty="0"/>
          </a:p>
          <a:p>
            <a:r>
              <a:rPr lang="en-US" altLang="zh-CN" dirty="0"/>
              <a:t>     ' </a:t>
            </a:r>
            <a:r>
              <a:rPr lang="zh-CN" altLang="zh-CN" dirty="0"/>
              <a:t>执行</a:t>
            </a:r>
            <a:r>
              <a:rPr lang="en-US" altLang="zh-CN" dirty="0"/>
              <a:t>B</a:t>
            </a:r>
            <a:r>
              <a:rPr lang="zh-CN" altLang="zh-CN" dirty="0"/>
              <a:t>操作</a:t>
            </a:r>
          </a:p>
          <a:p>
            <a:r>
              <a:rPr lang="en-US" altLang="zh-CN" dirty="0"/>
              <a:t>End </a:t>
            </a:r>
            <a:r>
              <a:rPr lang="en-US" altLang="zh-CN" dirty="0" smtClean="0"/>
              <a:t>If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1160844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9"/>
          <p:cNvSpPr txBox="1"/>
          <p:nvPr/>
        </p:nvSpPr>
        <p:spPr>
          <a:xfrm>
            <a:off x="621887" y="109260"/>
            <a:ext cx="4619963" cy="474905"/>
          </a:xfrm>
          <a:prstGeom prst="rect">
            <a:avLst/>
          </a:prstGeom>
          <a:noFill/>
        </p:spPr>
        <p:txBody>
          <a:bodyPr wrap="square" lIns="119792" tIns="59896" rIns="119792" bIns="59896" rtlCol="0">
            <a:spAutoFit/>
          </a:bodyPr>
          <a:lstStyle>
            <a:defPPr>
              <a:defRPr lang="zh-CN"/>
            </a:defPPr>
            <a:lvl1pPr>
              <a:defRPr sz="2300" b="1">
                <a:blipFill>
                  <a:blip r:embed="rId2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1</a:t>
            </a:r>
            <a:r>
              <a:rPr lang="zh-CN" altLang="zh-CN" dirty="0"/>
              <a:t>．调用事件过程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39972" y="839972"/>
            <a:ext cx="9633098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6088"/>
            <a:r>
              <a:rPr lang="zh-CN" altLang="zh-CN" dirty="0"/>
              <a:t>【例</a:t>
            </a:r>
            <a:r>
              <a:rPr lang="en-US" altLang="zh-CN" dirty="0"/>
              <a:t>3.20</a:t>
            </a:r>
            <a:r>
              <a:rPr lang="zh-CN" altLang="zh-CN" dirty="0"/>
              <a:t>】 在事件过程中检查输入的数据是否为数值。</a:t>
            </a:r>
          </a:p>
          <a:p>
            <a:pPr indent="446088"/>
            <a:r>
              <a:rPr lang="zh-CN" altLang="zh-CN" dirty="0"/>
              <a:t>界面设计：在文本框（</a:t>
            </a:r>
            <a:r>
              <a:rPr lang="en-US" altLang="zh-CN" dirty="0" err="1"/>
              <a:t>txtInput</a:t>
            </a:r>
            <a:r>
              <a:rPr lang="zh-CN" altLang="zh-CN" dirty="0"/>
              <a:t>）中输入数据，在文本框失去焦点事件（</a:t>
            </a:r>
            <a:r>
              <a:rPr lang="en-US" altLang="zh-CN" dirty="0" err="1"/>
              <a:t>txtInput_Leave</a:t>
            </a:r>
            <a:r>
              <a:rPr lang="zh-CN" altLang="zh-CN" dirty="0"/>
              <a:t>）中检查是否为数值，在按钮“检查数据”（</a:t>
            </a:r>
            <a:r>
              <a:rPr lang="en-US" altLang="zh-CN" dirty="0" err="1"/>
              <a:t>btnCheck</a:t>
            </a:r>
            <a:r>
              <a:rPr lang="zh-CN" altLang="zh-CN" dirty="0"/>
              <a:t>）的单击事件中也要检查。</a:t>
            </a:r>
          </a:p>
          <a:p>
            <a:pPr indent="446088"/>
            <a:r>
              <a:rPr lang="zh-CN" altLang="zh-CN" dirty="0"/>
              <a:t>程序代码如下</a:t>
            </a:r>
            <a:r>
              <a:rPr lang="zh-CN" altLang="zh-CN" dirty="0" smtClean="0"/>
              <a:t>：</a:t>
            </a:r>
            <a:endParaRPr lang="zh-CN" altLang="zh-CN" dirty="0"/>
          </a:p>
        </p:txBody>
      </p:sp>
      <p:sp>
        <p:nvSpPr>
          <p:cNvPr id="4" name="TextBox 3"/>
          <p:cNvSpPr txBox="1"/>
          <p:nvPr/>
        </p:nvSpPr>
        <p:spPr>
          <a:xfrm>
            <a:off x="1414130" y="1892595"/>
            <a:ext cx="8718698" cy="4862810"/>
          </a:xfrm>
          <a:prstGeom prst="roundRect">
            <a:avLst>
              <a:gd name="adj" fmla="val 4782"/>
            </a:avLst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Private Sub </a:t>
            </a:r>
            <a:r>
              <a:rPr lang="en-US" altLang="zh-CN" sz="1600" dirty="0" err="1"/>
              <a:t>txtInput_Leave</a:t>
            </a:r>
            <a:r>
              <a:rPr lang="en-US" altLang="zh-CN" sz="1600" dirty="0"/>
              <a:t>(</a:t>
            </a:r>
            <a:r>
              <a:rPr lang="en-US" altLang="zh-CN" sz="1600" dirty="0" err="1"/>
              <a:t>ByVal</a:t>
            </a:r>
            <a:r>
              <a:rPr lang="en-US" altLang="zh-CN" sz="1600" dirty="0"/>
              <a:t> sender As </a:t>
            </a:r>
            <a:r>
              <a:rPr lang="en-US" altLang="zh-CN" sz="1600" dirty="0" err="1"/>
              <a:t>System.Object</a:t>
            </a:r>
            <a:r>
              <a:rPr lang="en-US" altLang="zh-CN" sz="1600" dirty="0"/>
              <a:t>, </a:t>
            </a:r>
            <a:r>
              <a:rPr lang="en-US" altLang="zh-CN" sz="1600" dirty="0" err="1"/>
              <a:t>ByVal</a:t>
            </a:r>
            <a:r>
              <a:rPr lang="en-US" altLang="zh-CN" sz="1600" dirty="0"/>
              <a:t> e As </a:t>
            </a:r>
            <a:r>
              <a:rPr lang="en-US" altLang="zh-CN" sz="1600" dirty="0" err="1"/>
              <a:t>System.EventArgs</a:t>
            </a:r>
            <a:r>
              <a:rPr lang="en-US" altLang="zh-CN" sz="1600" dirty="0"/>
              <a:t>)</a:t>
            </a:r>
            <a:endParaRPr lang="zh-CN" altLang="zh-CN" sz="1600" dirty="0"/>
          </a:p>
          <a:p>
            <a:r>
              <a:rPr lang="en-US" altLang="zh-CN" sz="1600" dirty="0"/>
              <a:t>						</a:t>
            </a:r>
            <a:r>
              <a:rPr lang="en-US" altLang="zh-CN" sz="1600" dirty="0" smtClean="0"/>
              <a:t> </a:t>
            </a:r>
            <a:r>
              <a:rPr lang="en-US" altLang="zh-CN" sz="1600" dirty="0"/>
              <a:t>Handles </a:t>
            </a:r>
            <a:r>
              <a:rPr lang="en-US" altLang="zh-CN" sz="1600" dirty="0" err="1"/>
              <a:t>txtInput.Leave</a:t>
            </a:r>
            <a:endParaRPr lang="zh-CN" altLang="zh-CN" sz="1600" dirty="0"/>
          </a:p>
          <a:p>
            <a:r>
              <a:rPr lang="en-US" altLang="zh-CN" sz="1600" dirty="0"/>
              <a:t>    ' </a:t>
            </a:r>
            <a:r>
              <a:rPr lang="zh-CN" altLang="zh-CN" sz="1600" dirty="0"/>
              <a:t>检查输入数据</a:t>
            </a:r>
          </a:p>
          <a:p>
            <a:r>
              <a:rPr lang="en-US" altLang="zh-CN" sz="1600" dirty="0"/>
              <a:t>    If </a:t>
            </a:r>
            <a:r>
              <a:rPr lang="en-US" altLang="zh-CN" sz="1600" dirty="0" err="1"/>
              <a:t>IsNumeric</a:t>
            </a:r>
            <a:r>
              <a:rPr lang="en-US" altLang="zh-CN" sz="1600" dirty="0"/>
              <a:t>(</a:t>
            </a:r>
            <a:r>
              <a:rPr lang="en-US" altLang="zh-CN" sz="1600" dirty="0" err="1"/>
              <a:t>txtInput.Text</a:t>
            </a:r>
            <a:r>
              <a:rPr lang="en-US" altLang="zh-CN" sz="1600" dirty="0"/>
              <a:t>) = True Then          	' </a:t>
            </a:r>
            <a:r>
              <a:rPr lang="zh-CN" altLang="zh-CN" sz="1600" dirty="0"/>
              <a:t>判断输入的是否为数值</a:t>
            </a:r>
          </a:p>
          <a:p>
            <a:r>
              <a:rPr lang="en-US" altLang="zh-CN" sz="1600" dirty="0"/>
              <a:t>        </a:t>
            </a:r>
            <a:r>
              <a:rPr lang="en-US" altLang="zh-CN" sz="1600" dirty="0" err="1"/>
              <a:t>MsgBox</a:t>
            </a:r>
            <a:r>
              <a:rPr lang="en-US" altLang="zh-CN" sz="1600" dirty="0"/>
              <a:t>("</a:t>
            </a:r>
            <a:r>
              <a:rPr lang="zh-CN" altLang="zh-CN" sz="1600" dirty="0"/>
              <a:t>输入的是数值！</a:t>
            </a:r>
            <a:r>
              <a:rPr lang="en-US" altLang="zh-CN" sz="1600" dirty="0"/>
              <a:t>", </a:t>
            </a:r>
            <a:r>
              <a:rPr lang="en-US" altLang="zh-CN" sz="1600" dirty="0" err="1"/>
              <a:t>vbOKOnly</a:t>
            </a:r>
            <a:r>
              <a:rPr lang="en-US" altLang="zh-CN" sz="1600" dirty="0"/>
              <a:t>, "</a:t>
            </a:r>
            <a:r>
              <a:rPr lang="zh-CN" altLang="zh-CN" sz="1600" dirty="0"/>
              <a:t>输入</a:t>
            </a:r>
            <a:r>
              <a:rPr lang="en-US" altLang="zh-CN" sz="1600" dirty="0"/>
              <a:t>")</a:t>
            </a:r>
            <a:endParaRPr lang="zh-CN" altLang="zh-CN" sz="1600" dirty="0"/>
          </a:p>
          <a:p>
            <a:r>
              <a:rPr lang="en-US" altLang="zh-CN" sz="1600" dirty="0"/>
              <a:t>    Else</a:t>
            </a:r>
            <a:endParaRPr lang="zh-CN" altLang="zh-CN" sz="1600" dirty="0"/>
          </a:p>
          <a:p>
            <a:r>
              <a:rPr lang="en-US" altLang="zh-CN" sz="1600" dirty="0"/>
              <a:t>        </a:t>
            </a:r>
            <a:r>
              <a:rPr lang="en-US" altLang="zh-CN" sz="1600" dirty="0" err="1"/>
              <a:t>MsgBox</a:t>
            </a:r>
            <a:r>
              <a:rPr lang="en-US" altLang="zh-CN" sz="1600" dirty="0"/>
              <a:t>("</a:t>
            </a:r>
            <a:r>
              <a:rPr lang="zh-CN" altLang="zh-CN" sz="1600" dirty="0"/>
              <a:t>输入的是文字！</a:t>
            </a:r>
            <a:r>
              <a:rPr lang="en-US" altLang="zh-CN" sz="1600" dirty="0"/>
              <a:t>", </a:t>
            </a:r>
            <a:r>
              <a:rPr lang="en-US" altLang="zh-CN" sz="1600" dirty="0" err="1"/>
              <a:t>vbOKOnly</a:t>
            </a:r>
            <a:r>
              <a:rPr lang="en-US" altLang="zh-CN" sz="1600" dirty="0"/>
              <a:t>, "</a:t>
            </a:r>
            <a:r>
              <a:rPr lang="zh-CN" altLang="zh-CN" sz="1600" dirty="0"/>
              <a:t>输入</a:t>
            </a:r>
            <a:r>
              <a:rPr lang="en-US" altLang="zh-CN" sz="1600" dirty="0"/>
              <a:t>")</a:t>
            </a:r>
            <a:endParaRPr lang="zh-CN" altLang="zh-CN" sz="1600" dirty="0"/>
          </a:p>
          <a:p>
            <a:r>
              <a:rPr lang="en-US" altLang="zh-CN" sz="1600" dirty="0"/>
              <a:t>    End If</a:t>
            </a:r>
            <a:endParaRPr lang="zh-CN" altLang="zh-CN" sz="1600" dirty="0"/>
          </a:p>
          <a:p>
            <a:r>
              <a:rPr lang="en-US" altLang="zh-CN" sz="1600" dirty="0"/>
              <a:t>End Sub</a:t>
            </a:r>
            <a:endParaRPr lang="zh-CN" altLang="zh-CN" sz="1600" dirty="0"/>
          </a:p>
          <a:p>
            <a:r>
              <a:rPr lang="en-US" altLang="zh-CN" sz="1600" dirty="0"/>
              <a:t> </a:t>
            </a:r>
            <a:endParaRPr lang="zh-CN" altLang="zh-CN" sz="1600" dirty="0"/>
          </a:p>
          <a:p>
            <a:r>
              <a:rPr lang="en-US" altLang="zh-CN" sz="1600" dirty="0"/>
              <a:t>Private Sub </a:t>
            </a:r>
            <a:r>
              <a:rPr lang="en-US" altLang="zh-CN" sz="1600" dirty="0" err="1"/>
              <a:t>btnCheck_Click</a:t>
            </a:r>
            <a:r>
              <a:rPr lang="en-US" altLang="zh-CN" sz="1600" dirty="0"/>
              <a:t>(</a:t>
            </a:r>
            <a:r>
              <a:rPr lang="en-US" altLang="zh-CN" sz="1600" dirty="0" err="1"/>
              <a:t>ByVal</a:t>
            </a:r>
            <a:r>
              <a:rPr lang="en-US" altLang="zh-CN" sz="1600" dirty="0"/>
              <a:t> sender As </a:t>
            </a:r>
            <a:r>
              <a:rPr lang="en-US" altLang="zh-CN" sz="1600" dirty="0" err="1"/>
              <a:t>System.Object</a:t>
            </a:r>
            <a:r>
              <a:rPr lang="en-US" altLang="zh-CN" sz="1600" dirty="0"/>
              <a:t>, </a:t>
            </a:r>
            <a:r>
              <a:rPr lang="en-US" altLang="zh-CN" sz="1600" dirty="0" err="1"/>
              <a:t>ByVal</a:t>
            </a:r>
            <a:r>
              <a:rPr lang="en-US" altLang="zh-CN" sz="1600" dirty="0"/>
              <a:t> e As </a:t>
            </a:r>
            <a:r>
              <a:rPr lang="en-US" altLang="zh-CN" sz="1600" dirty="0" err="1"/>
              <a:t>System.EventArgs</a:t>
            </a:r>
            <a:r>
              <a:rPr lang="en-US" altLang="zh-CN" sz="1600" dirty="0"/>
              <a:t>)</a:t>
            </a:r>
            <a:endParaRPr lang="zh-CN" altLang="zh-CN" sz="1600" dirty="0"/>
          </a:p>
          <a:p>
            <a:r>
              <a:rPr lang="en-US" altLang="zh-CN" sz="1600" dirty="0"/>
              <a:t>						</a:t>
            </a:r>
            <a:r>
              <a:rPr lang="en-US" altLang="zh-CN" sz="1600" dirty="0" smtClean="0"/>
              <a:t>Handles </a:t>
            </a:r>
            <a:r>
              <a:rPr lang="en-US" altLang="zh-CN" sz="1600" dirty="0" err="1"/>
              <a:t>btnCheck.Click</a:t>
            </a:r>
            <a:endParaRPr lang="zh-CN" altLang="zh-CN" sz="1600" dirty="0"/>
          </a:p>
          <a:p>
            <a:r>
              <a:rPr lang="en-US" altLang="zh-CN" sz="1600" dirty="0"/>
              <a:t>    Call </a:t>
            </a:r>
            <a:r>
              <a:rPr lang="en-US" altLang="zh-CN" sz="1600" dirty="0" err="1"/>
              <a:t>txtInput_Leave</a:t>
            </a:r>
            <a:r>
              <a:rPr lang="en-US" altLang="zh-CN" sz="1600" dirty="0"/>
              <a:t>(sender, e)                  	' </a:t>
            </a:r>
            <a:r>
              <a:rPr lang="zh-CN" altLang="zh-CN" sz="1600" dirty="0"/>
              <a:t>调用</a:t>
            </a:r>
            <a:r>
              <a:rPr lang="en-US" altLang="zh-CN" sz="1600" dirty="0"/>
              <a:t> </a:t>
            </a:r>
            <a:r>
              <a:rPr lang="en-US" altLang="zh-CN" sz="1600" dirty="0" err="1"/>
              <a:t>txtInput_Leave</a:t>
            </a:r>
            <a:r>
              <a:rPr lang="en-US" altLang="zh-CN" sz="1600" dirty="0"/>
              <a:t> </a:t>
            </a:r>
            <a:r>
              <a:rPr lang="zh-CN" altLang="zh-CN" sz="1600" dirty="0"/>
              <a:t>事件过程</a:t>
            </a:r>
          </a:p>
          <a:p>
            <a:r>
              <a:rPr lang="en-US" altLang="zh-CN" sz="1600" dirty="0"/>
              <a:t>End Sub</a:t>
            </a:r>
            <a:endParaRPr lang="zh-CN" altLang="zh-CN" sz="1600" dirty="0"/>
          </a:p>
          <a:p>
            <a:r>
              <a:rPr lang="en-US" altLang="zh-CN" sz="1600" dirty="0"/>
              <a:t> </a:t>
            </a:r>
            <a:endParaRPr lang="zh-CN" altLang="zh-CN" sz="1600" dirty="0"/>
          </a:p>
          <a:p>
            <a:r>
              <a:rPr lang="en-US" altLang="zh-CN" sz="1600" dirty="0"/>
              <a:t>Private Sub </a:t>
            </a:r>
            <a:r>
              <a:rPr lang="en-US" altLang="zh-CN" sz="1600" dirty="0" err="1"/>
              <a:t>btnEnd_Click</a:t>
            </a:r>
            <a:r>
              <a:rPr lang="en-US" altLang="zh-CN" sz="1600" dirty="0"/>
              <a:t>(</a:t>
            </a:r>
            <a:r>
              <a:rPr lang="en-US" altLang="zh-CN" sz="1600" dirty="0" err="1"/>
              <a:t>ByVal</a:t>
            </a:r>
            <a:r>
              <a:rPr lang="en-US" altLang="zh-CN" sz="1600" dirty="0"/>
              <a:t> sender As </a:t>
            </a:r>
            <a:r>
              <a:rPr lang="en-US" altLang="zh-CN" sz="1600" dirty="0" err="1"/>
              <a:t>System.Object</a:t>
            </a:r>
            <a:r>
              <a:rPr lang="en-US" altLang="zh-CN" sz="1600" dirty="0"/>
              <a:t>, </a:t>
            </a:r>
            <a:r>
              <a:rPr lang="en-US" altLang="zh-CN" sz="1600" dirty="0" err="1"/>
              <a:t>ByVal</a:t>
            </a:r>
            <a:r>
              <a:rPr lang="en-US" altLang="zh-CN" sz="1600" dirty="0"/>
              <a:t> e As </a:t>
            </a:r>
            <a:r>
              <a:rPr lang="en-US" altLang="zh-CN" sz="1600" dirty="0" err="1"/>
              <a:t>System.EventArgs</a:t>
            </a:r>
            <a:r>
              <a:rPr lang="en-US" altLang="zh-CN" sz="1600" dirty="0"/>
              <a:t>)</a:t>
            </a:r>
            <a:endParaRPr lang="zh-CN" altLang="zh-CN" sz="1600" dirty="0"/>
          </a:p>
          <a:p>
            <a:r>
              <a:rPr lang="en-US" altLang="zh-CN" sz="1600" dirty="0"/>
              <a:t>						</a:t>
            </a:r>
            <a:r>
              <a:rPr lang="en-US" altLang="zh-CN" sz="1600" dirty="0" smtClean="0"/>
              <a:t>Handles </a:t>
            </a:r>
            <a:r>
              <a:rPr lang="en-US" altLang="zh-CN" sz="1600" dirty="0" err="1"/>
              <a:t>btnEnd.Click</a:t>
            </a:r>
            <a:endParaRPr lang="zh-CN" altLang="zh-CN" sz="1600" dirty="0"/>
          </a:p>
          <a:p>
            <a:r>
              <a:rPr lang="en-US" altLang="zh-CN" sz="1600" dirty="0"/>
              <a:t>    End</a:t>
            </a:r>
            <a:endParaRPr lang="zh-CN" altLang="zh-CN" sz="1600" dirty="0"/>
          </a:p>
          <a:p>
            <a:r>
              <a:rPr lang="en-US" altLang="zh-CN" sz="1600" dirty="0"/>
              <a:t>End </a:t>
            </a:r>
            <a:r>
              <a:rPr lang="en-US" altLang="zh-CN" sz="1600" dirty="0" smtClean="0"/>
              <a:t>Sub</a:t>
            </a:r>
          </a:p>
        </p:txBody>
      </p:sp>
    </p:spTree>
    <p:extLst>
      <p:ext uri="{BB962C8B-B14F-4D97-AF65-F5344CB8AC3E}">
        <p14:creationId xmlns:p14="http://schemas.microsoft.com/office/powerpoint/2010/main" val="258120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9"/>
          <p:cNvSpPr txBox="1"/>
          <p:nvPr/>
        </p:nvSpPr>
        <p:spPr>
          <a:xfrm>
            <a:off x="621887" y="109260"/>
            <a:ext cx="4619963" cy="474905"/>
          </a:xfrm>
          <a:prstGeom prst="rect">
            <a:avLst/>
          </a:prstGeom>
          <a:noFill/>
        </p:spPr>
        <p:txBody>
          <a:bodyPr wrap="square" lIns="119792" tIns="59896" rIns="119792" bIns="59896" rtlCol="0">
            <a:spAutoFit/>
          </a:bodyPr>
          <a:lstStyle>
            <a:defPPr>
              <a:defRPr lang="zh-CN"/>
            </a:defPPr>
            <a:lvl1pPr>
              <a:defRPr sz="2300" b="1">
                <a:blipFill>
                  <a:blip r:embed="rId3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1</a:t>
            </a:r>
            <a:r>
              <a:rPr lang="zh-CN" altLang="zh-CN" dirty="0"/>
              <a:t>．调用事件过程</a:t>
            </a:r>
          </a:p>
        </p:txBody>
      </p:sp>
      <p:sp>
        <p:nvSpPr>
          <p:cNvPr id="3" name="矩形 2"/>
          <p:cNvSpPr/>
          <p:nvPr/>
        </p:nvSpPr>
        <p:spPr>
          <a:xfrm>
            <a:off x="1537287" y="850178"/>
            <a:ext cx="2533066" cy="3539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dirty="0"/>
              <a:t>运行界面如图</a:t>
            </a:r>
            <a:r>
              <a:rPr lang="en-US" altLang="zh-CN" dirty="0"/>
              <a:t>3.27</a:t>
            </a:r>
            <a:r>
              <a:rPr lang="zh-CN" altLang="zh-CN" dirty="0"/>
              <a:t>所示。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1188085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77306465"/>
              </p:ext>
            </p:extLst>
          </p:nvPr>
        </p:nvGraphicFramePr>
        <p:xfrm>
          <a:off x="2931868" y="1424761"/>
          <a:ext cx="3753292" cy="2251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713" name="Visio" r:id="rId4" imgW="2694337" imgH="1619345" progId="Visio.Drawing.11">
                  <p:embed/>
                </p:oleObj>
              </mc:Choice>
              <mc:Fallback>
                <p:oleObj name="Visio" r:id="rId4" imgW="2694337" imgH="1619345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lum bright="-12000"/>
                        <a:grayscl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31868" y="1424761"/>
                        <a:ext cx="3753292" cy="225197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956929" y="3795824"/>
            <a:ext cx="9579935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6088"/>
            <a:r>
              <a:rPr lang="zh-CN" altLang="zh-CN" dirty="0"/>
              <a:t>【例</a:t>
            </a:r>
            <a:r>
              <a:rPr lang="en-US" altLang="zh-CN" dirty="0"/>
              <a:t>3.21</a:t>
            </a:r>
            <a:r>
              <a:rPr lang="zh-CN" altLang="zh-CN" dirty="0"/>
              <a:t>】 通过调用通用过程来检查输入的数据是否是数值。</a:t>
            </a:r>
          </a:p>
          <a:p>
            <a:pPr indent="446088"/>
            <a:r>
              <a:rPr lang="zh-CN" altLang="zh-CN" dirty="0"/>
              <a:t>功能要求：在通用过程</a:t>
            </a:r>
            <a:r>
              <a:rPr lang="en-US" altLang="zh-CN" dirty="0"/>
              <a:t>Warning</a:t>
            </a:r>
            <a:r>
              <a:rPr lang="zh-CN" altLang="zh-CN" dirty="0"/>
              <a:t>中检查输入数据。单击“检查数据”按钮和文本框失去焦点事件都调用</a:t>
            </a:r>
            <a:r>
              <a:rPr lang="en-US" altLang="zh-CN" dirty="0"/>
              <a:t>Warning</a:t>
            </a:r>
            <a:r>
              <a:rPr lang="zh-CN" altLang="zh-CN" dirty="0"/>
              <a:t>通用</a:t>
            </a:r>
            <a:r>
              <a:rPr lang="zh-CN" altLang="zh-CN" dirty="0">
                <a:hlinkClick r:id="rId6" action="ppaction://hlinkfile"/>
              </a:rPr>
              <a:t>过程</a:t>
            </a:r>
            <a:r>
              <a:rPr lang="zh-CN" altLang="zh-CN" dirty="0" smtClean="0">
                <a:hlinkClick r:id="rId6" action="ppaction://hlinkfile"/>
              </a:rPr>
              <a:t>。程序代码</a:t>
            </a:r>
            <a:r>
              <a:rPr lang="zh-CN" altLang="en-US" dirty="0" smtClean="0"/>
              <a:t>。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2400697795"/>
      </p:ext>
    </p:extLst>
  </p:cSld>
  <p:clrMapOvr>
    <a:masterClrMapping/>
  </p:clrMapOvr>
  <p:transition spd="slow">
    <p:wheel spokes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 rot="2643114">
            <a:off x="3114465" y="2395270"/>
            <a:ext cx="1362721" cy="1447759"/>
            <a:chOff x="4819176" y="1662676"/>
            <a:chExt cx="2993523" cy="2989680"/>
          </a:xfrm>
        </p:grpSpPr>
        <p:grpSp>
          <p:nvGrpSpPr>
            <p:cNvPr id="5" name="组合 4"/>
            <p:cNvGrpSpPr/>
            <p:nvPr/>
          </p:nvGrpSpPr>
          <p:grpSpPr>
            <a:xfrm>
              <a:off x="4819176" y="1662676"/>
              <a:ext cx="2993523" cy="2989680"/>
              <a:chOff x="304800" y="673100"/>
              <a:chExt cx="4147845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7" name="矩形 6"/>
              <p:cNvSpPr>
                <a:spLocks/>
              </p:cNvSpPr>
              <p:nvPr/>
            </p:nvSpPr>
            <p:spPr>
              <a:xfrm>
                <a:off x="304800" y="673100"/>
                <a:ext cx="4147845" cy="4000500"/>
              </a:xfrm>
              <a:prstGeom prst="rect">
                <a:avLst/>
              </a:prstGeom>
              <a:gradFill>
                <a:gsLst>
                  <a:gs pos="0">
                    <a:sysClr val="window" lastClr="FFFFFF"/>
                  </a:gs>
                  <a:gs pos="55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65000"/>
                    </a:sysClr>
                  </a:gs>
                </a:gsLst>
                <a:lin ang="81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kern="0">
                  <a:solidFill>
                    <a:sysClr val="windowText" lastClr="000000"/>
                  </a:solidFill>
                  <a:latin typeface="Calibri"/>
                  <a:ea typeface="宋体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>
                <a:off x="399069" y="760412"/>
                <a:ext cx="3959307" cy="3825874"/>
              </a:xfrm>
              <a:prstGeom prst="rect">
                <a:avLst/>
              </a:prstGeom>
              <a:gradFill>
                <a:gsLst>
                  <a:gs pos="0">
                    <a:sysClr val="window" lastClr="FFFFFF"/>
                  </a:gs>
                  <a:gs pos="51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75000"/>
                    </a:sysClr>
                  </a:gs>
                </a:gsLst>
                <a:lin ang="189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kern="0">
                  <a:solidFill>
                    <a:sysClr val="window" lastClr="FFFFFF"/>
                  </a:solidFill>
                  <a:latin typeface="Calibri"/>
                  <a:ea typeface="宋体"/>
                </a:endParaRPr>
              </a:p>
            </p:txBody>
          </p:sp>
        </p:grpSp>
        <p:sp>
          <p:nvSpPr>
            <p:cNvPr id="6" name="矩形 5"/>
            <p:cNvSpPr/>
            <p:nvPr/>
          </p:nvSpPr>
          <p:spPr>
            <a:xfrm>
              <a:off x="5038399" y="1880357"/>
              <a:ext cx="2555077" cy="2554311"/>
            </a:xfrm>
            <a:prstGeom prst="rect">
              <a:avLst/>
            </a:prstGeom>
            <a:blipFill>
              <a:blip r:embed="rId2"/>
              <a:stretch>
                <a:fillRect/>
              </a:stretch>
            </a:blipFill>
            <a:ln w="28575" cap="flat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>
                <a:solidFill>
                  <a:sysClr val="window" lastClr="FFFFFF"/>
                </a:solidFill>
                <a:latin typeface="Palatino Linotype"/>
                <a:ea typeface="宋体"/>
              </a:endParaRPr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3260977" y="2612610"/>
            <a:ext cx="1069702" cy="1059378"/>
          </a:xfrm>
          <a:prstGeom prst="rect">
            <a:avLst/>
          </a:prstGeom>
          <a:noFill/>
        </p:spPr>
        <p:txBody>
          <a:bodyPr wrap="square" lIns="119792" tIns="59896" rIns="119792" bIns="59896" rtlCol="0">
            <a:spAutoFit/>
          </a:bodyPr>
          <a:lstStyle/>
          <a:p>
            <a:r>
              <a:rPr lang="en-US" altLang="zh-CN" sz="5900" b="1" dirty="0" smtClean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03</a:t>
            </a:r>
            <a:endParaRPr lang="zh-CN" altLang="en-US" sz="5900" b="1" dirty="0">
              <a:solidFill>
                <a:schemeClr val="bg1"/>
              </a:solidFill>
              <a:latin typeface="Roboto Black" panose="02000000000000000000" pitchFamily="2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346119" y="2673939"/>
            <a:ext cx="2065306" cy="490294"/>
          </a:xfrm>
          <a:prstGeom prst="rect">
            <a:avLst/>
          </a:prstGeom>
          <a:noFill/>
        </p:spPr>
        <p:txBody>
          <a:bodyPr wrap="square" lIns="119792" tIns="59896" rIns="119792" bIns="59896" rtlCol="0">
            <a:spAutoFit/>
          </a:bodyPr>
          <a:lstStyle>
            <a:defPPr>
              <a:defRPr lang="zh-CN"/>
            </a:defPPr>
            <a:lvl1pPr>
              <a:defRPr sz="4300" b="1">
                <a:blipFill>
                  <a:blip r:embed="rId2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zh-CN" sz="2400" dirty="0"/>
              <a:t>变量作用域</a:t>
            </a:r>
          </a:p>
        </p:txBody>
      </p:sp>
      <p:cxnSp>
        <p:nvCxnSpPr>
          <p:cNvPr id="11" name="直接连接符 10"/>
          <p:cNvCxnSpPr/>
          <p:nvPr/>
        </p:nvCxnSpPr>
        <p:spPr>
          <a:xfrm>
            <a:off x="4890796" y="3157833"/>
            <a:ext cx="2615790" cy="0"/>
          </a:xfrm>
          <a:prstGeom prst="line">
            <a:avLst/>
          </a:prstGeom>
          <a:ln>
            <a:solidFill>
              <a:srgbClr val="AE00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MH_Others_1"/>
          <p:cNvSpPr txBox="1"/>
          <p:nvPr/>
        </p:nvSpPr>
        <p:spPr>
          <a:xfrm>
            <a:off x="4542567" y="1414219"/>
            <a:ext cx="2868858" cy="505683"/>
          </a:xfrm>
          <a:prstGeom prst="rect">
            <a:avLst/>
          </a:prstGeom>
          <a:noFill/>
        </p:spPr>
        <p:txBody>
          <a:bodyPr wrap="square" lIns="119792" tIns="59896" rIns="119792" bIns="59896">
            <a:spAutoFit/>
          </a:bodyPr>
          <a:lstStyle/>
          <a:p>
            <a:pPr algn="ctr">
              <a:defRPr/>
            </a:pPr>
            <a:r>
              <a:rPr lang="en-US" altLang="zh-CN" sz="2500" spc="394" dirty="0">
                <a:solidFill>
                  <a:srgbClr val="C40001"/>
                </a:solidFill>
                <a:latin typeface="方正大黑简体" panose="03000509000000000000" pitchFamily="65" charset="-122"/>
                <a:ea typeface="方正大黑简体" panose="03000509000000000000" pitchFamily="65" charset="-122"/>
              </a:rPr>
              <a:t>Contents</a:t>
            </a:r>
            <a:endParaRPr lang="zh-CN" altLang="en-US" sz="2500" spc="394" dirty="0">
              <a:solidFill>
                <a:srgbClr val="C40001"/>
              </a:solidFill>
              <a:latin typeface="方正大黑简体" panose="03000509000000000000" pitchFamily="65" charset="-122"/>
              <a:ea typeface="方正大黑简体" panose="03000509000000000000" pitchFamily="65" charset="-122"/>
            </a:endParaRPr>
          </a:p>
        </p:txBody>
      </p:sp>
      <p:sp>
        <p:nvSpPr>
          <p:cNvPr id="19" name="MH_Others_2"/>
          <p:cNvSpPr txBox="1">
            <a:spLocks noChangeArrowheads="1"/>
          </p:cNvSpPr>
          <p:nvPr/>
        </p:nvSpPr>
        <p:spPr bwMode="auto">
          <a:xfrm>
            <a:off x="4146923" y="439097"/>
            <a:ext cx="3612710" cy="878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19792" tIns="59896" rIns="119792" bIns="59896"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itchFamily="34" charset="0"/>
              <a:buChar char="•"/>
              <a:defRPr sz="21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5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itchFamily="34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itchFamily="34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itchFamily="34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itchFamily="34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zh-CN" altLang="en-US" sz="5300">
                <a:solidFill>
                  <a:srgbClr val="AE0001"/>
                </a:solidFill>
                <a:latin typeface="方正大黑简体" panose="03000509000000000000" pitchFamily="65" charset="-122"/>
                <a:ea typeface="方正大黑简体" panose="03000509000000000000" pitchFamily="65" charset="-122"/>
              </a:rPr>
              <a:t>目录</a:t>
            </a:r>
            <a:endParaRPr lang="zh-CN" altLang="en-US" sz="5300" dirty="0">
              <a:solidFill>
                <a:srgbClr val="AE0001"/>
              </a:solidFill>
              <a:latin typeface="方正大黑简体" panose="03000509000000000000" pitchFamily="65" charset="-122"/>
              <a:ea typeface="方正大黑简体" panose="03000509000000000000" pitchFamily="65" charset="-122"/>
            </a:endParaRPr>
          </a:p>
        </p:txBody>
      </p:sp>
      <p:cxnSp>
        <p:nvCxnSpPr>
          <p:cNvPr id="20" name="直接连接符 19"/>
          <p:cNvCxnSpPr/>
          <p:nvPr/>
        </p:nvCxnSpPr>
        <p:spPr>
          <a:xfrm>
            <a:off x="-12374" y="1687966"/>
            <a:ext cx="4931791" cy="0"/>
          </a:xfrm>
          <a:prstGeom prst="line">
            <a:avLst/>
          </a:prstGeom>
          <a:ln w="3175">
            <a:solidFill>
              <a:srgbClr val="C40001"/>
            </a:solidFill>
            <a:prstDash val="dash"/>
            <a:tail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>
            <a:off x="6962675" y="1687966"/>
            <a:ext cx="4923128" cy="0"/>
          </a:xfrm>
          <a:prstGeom prst="line">
            <a:avLst/>
          </a:prstGeom>
          <a:ln w="3175">
            <a:solidFill>
              <a:srgbClr val="C40001"/>
            </a:solidFill>
            <a:prstDash val="dash"/>
            <a:head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文本占位符 5"/>
          <p:cNvSpPr txBox="1">
            <a:spLocks/>
          </p:cNvSpPr>
          <p:nvPr/>
        </p:nvSpPr>
        <p:spPr>
          <a:xfrm>
            <a:off x="5058509" y="3305783"/>
            <a:ext cx="1904166" cy="262310"/>
          </a:xfrm>
          <a:prstGeom prst="rect">
            <a:avLst/>
          </a:prstGeom>
          <a:ln>
            <a:solidFill>
              <a:schemeClr val="tx1"/>
            </a:solidFill>
            <a:prstDash val="sysDot"/>
          </a:ln>
        </p:spPr>
        <p:txBody>
          <a:bodyPr vert="horz" lIns="89834" tIns="44916" rIns="89834" bIns="44916" rtlCol="0" anchor="ctr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b="1" kern="1200">
                <a:solidFill>
                  <a:srgbClr val="56762C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solidFill>
                  <a:schemeClr val="tx1"/>
                </a:solidFill>
              </a:rPr>
              <a:t>1</a:t>
            </a:r>
            <a:r>
              <a:rPr lang="zh-CN" altLang="zh-CN" dirty="0">
                <a:solidFill>
                  <a:schemeClr val="tx1"/>
                </a:solidFill>
              </a:rPr>
              <a:t>．代码块级变量</a:t>
            </a:r>
          </a:p>
        </p:txBody>
      </p:sp>
      <p:sp>
        <p:nvSpPr>
          <p:cNvPr id="15" name="文本占位符 5"/>
          <p:cNvSpPr txBox="1">
            <a:spLocks/>
          </p:cNvSpPr>
          <p:nvPr/>
        </p:nvSpPr>
        <p:spPr>
          <a:xfrm>
            <a:off x="5058509" y="3705704"/>
            <a:ext cx="1904166" cy="262310"/>
          </a:xfrm>
          <a:prstGeom prst="rect">
            <a:avLst/>
          </a:prstGeom>
          <a:ln>
            <a:solidFill>
              <a:schemeClr val="tx1"/>
            </a:solidFill>
            <a:prstDash val="sysDot"/>
          </a:ln>
        </p:spPr>
        <p:txBody>
          <a:bodyPr vert="horz" lIns="89834" tIns="44916" rIns="89834" bIns="44916" rtlCol="0" anchor="ctr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b="1" kern="1200">
                <a:solidFill>
                  <a:srgbClr val="56762C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solidFill>
                  <a:schemeClr val="tx1"/>
                </a:solidFill>
              </a:rPr>
              <a:t>2</a:t>
            </a:r>
            <a:r>
              <a:rPr lang="zh-CN" altLang="zh-CN" dirty="0">
                <a:solidFill>
                  <a:schemeClr val="tx1"/>
                </a:solidFill>
              </a:rPr>
              <a:t>．过程级变量</a:t>
            </a:r>
          </a:p>
        </p:txBody>
      </p:sp>
      <p:sp>
        <p:nvSpPr>
          <p:cNvPr id="16" name="文本占位符 5"/>
          <p:cNvSpPr txBox="1">
            <a:spLocks/>
          </p:cNvSpPr>
          <p:nvPr/>
        </p:nvSpPr>
        <p:spPr>
          <a:xfrm>
            <a:off x="5058509" y="4097515"/>
            <a:ext cx="1904166" cy="262310"/>
          </a:xfrm>
          <a:prstGeom prst="rect">
            <a:avLst/>
          </a:prstGeom>
          <a:ln>
            <a:solidFill>
              <a:schemeClr val="tx1"/>
            </a:solidFill>
            <a:prstDash val="sysDot"/>
          </a:ln>
        </p:spPr>
        <p:txBody>
          <a:bodyPr vert="horz" lIns="89834" tIns="44916" rIns="89834" bIns="44916" rtlCol="0" anchor="ctr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b="1" kern="1200">
                <a:solidFill>
                  <a:srgbClr val="56762C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solidFill>
                  <a:schemeClr val="tx1"/>
                </a:solidFill>
              </a:rPr>
              <a:t>3</a:t>
            </a:r>
            <a:r>
              <a:rPr lang="zh-CN" altLang="zh-CN" dirty="0">
                <a:solidFill>
                  <a:schemeClr val="tx1"/>
                </a:solidFill>
              </a:rPr>
              <a:t>．模块级变量</a:t>
            </a:r>
          </a:p>
        </p:txBody>
      </p:sp>
      <p:sp>
        <p:nvSpPr>
          <p:cNvPr id="17" name="文本占位符 5"/>
          <p:cNvSpPr txBox="1">
            <a:spLocks/>
          </p:cNvSpPr>
          <p:nvPr/>
        </p:nvSpPr>
        <p:spPr>
          <a:xfrm>
            <a:off x="5058509" y="4497436"/>
            <a:ext cx="1904166" cy="262310"/>
          </a:xfrm>
          <a:prstGeom prst="rect">
            <a:avLst/>
          </a:prstGeom>
          <a:ln>
            <a:solidFill>
              <a:schemeClr val="tx1"/>
            </a:solidFill>
            <a:prstDash val="sysDot"/>
          </a:ln>
        </p:spPr>
        <p:txBody>
          <a:bodyPr vert="horz" lIns="89834" tIns="44916" rIns="89834" bIns="44916" rtlCol="0" anchor="ctr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b="1" kern="1200">
                <a:solidFill>
                  <a:srgbClr val="56762C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solidFill>
                  <a:schemeClr val="tx1"/>
                </a:solidFill>
              </a:rPr>
              <a:t>4</a:t>
            </a:r>
            <a:r>
              <a:rPr lang="zh-CN" altLang="zh-CN" dirty="0">
                <a:solidFill>
                  <a:schemeClr val="tx1"/>
                </a:solidFill>
              </a:rPr>
              <a:t>．全局变量</a:t>
            </a:r>
          </a:p>
        </p:txBody>
      </p:sp>
      <p:sp>
        <p:nvSpPr>
          <p:cNvPr id="22" name="文本占位符 5"/>
          <p:cNvSpPr txBox="1">
            <a:spLocks/>
          </p:cNvSpPr>
          <p:nvPr/>
        </p:nvSpPr>
        <p:spPr>
          <a:xfrm>
            <a:off x="5058509" y="4912146"/>
            <a:ext cx="1904166" cy="262310"/>
          </a:xfrm>
          <a:prstGeom prst="rect">
            <a:avLst/>
          </a:prstGeom>
          <a:ln>
            <a:solidFill>
              <a:schemeClr val="tx1"/>
            </a:solidFill>
            <a:prstDash val="sysDot"/>
          </a:ln>
        </p:spPr>
        <p:txBody>
          <a:bodyPr vert="horz" lIns="89834" tIns="44916" rIns="89834" bIns="44916" rtlCol="0" anchor="ctr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b="1" kern="1200">
                <a:solidFill>
                  <a:srgbClr val="56762C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solidFill>
                  <a:schemeClr val="tx1"/>
                </a:solidFill>
              </a:rPr>
              <a:t>5</a:t>
            </a:r>
            <a:r>
              <a:rPr lang="zh-CN" altLang="zh-CN" dirty="0">
                <a:solidFill>
                  <a:schemeClr val="tx1"/>
                </a:solidFill>
              </a:rPr>
              <a:t>．变量的生存期</a:t>
            </a:r>
          </a:p>
        </p:txBody>
      </p:sp>
    </p:spTree>
    <p:extLst>
      <p:ext uri="{BB962C8B-B14F-4D97-AF65-F5344CB8AC3E}">
        <p14:creationId xmlns:p14="http://schemas.microsoft.com/office/powerpoint/2010/main" val="853078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 advTm="0">
        <p:checker/>
      </p:transition>
    </mc:Choice>
    <mc:Fallback xmlns="">
      <p:transition spd="slow" advTm="0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 tmFilter="0,0; .5, 1; 1, 1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5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5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50"/>
                            </p:stCondLst>
                            <p:childTnLst>
                              <p:par>
                                <p:cTn id="2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5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4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4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4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4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4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8" grpId="0"/>
      <p:bldP spid="19" grpId="0"/>
      <p:bldP spid="14" grpId="0" animBg="1"/>
      <p:bldP spid="15" grpId="0" animBg="1"/>
      <p:bldP spid="16" grpId="0" animBg="1"/>
      <p:bldP spid="17" grpId="0" animBg="1"/>
      <p:bldP spid="22" grpId="0" animBg="1"/>
    </p:bld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9"/>
          <p:cNvSpPr txBox="1"/>
          <p:nvPr/>
        </p:nvSpPr>
        <p:spPr>
          <a:xfrm>
            <a:off x="621887" y="109260"/>
            <a:ext cx="4619963" cy="474905"/>
          </a:xfrm>
          <a:prstGeom prst="rect">
            <a:avLst/>
          </a:prstGeom>
          <a:noFill/>
        </p:spPr>
        <p:txBody>
          <a:bodyPr wrap="square" lIns="119792" tIns="59896" rIns="119792" bIns="59896" rtlCol="0">
            <a:spAutoFit/>
          </a:bodyPr>
          <a:lstStyle>
            <a:defPPr>
              <a:defRPr lang="zh-CN"/>
            </a:defPPr>
            <a:lvl1pPr>
              <a:defRPr sz="2300" b="1">
                <a:blipFill>
                  <a:blip r:embed="rId2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1</a:t>
            </a:r>
            <a:r>
              <a:rPr lang="zh-CN" altLang="zh-CN" dirty="0"/>
              <a:t>．代码块级变量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31358" y="754912"/>
            <a:ext cx="9314121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6088"/>
            <a:r>
              <a:rPr lang="zh-CN" altLang="zh-CN" dirty="0"/>
              <a:t>代码块是一个程序段，它一般是指一个控制结构，如</a:t>
            </a:r>
            <a:r>
              <a:rPr lang="en-US" altLang="zh-CN" dirty="0"/>
              <a:t>If…End If</a:t>
            </a:r>
            <a:r>
              <a:rPr lang="zh-CN" altLang="zh-CN" dirty="0"/>
              <a:t>、</a:t>
            </a:r>
            <a:r>
              <a:rPr lang="en-US" altLang="zh-CN" dirty="0"/>
              <a:t>For…Next</a:t>
            </a:r>
            <a:r>
              <a:rPr lang="zh-CN" altLang="zh-CN" dirty="0"/>
              <a:t>、</a:t>
            </a:r>
            <a:r>
              <a:rPr lang="en-US" altLang="zh-CN" dirty="0"/>
              <a:t>Do…Loop</a:t>
            </a:r>
            <a:r>
              <a:rPr lang="zh-CN" altLang="zh-CN" dirty="0"/>
              <a:t>等。在代码块中声明的变量称为代码块变量，它只在代码块中有效，其作用域为所在的代码块。可以用</a:t>
            </a:r>
            <a:r>
              <a:rPr lang="en-US" altLang="zh-CN" dirty="0"/>
              <a:t> Dim </a:t>
            </a:r>
            <a:r>
              <a:rPr lang="zh-CN" altLang="zh-CN" dirty="0"/>
              <a:t>关键字来声明它们，其语法格式如下</a:t>
            </a:r>
            <a:r>
              <a:rPr lang="zh-CN" altLang="zh-CN" dirty="0" smtClean="0"/>
              <a:t>：</a:t>
            </a:r>
            <a:endParaRPr lang="zh-CN" altLang="zh-CN" dirty="0"/>
          </a:p>
        </p:txBody>
      </p:sp>
      <p:sp>
        <p:nvSpPr>
          <p:cNvPr id="6" name="圆角矩形 5"/>
          <p:cNvSpPr/>
          <p:nvPr/>
        </p:nvSpPr>
        <p:spPr>
          <a:xfrm>
            <a:off x="1556686" y="1666615"/>
            <a:ext cx="8437919" cy="391597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dirty="0"/>
              <a:t>Dim </a:t>
            </a:r>
            <a:r>
              <a:rPr lang="zh-CN" altLang="zh-CN" dirty="0"/>
              <a:t>变量名</a:t>
            </a:r>
            <a:r>
              <a:rPr lang="en-US" altLang="zh-CN" dirty="0"/>
              <a:t> As </a:t>
            </a:r>
            <a:r>
              <a:rPr lang="zh-CN" altLang="zh-CN" dirty="0"/>
              <a:t>数据类型</a:t>
            </a:r>
          </a:p>
        </p:txBody>
      </p:sp>
      <p:sp>
        <p:nvSpPr>
          <p:cNvPr id="7" name="矩形 6"/>
          <p:cNvSpPr/>
          <p:nvPr/>
        </p:nvSpPr>
        <p:spPr>
          <a:xfrm>
            <a:off x="1448819" y="2060854"/>
            <a:ext cx="4326826" cy="3539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dirty="0"/>
              <a:t>例如，下面是声明代码块变量的一个例子：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556686" y="2414797"/>
            <a:ext cx="8437919" cy="2248614"/>
          </a:xfrm>
          <a:prstGeom prst="roundRect">
            <a:avLst>
              <a:gd name="adj" fmla="val 6022"/>
            </a:avLst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dirty="0"/>
              <a:t>Dim  i  As  Integer</a:t>
            </a:r>
            <a:endParaRPr lang="zh-CN" altLang="zh-CN" dirty="0"/>
          </a:p>
          <a:p>
            <a:r>
              <a:rPr lang="en-US" altLang="zh-CN" dirty="0"/>
              <a:t>Dim  aver  As  Single, sum  As  Single</a:t>
            </a:r>
            <a:endParaRPr lang="zh-CN" altLang="zh-CN" dirty="0"/>
          </a:p>
          <a:p>
            <a:r>
              <a:rPr lang="en-US" altLang="zh-CN" dirty="0"/>
              <a:t>For  i = 1 To </a:t>
            </a:r>
            <a:r>
              <a:rPr lang="en-US" altLang="zh-CN" dirty="0" smtClean="0"/>
              <a:t>100</a:t>
            </a:r>
            <a:endParaRPr lang="zh-CN" altLang="zh-CN" dirty="0"/>
          </a:p>
          <a:p>
            <a:r>
              <a:rPr lang="en-US" altLang="zh-CN" dirty="0"/>
              <a:t>Dim  </a:t>
            </a:r>
            <a:r>
              <a:rPr lang="en-US" altLang="zh-CN" dirty="0" err="1"/>
              <a:t>sngX</a:t>
            </a:r>
            <a:r>
              <a:rPr lang="en-US" altLang="zh-CN" dirty="0"/>
              <a:t>  As Single						</a:t>
            </a:r>
            <a:r>
              <a:rPr lang="en-US" altLang="zh-CN" dirty="0" smtClean="0"/>
              <a:t>' </a:t>
            </a:r>
            <a:r>
              <a:rPr lang="zh-CN" altLang="zh-CN" dirty="0"/>
              <a:t>定义代码块级变量</a:t>
            </a:r>
          </a:p>
          <a:p>
            <a:r>
              <a:rPr lang="en-US" altLang="zh-CN" dirty="0"/>
              <a:t> 	sum = sum + i</a:t>
            </a:r>
            <a:endParaRPr lang="zh-CN" altLang="zh-CN" dirty="0"/>
          </a:p>
          <a:p>
            <a:r>
              <a:rPr lang="en-US" altLang="zh-CN" dirty="0"/>
              <a:t> 	</a:t>
            </a:r>
            <a:r>
              <a:rPr lang="en-US" altLang="zh-CN" dirty="0" err="1"/>
              <a:t>sngX</a:t>
            </a:r>
            <a:r>
              <a:rPr lang="en-US" altLang="zh-CN" dirty="0"/>
              <a:t>  = sum </a:t>
            </a:r>
            <a:endParaRPr lang="zh-CN" altLang="zh-CN" dirty="0"/>
          </a:p>
          <a:p>
            <a:r>
              <a:rPr lang="en-US" altLang="zh-CN" dirty="0"/>
              <a:t>Next  i</a:t>
            </a:r>
            <a:endParaRPr lang="zh-CN" altLang="zh-CN" dirty="0"/>
          </a:p>
          <a:p>
            <a:r>
              <a:rPr lang="en-US" altLang="zh-CN" dirty="0"/>
              <a:t>aver = </a:t>
            </a:r>
            <a:r>
              <a:rPr lang="en-US" altLang="zh-CN" dirty="0" err="1"/>
              <a:t>sngX</a:t>
            </a:r>
            <a:r>
              <a:rPr lang="en-US" altLang="zh-CN" dirty="0"/>
              <a:t>						</a:t>
            </a:r>
            <a:r>
              <a:rPr lang="en-US" altLang="zh-CN" dirty="0" smtClean="0"/>
              <a:t>' </a:t>
            </a:r>
            <a:r>
              <a:rPr lang="zh-CN" altLang="zh-CN" dirty="0"/>
              <a:t>此句</a:t>
            </a:r>
            <a:r>
              <a:rPr lang="zh-CN" altLang="zh-CN" dirty="0" smtClean="0"/>
              <a:t>出错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3531452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wheelReverse spokes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9"/>
          <p:cNvSpPr txBox="1"/>
          <p:nvPr/>
        </p:nvSpPr>
        <p:spPr>
          <a:xfrm>
            <a:off x="621887" y="109260"/>
            <a:ext cx="4619963" cy="474905"/>
          </a:xfrm>
          <a:prstGeom prst="rect">
            <a:avLst/>
          </a:prstGeom>
          <a:noFill/>
        </p:spPr>
        <p:txBody>
          <a:bodyPr wrap="square" lIns="119792" tIns="59896" rIns="119792" bIns="59896" rtlCol="0">
            <a:spAutoFit/>
          </a:bodyPr>
          <a:lstStyle>
            <a:defPPr>
              <a:defRPr lang="zh-CN"/>
            </a:defPPr>
            <a:lvl1pPr>
              <a:defRPr sz="2300" b="1">
                <a:blipFill>
                  <a:blip r:embed="rId2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2</a:t>
            </a:r>
            <a:r>
              <a:rPr lang="zh-CN" altLang="zh-CN" dirty="0"/>
              <a:t>．过程级变量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61237" y="776177"/>
            <a:ext cx="9420447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6088"/>
            <a:r>
              <a:rPr lang="zh-CN" altLang="zh-CN" dirty="0"/>
              <a:t>在过程（通用过程或事件过程）内声明的变量称为过程级变量，也称局部变量。过程级变量的作用域是它所在的过程，用户无法在其他过程中访问或改变该变量的值。局部变量可以用</a:t>
            </a:r>
            <a:r>
              <a:rPr lang="en-US" altLang="zh-CN" dirty="0"/>
              <a:t>Dim</a:t>
            </a:r>
            <a:r>
              <a:rPr lang="zh-CN" altLang="zh-CN" dirty="0"/>
              <a:t>或</a:t>
            </a:r>
            <a:r>
              <a:rPr lang="en-US" altLang="zh-CN" dirty="0"/>
              <a:t>Static</a:t>
            </a:r>
            <a:r>
              <a:rPr lang="zh-CN" altLang="zh-CN" dirty="0"/>
              <a:t>关键字来声明它们，其语法格式如下</a:t>
            </a:r>
            <a:r>
              <a:rPr lang="zh-CN" altLang="zh-CN" dirty="0" smtClean="0"/>
              <a:t>：</a:t>
            </a:r>
            <a:endParaRPr lang="zh-CN" altLang="zh-CN" dirty="0"/>
          </a:p>
        </p:txBody>
      </p:sp>
      <p:sp>
        <p:nvSpPr>
          <p:cNvPr id="4" name="TextBox 3"/>
          <p:cNvSpPr txBox="1"/>
          <p:nvPr/>
        </p:nvSpPr>
        <p:spPr>
          <a:xfrm>
            <a:off x="1424763" y="1653895"/>
            <a:ext cx="8420986" cy="68103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dirty="0"/>
              <a:t>Dim </a:t>
            </a:r>
            <a:r>
              <a:rPr lang="zh-CN" altLang="zh-CN" dirty="0"/>
              <a:t>变量名</a:t>
            </a:r>
            <a:r>
              <a:rPr lang="en-US" altLang="zh-CN" dirty="0"/>
              <a:t> As </a:t>
            </a:r>
            <a:r>
              <a:rPr lang="zh-CN" altLang="zh-CN" dirty="0"/>
              <a:t>数据类型</a:t>
            </a:r>
          </a:p>
          <a:p>
            <a:r>
              <a:rPr lang="en-US" altLang="zh-CN" dirty="0"/>
              <a:t>Static </a:t>
            </a:r>
            <a:r>
              <a:rPr lang="zh-CN" altLang="zh-CN" dirty="0"/>
              <a:t>变量名</a:t>
            </a:r>
            <a:r>
              <a:rPr lang="en-US" altLang="zh-CN" dirty="0"/>
              <a:t> As </a:t>
            </a:r>
            <a:r>
              <a:rPr lang="zh-CN" altLang="zh-CN" dirty="0" smtClean="0"/>
              <a:t>数据类型</a:t>
            </a:r>
            <a:endParaRPr lang="zh-CN" altLang="zh-CN" dirty="0"/>
          </a:p>
        </p:txBody>
      </p:sp>
      <p:sp>
        <p:nvSpPr>
          <p:cNvPr id="5" name="矩形 4"/>
          <p:cNvSpPr/>
          <p:nvPr/>
        </p:nvSpPr>
        <p:spPr>
          <a:xfrm>
            <a:off x="1323489" y="2380106"/>
            <a:ext cx="4980851" cy="3539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dirty="0"/>
              <a:t>例如，下面的例子是在事件过程中声明局部变量：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24763" y="2744050"/>
            <a:ext cx="8420986" cy="1838801"/>
          </a:xfrm>
          <a:prstGeom prst="roundRect">
            <a:avLst>
              <a:gd name="adj" fmla="val 7415"/>
            </a:avLst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dirty="0"/>
              <a:t>Private Sub  Button1_Click(</a:t>
            </a:r>
            <a:r>
              <a:rPr lang="en-US" altLang="zh-CN" dirty="0" err="1"/>
              <a:t>ByVal</a:t>
            </a:r>
            <a:r>
              <a:rPr lang="en-US" altLang="zh-CN" dirty="0"/>
              <a:t> sender As </a:t>
            </a:r>
            <a:r>
              <a:rPr lang="en-US" altLang="zh-CN" dirty="0" err="1"/>
              <a:t>System.Object</a:t>
            </a:r>
            <a:r>
              <a:rPr lang="en-US" altLang="zh-CN" dirty="0"/>
              <a:t>, </a:t>
            </a:r>
            <a:r>
              <a:rPr lang="en-US" altLang="zh-CN" dirty="0" err="1"/>
              <a:t>ByVal</a:t>
            </a:r>
            <a:r>
              <a:rPr lang="en-US" altLang="zh-CN" dirty="0"/>
              <a:t> e As </a:t>
            </a:r>
            <a:r>
              <a:rPr lang="en-US" altLang="zh-CN" dirty="0" err="1"/>
              <a:t>System.EventArgs</a:t>
            </a:r>
            <a:r>
              <a:rPr lang="en-US" altLang="zh-CN" dirty="0"/>
              <a:t>)</a:t>
            </a:r>
            <a:endParaRPr lang="zh-CN" altLang="zh-CN" dirty="0"/>
          </a:p>
          <a:p>
            <a:r>
              <a:rPr lang="en-US" altLang="zh-CN" dirty="0"/>
              <a:t>						</a:t>
            </a:r>
            <a:r>
              <a:rPr lang="en-US" altLang="zh-CN" dirty="0" smtClean="0"/>
              <a:t>Handles </a:t>
            </a:r>
            <a:r>
              <a:rPr lang="en-US" altLang="zh-CN" dirty="0"/>
              <a:t>Button1.Click</a:t>
            </a:r>
            <a:endParaRPr lang="zh-CN" altLang="zh-CN" dirty="0"/>
          </a:p>
          <a:p>
            <a:r>
              <a:rPr lang="en-US" altLang="zh-CN" dirty="0"/>
              <a:t>    Dim  </a:t>
            </a:r>
            <a:r>
              <a:rPr lang="en-US" altLang="zh-CN" dirty="0" err="1"/>
              <a:t>intSum</a:t>
            </a:r>
            <a:r>
              <a:rPr lang="en-US" altLang="zh-CN" dirty="0"/>
              <a:t>  As Integer				</a:t>
            </a:r>
            <a:r>
              <a:rPr lang="en-US" altLang="zh-CN" dirty="0" smtClean="0"/>
              <a:t>' </a:t>
            </a:r>
            <a:r>
              <a:rPr lang="zh-CN" altLang="zh-CN" dirty="0"/>
              <a:t>定义过程级变量 </a:t>
            </a:r>
          </a:p>
          <a:p>
            <a:r>
              <a:rPr lang="en-US" altLang="zh-CN" dirty="0"/>
              <a:t>    Static  </a:t>
            </a:r>
            <a:r>
              <a:rPr lang="en-US" altLang="zh-CN" dirty="0" err="1"/>
              <a:t>dblScore</a:t>
            </a:r>
            <a:r>
              <a:rPr lang="en-US" altLang="zh-CN" dirty="0"/>
              <a:t>  As  Double				</a:t>
            </a:r>
            <a:r>
              <a:rPr lang="en-US" altLang="zh-CN" dirty="0" smtClean="0"/>
              <a:t>' </a:t>
            </a:r>
            <a:r>
              <a:rPr lang="zh-CN" altLang="zh-CN" dirty="0"/>
              <a:t>定义过程级变量</a:t>
            </a:r>
          </a:p>
          <a:p>
            <a:r>
              <a:rPr lang="en-US" altLang="zh-CN" dirty="0"/>
              <a:t>…</a:t>
            </a:r>
            <a:endParaRPr lang="zh-CN" altLang="zh-CN" dirty="0"/>
          </a:p>
          <a:p>
            <a:r>
              <a:rPr lang="en-US" altLang="zh-CN" dirty="0"/>
              <a:t>End </a:t>
            </a:r>
            <a:r>
              <a:rPr lang="en-US" altLang="zh-CN" dirty="0" smtClean="0"/>
              <a:t>Sub</a:t>
            </a:r>
            <a:endParaRPr lang="zh-CN" altLang="zh-CN" dirty="0"/>
          </a:p>
        </p:txBody>
      </p:sp>
      <p:sp>
        <p:nvSpPr>
          <p:cNvPr id="7" name="TextBox 6"/>
          <p:cNvSpPr txBox="1"/>
          <p:nvPr/>
        </p:nvSpPr>
        <p:spPr>
          <a:xfrm>
            <a:off x="861237" y="4699591"/>
            <a:ext cx="928222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6088"/>
            <a:r>
              <a:rPr lang="zh-CN" altLang="zh-CN" dirty="0"/>
              <a:t>在上面的程序段中，定义了一个整型变量</a:t>
            </a:r>
            <a:r>
              <a:rPr lang="en-US" altLang="zh-CN" dirty="0" err="1"/>
              <a:t>intSum</a:t>
            </a:r>
            <a:r>
              <a:rPr lang="zh-CN" altLang="zh-CN" dirty="0"/>
              <a:t>和一个双精度型的静态变量</a:t>
            </a:r>
            <a:r>
              <a:rPr lang="en-US" altLang="zh-CN" dirty="0" err="1"/>
              <a:t>dblScore</a:t>
            </a:r>
            <a:r>
              <a:rPr lang="zh-CN" altLang="zh-CN" dirty="0"/>
              <a:t>，它们都是过程级变量</a:t>
            </a:r>
            <a:r>
              <a:rPr lang="zh-CN" altLang="zh-CN" dirty="0" smtClean="0"/>
              <a:t>。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1875275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dir="u"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9"/>
          <p:cNvSpPr txBox="1"/>
          <p:nvPr/>
        </p:nvSpPr>
        <p:spPr>
          <a:xfrm>
            <a:off x="621887" y="109260"/>
            <a:ext cx="4619963" cy="474905"/>
          </a:xfrm>
          <a:prstGeom prst="rect">
            <a:avLst/>
          </a:prstGeom>
          <a:noFill/>
        </p:spPr>
        <p:txBody>
          <a:bodyPr wrap="square" lIns="119792" tIns="59896" rIns="119792" bIns="59896" rtlCol="0">
            <a:spAutoFit/>
          </a:bodyPr>
          <a:lstStyle>
            <a:defPPr>
              <a:defRPr lang="zh-CN"/>
            </a:defPPr>
            <a:lvl1pPr>
              <a:defRPr sz="2300" b="1">
                <a:blipFill>
                  <a:blip r:embed="rId2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3</a:t>
            </a:r>
            <a:r>
              <a:rPr lang="zh-CN" altLang="zh-CN" dirty="0"/>
              <a:t>．模块级变量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86809" y="797442"/>
            <a:ext cx="9675628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542925"/>
            <a:r>
              <a:rPr lang="zh-CN" altLang="zh-CN" dirty="0"/>
              <a:t>模块级变量必须“先声明，后使用”，即不能隐式声明。按照默认规定，模块级变量对该模块的所有过程都有效，模块中的任何过程都可以访问该变量，但对其他模块的过程则不可用。通常在窗体模块顶部用</a:t>
            </a:r>
            <a:r>
              <a:rPr lang="en-US" altLang="zh-CN" dirty="0"/>
              <a:t>Dim</a:t>
            </a:r>
            <a:r>
              <a:rPr lang="zh-CN" altLang="zh-CN" dirty="0"/>
              <a:t>或</a:t>
            </a:r>
            <a:r>
              <a:rPr lang="en-US" altLang="zh-CN" dirty="0"/>
              <a:t>Private</a:t>
            </a:r>
            <a:r>
              <a:rPr lang="zh-CN" altLang="zh-CN" dirty="0"/>
              <a:t>关键字声明模块级变量，其语法格式如下</a:t>
            </a:r>
            <a:r>
              <a:rPr lang="zh-CN" altLang="zh-CN" dirty="0" smtClean="0"/>
              <a:t>：</a:t>
            </a:r>
            <a:endParaRPr lang="zh-CN" altLang="zh-CN" dirty="0"/>
          </a:p>
        </p:txBody>
      </p:sp>
      <p:sp>
        <p:nvSpPr>
          <p:cNvPr id="4" name="圆角矩形 3"/>
          <p:cNvSpPr/>
          <p:nvPr/>
        </p:nvSpPr>
        <p:spPr>
          <a:xfrm>
            <a:off x="1460389" y="1674605"/>
            <a:ext cx="8321564" cy="68103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dirty="0"/>
              <a:t>Dim</a:t>
            </a:r>
            <a:r>
              <a:rPr lang="zh-CN" altLang="zh-CN" dirty="0"/>
              <a:t>变量名</a:t>
            </a:r>
            <a:r>
              <a:rPr lang="en-US" altLang="zh-CN" dirty="0"/>
              <a:t>As</a:t>
            </a:r>
            <a:r>
              <a:rPr lang="zh-CN" altLang="zh-CN" dirty="0"/>
              <a:t>数据类型</a:t>
            </a:r>
          </a:p>
          <a:p>
            <a:r>
              <a:rPr lang="en-US" altLang="zh-CN" dirty="0"/>
              <a:t>Private</a:t>
            </a:r>
            <a:r>
              <a:rPr lang="zh-CN" altLang="zh-CN" dirty="0"/>
              <a:t>变量名</a:t>
            </a:r>
            <a:r>
              <a:rPr lang="en-US" altLang="zh-CN" dirty="0"/>
              <a:t>As</a:t>
            </a:r>
            <a:r>
              <a:rPr lang="zh-CN" altLang="zh-CN" dirty="0"/>
              <a:t>数据类型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339701" y="2434856"/>
            <a:ext cx="9303489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dirty="0"/>
              <a:t>例如，下面代码在模块</a:t>
            </a:r>
            <a:r>
              <a:rPr lang="en-US" altLang="zh-CN" dirty="0"/>
              <a:t>Form1</a:t>
            </a:r>
            <a:r>
              <a:rPr lang="zh-CN" altLang="zh-CN" dirty="0"/>
              <a:t>的窗体文件</a:t>
            </a:r>
            <a:r>
              <a:rPr lang="en-US" altLang="zh-CN" dirty="0"/>
              <a:t>Form1.vb</a:t>
            </a:r>
            <a:r>
              <a:rPr lang="zh-CN" altLang="zh-CN" dirty="0"/>
              <a:t>程序代码中创建了一个模块级变量</a:t>
            </a:r>
            <a:r>
              <a:rPr lang="en-US" altLang="zh-CN" dirty="0" err="1"/>
              <a:t>strComm</a:t>
            </a:r>
            <a:r>
              <a:rPr lang="zh-CN" altLang="zh-CN" dirty="0" smtClean="0"/>
              <a:t>：</a:t>
            </a:r>
            <a:endParaRPr lang="zh-CN" altLang="zh-CN" dirty="0"/>
          </a:p>
        </p:txBody>
      </p:sp>
      <p:sp>
        <p:nvSpPr>
          <p:cNvPr id="6" name="TextBox 5"/>
          <p:cNvSpPr txBox="1"/>
          <p:nvPr/>
        </p:nvSpPr>
        <p:spPr>
          <a:xfrm>
            <a:off x="1463841" y="2798529"/>
            <a:ext cx="8321564" cy="1998018"/>
          </a:xfrm>
          <a:prstGeom prst="roundRect">
            <a:avLst>
              <a:gd name="adj" fmla="val 7674"/>
            </a:avLst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dirty="0"/>
              <a:t>Private  </a:t>
            </a:r>
            <a:r>
              <a:rPr lang="en-US" altLang="zh-CN" dirty="0" err="1"/>
              <a:t>strComm</a:t>
            </a:r>
            <a:r>
              <a:rPr lang="en-US" altLang="zh-CN" dirty="0"/>
              <a:t>  As  String				</a:t>
            </a:r>
            <a:r>
              <a:rPr lang="en-US" altLang="zh-CN" dirty="0" smtClean="0"/>
              <a:t>' </a:t>
            </a:r>
            <a:r>
              <a:rPr lang="zh-CN" altLang="zh-CN" dirty="0"/>
              <a:t>声明一个模块级变量</a:t>
            </a:r>
          </a:p>
          <a:p>
            <a:r>
              <a:rPr lang="en-US" altLang="zh-CN" dirty="0"/>
              <a:t>Private Sub  Button1_Click(</a:t>
            </a:r>
            <a:r>
              <a:rPr lang="en-US" altLang="zh-CN" dirty="0" err="1"/>
              <a:t>ByVal</a:t>
            </a:r>
            <a:r>
              <a:rPr lang="en-US" altLang="zh-CN" dirty="0"/>
              <a:t> sender As </a:t>
            </a:r>
            <a:r>
              <a:rPr lang="en-US" altLang="zh-CN" dirty="0" err="1"/>
              <a:t>System.Object</a:t>
            </a:r>
            <a:r>
              <a:rPr lang="en-US" altLang="zh-CN" dirty="0"/>
              <a:t>, </a:t>
            </a:r>
            <a:r>
              <a:rPr lang="en-US" altLang="zh-CN" dirty="0" err="1"/>
              <a:t>ByVal</a:t>
            </a:r>
            <a:r>
              <a:rPr lang="en-US" altLang="zh-CN" dirty="0"/>
              <a:t> e As </a:t>
            </a:r>
            <a:r>
              <a:rPr lang="en-US" altLang="zh-CN" dirty="0" err="1"/>
              <a:t>System.EventArgs</a:t>
            </a:r>
            <a:r>
              <a:rPr lang="en-US" altLang="zh-CN" dirty="0"/>
              <a:t>)</a:t>
            </a:r>
            <a:endParaRPr lang="zh-CN" altLang="zh-CN" dirty="0"/>
          </a:p>
          <a:p>
            <a:r>
              <a:rPr lang="en-US" altLang="zh-CN" dirty="0"/>
              <a:t>						</a:t>
            </a:r>
            <a:r>
              <a:rPr lang="en-US" altLang="zh-CN" dirty="0" smtClean="0"/>
              <a:t>Handles </a:t>
            </a:r>
            <a:r>
              <a:rPr lang="en-US" altLang="zh-CN" dirty="0"/>
              <a:t>Button1.Click</a:t>
            </a:r>
            <a:endParaRPr lang="zh-CN" altLang="zh-CN" dirty="0"/>
          </a:p>
          <a:p>
            <a:r>
              <a:rPr lang="en-US" altLang="zh-CN" dirty="0"/>
              <a:t>	</a:t>
            </a:r>
            <a:r>
              <a:rPr lang="en-US" altLang="zh-CN" dirty="0" err="1"/>
              <a:t>strComm</a:t>
            </a:r>
            <a:r>
              <a:rPr lang="en-US" altLang="zh-CN" dirty="0"/>
              <a:t> = "</a:t>
            </a:r>
            <a:r>
              <a:rPr lang="zh-CN" altLang="zh-CN" dirty="0"/>
              <a:t>学号</a:t>
            </a:r>
            <a:r>
              <a:rPr lang="en-US" altLang="zh-CN" dirty="0"/>
              <a:t>" 							' </a:t>
            </a:r>
            <a:r>
              <a:rPr lang="zh-CN" altLang="zh-CN" dirty="0"/>
              <a:t>在过程中访问模块级变量</a:t>
            </a:r>
          </a:p>
          <a:p>
            <a:r>
              <a:rPr lang="en-US" altLang="zh-CN" dirty="0"/>
              <a:t>		</a:t>
            </a:r>
            <a:r>
              <a:rPr lang="zh-CN" altLang="zh-CN" dirty="0"/>
              <a:t>…</a:t>
            </a:r>
          </a:p>
          <a:p>
            <a:r>
              <a:rPr lang="en-US" altLang="zh-CN" dirty="0"/>
              <a:t>End </a:t>
            </a:r>
            <a:r>
              <a:rPr lang="en-US" altLang="zh-CN" dirty="0" smtClean="0"/>
              <a:t>Sub</a:t>
            </a:r>
          </a:p>
        </p:txBody>
      </p:sp>
    </p:spTree>
    <p:extLst>
      <p:ext uri="{BB962C8B-B14F-4D97-AF65-F5344CB8AC3E}">
        <p14:creationId xmlns:p14="http://schemas.microsoft.com/office/powerpoint/2010/main" val="1436912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9"/>
          <p:cNvSpPr txBox="1"/>
          <p:nvPr/>
        </p:nvSpPr>
        <p:spPr>
          <a:xfrm>
            <a:off x="621887" y="109260"/>
            <a:ext cx="4619963" cy="474905"/>
          </a:xfrm>
          <a:prstGeom prst="rect">
            <a:avLst/>
          </a:prstGeom>
          <a:noFill/>
        </p:spPr>
        <p:txBody>
          <a:bodyPr wrap="square" lIns="119792" tIns="59896" rIns="119792" bIns="59896" rtlCol="0">
            <a:spAutoFit/>
          </a:bodyPr>
          <a:lstStyle>
            <a:defPPr>
              <a:defRPr lang="zh-CN"/>
            </a:defPPr>
            <a:lvl1pPr>
              <a:defRPr sz="2300" b="1">
                <a:blipFill>
                  <a:blip r:embed="rId2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4</a:t>
            </a:r>
            <a:r>
              <a:rPr lang="zh-CN" altLang="zh-CN" dirty="0"/>
              <a:t>．全局变量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76177" y="797442"/>
            <a:ext cx="9707525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6088"/>
            <a:r>
              <a:rPr lang="zh-CN" altLang="zh-CN" dirty="0"/>
              <a:t>全局变量也称公用变量，其作用范围是应用程序的所有过程。全局变量只能在模块顶部的声明段中用</a:t>
            </a:r>
            <a:r>
              <a:rPr lang="en-US" altLang="zh-CN" dirty="0"/>
              <a:t>Public</a:t>
            </a:r>
            <a:r>
              <a:rPr lang="zh-CN" altLang="zh-CN" dirty="0"/>
              <a:t>关键字声明。模块可以通过“项目”菜单的“添加模块”命令来建立。声明全局变量的语法格式如下</a:t>
            </a:r>
            <a:r>
              <a:rPr lang="zh-CN" altLang="zh-CN" dirty="0" smtClean="0"/>
              <a:t>：</a:t>
            </a:r>
            <a:endParaRPr lang="zh-CN" altLang="zh-CN" dirty="0"/>
          </a:p>
        </p:txBody>
      </p:sp>
      <p:sp>
        <p:nvSpPr>
          <p:cNvPr id="4" name="圆角矩形 3"/>
          <p:cNvSpPr/>
          <p:nvPr/>
        </p:nvSpPr>
        <p:spPr>
          <a:xfrm>
            <a:off x="1363909" y="1674605"/>
            <a:ext cx="8492471" cy="391597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dirty="0"/>
              <a:t>Public</a:t>
            </a:r>
            <a:r>
              <a:rPr lang="zh-CN" altLang="zh-CN" dirty="0"/>
              <a:t>变量名</a:t>
            </a:r>
            <a:r>
              <a:rPr lang="en-US" altLang="zh-CN" dirty="0"/>
              <a:t>As</a:t>
            </a:r>
            <a:r>
              <a:rPr lang="zh-CN" altLang="zh-CN" dirty="0"/>
              <a:t>数据类型</a:t>
            </a:r>
          </a:p>
        </p:txBody>
      </p:sp>
      <p:sp>
        <p:nvSpPr>
          <p:cNvPr id="5" name="矩形 4"/>
          <p:cNvSpPr/>
          <p:nvPr/>
        </p:nvSpPr>
        <p:spPr>
          <a:xfrm>
            <a:off x="801169" y="2154769"/>
            <a:ext cx="9608102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46088"/>
            <a:r>
              <a:rPr lang="zh-CN" altLang="zh-CN" dirty="0"/>
              <a:t>例如，创建标准模块并声明全局变量数组</a:t>
            </a:r>
            <a:r>
              <a:rPr lang="en-US" altLang="zh-CN" dirty="0"/>
              <a:t>sngSalary1</a:t>
            </a:r>
            <a:r>
              <a:rPr lang="zh-CN" altLang="zh-CN" dirty="0"/>
              <a:t>和</a:t>
            </a:r>
            <a:r>
              <a:rPr lang="en-US" altLang="zh-CN" dirty="0"/>
              <a:t>sngSalary2</a:t>
            </a:r>
            <a:r>
              <a:rPr lang="zh-CN" altLang="zh-CN" dirty="0"/>
              <a:t>。标准模块文件</a:t>
            </a:r>
            <a:r>
              <a:rPr lang="en-US" altLang="zh-CN" dirty="0"/>
              <a:t>Module1.vb</a:t>
            </a:r>
            <a:r>
              <a:rPr lang="zh-CN" altLang="zh-CN" dirty="0"/>
              <a:t>程序代码如下：</a:t>
            </a:r>
          </a:p>
        </p:txBody>
      </p:sp>
      <p:sp>
        <p:nvSpPr>
          <p:cNvPr id="6" name="圆角矩形 5"/>
          <p:cNvSpPr/>
          <p:nvPr/>
        </p:nvSpPr>
        <p:spPr>
          <a:xfrm>
            <a:off x="1363908" y="2770322"/>
            <a:ext cx="8492471" cy="391597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dirty="0"/>
              <a:t>Public sngSalary1 As Single, sngSalary2 As Single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3363044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9"/>
          <p:cNvSpPr txBox="1"/>
          <p:nvPr/>
        </p:nvSpPr>
        <p:spPr>
          <a:xfrm>
            <a:off x="621887" y="109260"/>
            <a:ext cx="4619963" cy="474905"/>
          </a:xfrm>
          <a:prstGeom prst="rect">
            <a:avLst/>
          </a:prstGeom>
          <a:noFill/>
        </p:spPr>
        <p:txBody>
          <a:bodyPr wrap="square" lIns="119792" tIns="59896" rIns="119792" bIns="59896" rtlCol="0">
            <a:spAutoFit/>
          </a:bodyPr>
          <a:lstStyle>
            <a:defPPr>
              <a:defRPr lang="zh-CN"/>
            </a:defPPr>
            <a:lvl1pPr>
              <a:defRPr sz="2300" b="1">
                <a:blipFill>
                  <a:blip r:embed="rId2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5</a:t>
            </a:r>
            <a:r>
              <a:rPr lang="zh-CN" altLang="zh-CN" dirty="0"/>
              <a:t>．变量的生存期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86809" y="744279"/>
            <a:ext cx="9739424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6088"/>
            <a:r>
              <a:rPr lang="zh-CN" altLang="zh-CN" dirty="0"/>
              <a:t>要将局部变量定义成静态变量可以在过程中使用</a:t>
            </a:r>
            <a:r>
              <a:rPr lang="en-US" altLang="zh-CN" dirty="0"/>
              <a:t> Static </a:t>
            </a:r>
            <a:r>
              <a:rPr lang="zh-CN" altLang="zh-CN" dirty="0"/>
              <a:t>关键字，其用法和</a:t>
            </a:r>
            <a:r>
              <a:rPr lang="en-US" altLang="zh-CN" dirty="0"/>
              <a:t> Dim</a:t>
            </a:r>
            <a:r>
              <a:rPr lang="zh-CN" altLang="zh-CN" dirty="0"/>
              <a:t>语句完全一样。静态变量在过程结束后仍保留变量的值，即其占用的内存单元未释放。比较下面两段代码的输出结果可以看出静态变量的作用</a:t>
            </a:r>
            <a:r>
              <a:rPr lang="zh-CN" altLang="zh-CN" dirty="0" smtClean="0"/>
              <a:t>：</a:t>
            </a:r>
            <a:endParaRPr lang="zh-CN" altLang="zh-CN" dirty="0"/>
          </a:p>
        </p:txBody>
      </p:sp>
      <p:sp>
        <p:nvSpPr>
          <p:cNvPr id="4" name="TextBox 3"/>
          <p:cNvSpPr txBox="1"/>
          <p:nvPr/>
        </p:nvSpPr>
        <p:spPr>
          <a:xfrm>
            <a:off x="1313121" y="1621442"/>
            <a:ext cx="8686800" cy="1838801"/>
          </a:xfrm>
          <a:prstGeom prst="roundRect">
            <a:avLst>
              <a:gd name="adj" fmla="val 11463"/>
            </a:avLst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dirty="0"/>
              <a:t>Private Sub Button1_Click(</a:t>
            </a:r>
            <a:r>
              <a:rPr lang="en-US" altLang="zh-CN" dirty="0" err="1"/>
              <a:t>ByVal</a:t>
            </a:r>
            <a:r>
              <a:rPr lang="en-US" altLang="zh-CN" dirty="0"/>
              <a:t> sender As </a:t>
            </a:r>
            <a:r>
              <a:rPr lang="en-US" altLang="zh-CN" dirty="0" err="1"/>
              <a:t>System.Object</a:t>
            </a:r>
            <a:r>
              <a:rPr lang="en-US" altLang="zh-CN" dirty="0"/>
              <a:t>, </a:t>
            </a:r>
            <a:r>
              <a:rPr lang="en-US" altLang="zh-CN" dirty="0" err="1"/>
              <a:t>ByVal</a:t>
            </a:r>
            <a:r>
              <a:rPr lang="en-US" altLang="zh-CN" dirty="0"/>
              <a:t> e As </a:t>
            </a:r>
            <a:r>
              <a:rPr lang="en-US" altLang="zh-CN" dirty="0" err="1"/>
              <a:t>System.EventArgs</a:t>
            </a:r>
            <a:r>
              <a:rPr lang="en-US" altLang="zh-CN" dirty="0"/>
              <a:t>)</a:t>
            </a:r>
            <a:endParaRPr lang="zh-CN" altLang="zh-CN" dirty="0"/>
          </a:p>
          <a:p>
            <a:r>
              <a:rPr lang="en-US" altLang="zh-CN" dirty="0"/>
              <a:t>							</a:t>
            </a:r>
            <a:r>
              <a:rPr lang="en-US" altLang="zh-CN" dirty="0" smtClean="0"/>
              <a:t>Handles </a:t>
            </a:r>
            <a:r>
              <a:rPr lang="en-US" altLang="zh-CN" dirty="0"/>
              <a:t>Button1.Click</a:t>
            </a:r>
            <a:endParaRPr lang="zh-CN" altLang="zh-CN" dirty="0"/>
          </a:p>
          <a:p>
            <a:r>
              <a:rPr lang="en-US" altLang="zh-CN" dirty="0"/>
              <a:t>	Static </a:t>
            </a:r>
            <a:r>
              <a:rPr lang="en-US" altLang="zh-CN" dirty="0" err="1"/>
              <a:t>intScore</a:t>
            </a:r>
            <a:r>
              <a:rPr lang="en-US" altLang="zh-CN" dirty="0"/>
              <a:t> As Integer			</a:t>
            </a:r>
            <a:r>
              <a:rPr lang="en-US" altLang="zh-CN" dirty="0" smtClean="0"/>
              <a:t>' </a:t>
            </a:r>
            <a:r>
              <a:rPr lang="zh-CN" altLang="zh-CN" dirty="0"/>
              <a:t>定义静态变量</a:t>
            </a:r>
          </a:p>
          <a:p>
            <a:r>
              <a:rPr lang="en-US" altLang="zh-CN" dirty="0"/>
              <a:t>    		</a:t>
            </a:r>
            <a:r>
              <a:rPr lang="en-US" altLang="zh-CN" dirty="0" err="1"/>
              <a:t>MsgBox</a:t>
            </a:r>
            <a:r>
              <a:rPr lang="en-US" altLang="zh-CN" dirty="0"/>
              <a:t>(</a:t>
            </a:r>
            <a:r>
              <a:rPr lang="en-US" altLang="zh-CN" dirty="0" err="1"/>
              <a:t>intScore</a:t>
            </a:r>
            <a:r>
              <a:rPr lang="en-US" altLang="zh-CN" dirty="0"/>
              <a:t>)			</a:t>
            </a:r>
            <a:r>
              <a:rPr lang="en-US" altLang="zh-CN" dirty="0" smtClean="0"/>
              <a:t>' </a:t>
            </a:r>
            <a:r>
              <a:rPr lang="zh-CN" altLang="zh-CN" dirty="0"/>
              <a:t>显示静态变量</a:t>
            </a:r>
            <a:r>
              <a:rPr lang="en-US" altLang="zh-CN" dirty="0" err="1"/>
              <a:t>intScore</a:t>
            </a:r>
            <a:r>
              <a:rPr lang="zh-CN" altLang="zh-CN" dirty="0"/>
              <a:t>的值</a:t>
            </a:r>
          </a:p>
          <a:p>
            <a:r>
              <a:rPr lang="en-US" altLang="zh-CN" dirty="0"/>
              <a:t>	</a:t>
            </a:r>
            <a:r>
              <a:rPr lang="en-US" altLang="zh-CN" dirty="0" err="1"/>
              <a:t>intScore</a:t>
            </a:r>
            <a:r>
              <a:rPr lang="en-US" altLang="zh-CN" dirty="0"/>
              <a:t> = </a:t>
            </a:r>
            <a:r>
              <a:rPr lang="en-US" altLang="zh-CN" dirty="0" err="1"/>
              <a:t>intScore</a:t>
            </a:r>
            <a:r>
              <a:rPr lang="en-US" altLang="zh-CN" dirty="0"/>
              <a:t> +10</a:t>
            </a:r>
            <a:endParaRPr lang="zh-CN" altLang="zh-CN" dirty="0"/>
          </a:p>
          <a:p>
            <a:r>
              <a:rPr lang="en-US" altLang="zh-CN" dirty="0"/>
              <a:t>End </a:t>
            </a:r>
            <a:r>
              <a:rPr lang="en-US" altLang="zh-CN" dirty="0" smtClean="0"/>
              <a:t>Sub</a:t>
            </a:r>
            <a:endParaRPr lang="zh-CN" altLang="zh-CN" dirty="0"/>
          </a:p>
        </p:txBody>
      </p:sp>
      <p:sp>
        <p:nvSpPr>
          <p:cNvPr id="5" name="TextBox 4"/>
          <p:cNvSpPr txBox="1"/>
          <p:nvPr/>
        </p:nvSpPr>
        <p:spPr>
          <a:xfrm>
            <a:off x="786809" y="3572540"/>
            <a:ext cx="960120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6088"/>
            <a:r>
              <a:rPr lang="zh-CN" altLang="zh-CN" dirty="0"/>
              <a:t>上面程序运行后，单击命令按钮，在弹出的对话框中显示</a:t>
            </a:r>
            <a:r>
              <a:rPr lang="en-US" altLang="zh-CN" dirty="0"/>
              <a:t>0</a:t>
            </a:r>
            <a:r>
              <a:rPr lang="zh-CN" altLang="zh-CN" dirty="0"/>
              <a:t>，再单击一次，显示</a:t>
            </a:r>
            <a:r>
              <a:rPr lang="en-US" altLang="zh-CN" dirty="0"/>
              <a:t>10</a:t>
            </a:r>
            <a:r>
              <a:rPr lang="zh-CN" altLang="zh-CN" dirty="0"/>
              <a:t>，依此下去，显示</a:t>
            </a:r>
            <a:r>
              <a:rPr lang="en-US" altLang="zh-CN" dirty="0"/>
              <a:t>20</a:t>
            </a:r>
            <a:r>
              <a:rPr lang="zh-CN" altLang="zh-CN" dirty="0"/>
              <a:t>，</a:t>
            </a:r>
            <a:r>
              <a:rPr lang="en-US" altLang="zh-CN" dirty="0"/>
              <a:t>30</a:t>
            </a:r>
            <a:r>
              <a:rPr lang="zh-CN" altLang="zh-CN" dirty="0"/>
              <a:t>，</a:t>
            </a:r>
            <a:r>
              <a:rPr lang="zh-CN" altLang="zh-CN" dirty="0" smtClean="0"/>
              <a:t>…</a:t>
            </a:r>
            <a:endParaRPr lang="zh-CN" altLang="zh-CN" dirty="0"/>
          </a:p>
        </p:txBody>
      </p:sp>
      <p:sp>
        <p:nvSpPr>
          <p:cNvPr id="6" name="TextBox 5"/>
          <p:cNvSpPr txBox="1"/>
          <p:nvPr/>
        </p:nvSpPr>
        <p:spPr>
          <a:xfrm>
            <a:off x="1313121" y="4188093"/>
            <a:ext cx="8686800" cy="1838801"/>
          </a:xfrm>
          <a:prstGeom prst="roundRect">
            <a:avLst>
              <a:gd name="adj" fmla="val 6837"/>
            </a:avLst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dirty="0"/>
              <a:t>Private Sub Button1_Click(</a:t>
            </a:r>
            <a:r>
              <a:rPr lang="en-US" altLang="zh-CN" dirty="0" err="1"/>
              <a:t>ByVal</a:t>
            </a:r>
            <a:r>
              <a:rPr lang="en-US" altLang="zh-CN" dirty="0"/>
              <a:t> sender As </a:t>
            </a:r>
            <a:r>
              <a:rPr lang="en-US" altLang="zh-CN" dirty="0" err="1"/>
              <a:t>System.Object</a:t>
            </a:r>
            <a:r>
              <a:rPr lang="en-US" altLang="zh-CN" dirty="0"/>
              <a:t>, </a:t>
            </a:r>
            <a:r>
              <a:rPr lang="en-US" altLang="zh-CN" dirty="0" err="1"/>
              <a:t>ByVal</a:t>
            </a:r>
            <a:r>
              <a:rPr lang="en-US" altLang="zh-CN" dirty="0"/>
              <a:t> e As </a:t>
            </a:r>
            <a:r>
              <a:rPr lang="en-US" altLang="zh-CN" dirty="0" err="1"/>
              <a:t>System.EventArgs</a:t>
            </a:r>
            <a:r>
              <a:rPr lang="en-US" altLang="zh-CN" dirty="0"/>
              <a:t>)</a:t>
            </a:r>
            <a:endParaRPr lang="zh-CN" altLang="zh-CN" dirty="0"/>
          </a:p>
          <a:p>
            <a:r>
              <a:rPr lang="en-US" altLang="zh-CN" dirty="0"/>
              <a:t>						</a:t>
            </a:r>
            <a:r>
              <a:rPr lang="en-US" altLang="zh-CN" dirty="0" smtClean="0"/>
              <a:t>Handles </a:t>
            </a:r>
            <a:r>
              <a:rPr lang="en-US" altLang="zh-CN" dirty="0"/>
              <a:t>Button1.Click</a:t>
            </a:r>
            <a:endParaRPr lang="zh-CN" altLang="zh-CN" dirty="0"/>
          </a:p>
          <a:p>
            <a:r>
              <a:rPr lang="en-US" altLang="zh-CN" dirty="0"/>
              <a:t>	Dim </a:t>
            </a:r>
            <a:r>
              <a:rPr lang="en-US" altLang="zh-CN" dirty="0" err="1"/>
              <a:t>intScore</a:t>
            </a:r>
            <a:r>
              <a:rPr lang="en-US" altLang="zh-CN" dirty="0"/>
              <a:t> As Integer			</a:t>
            </a:r>
            <a:r>
              <a:rPr lang="en-US" altLang="zh-CN" dirty="0" smtClean="0"/>
              <a:t>' </a:t>
            </a:r>
            <a:r>
              <a:rPr lang="zh-CN" altLang="zh-CN" dirty="0"/>
              <a:t>定义局部变量</a:t>
            </a:r>
          </a:p>
          <a:p>
            <a:r>
              <a:rPr lang="en-US" altLang="zh-CN" dirty="0"/>
              <a:t>		</a:t>
            </a:r>
            <a:r>
              <a:rPr lang="en-US" altLang="zh-CN" dirty="0" err="1"/>
              <a:t>MsgBox</a:t>
            </a:r>
            <a:r>
              <a:rPr lang="en-US" altLang="zh-CN" dirty="0"/>
              <a:t>(</a:t>
            </a:r>
            <a:r>
              <a:rPr lang="en-US" altLang="zh-CN" dirty="0" err="1"/>
              <a:t>intScore</a:t>
            </a:r>
            <a:r>
              <a:rPr lang="en-US" altLang="zh-CN" dirty="0"/>
              <a:t>)			</a:t>
            </a:r>
            <a:r>
              <a:rPr lang="en-US" altLang="zh-CN" dirty="0" smtClean="0"/>
              <a:t>' </a:t>
            </a:r>
            <a:r>
              <a:rPr lang="zh-CN" altLang="zh-CN" dirty="0"/>
              <a:t>显示局部变量</a:t>
            </a:r>
            <a:r>
              <a:rPr lang="en-US" altLang="zh-CN" dirty="0" err="1"/>
              <a:t>intScore</a:t>
            </a:r>
            <a:r>
              <a:rPr lang="zh-CN" altLang="zh-CN" dirty="0"/>
              <a:t>的值</a:t>
            </a:r>
          </a:p>
          <a:p>
            <a:r>
              <a:rPr lang="en-US" altLang="zh-CN" dirty="0"/>
              <a:t>	</a:t>
            </a:r>
            <a:r>
              <a:rPr lang="en-US" altLang="zh-CN" dirty="0" err="1"/>
              <a:t>intScore</a:t>
            </a:r>
            <a:r>
              <a:rPr lang="en-US" altLang="zh-CN" dirty="0"/>
              <a:t> = </a:t>
            </a:r>
            <a:r>
              <a:rPr lang="en-US" altLang="zh-CN" dirty="0" err="1"/>
              <a:t>intScore</a:t>
            </a:r>
            <a:r>
              <a:rPr lang="en-US" altLang="zh-CN" dirty="0"/>
              <a:t> +10</a:t>
            </a:r>
            <a:endParaRPr lang="zh-CN" altLang="zh-CN" dirty="0"/>
          </a:p>
          <a:p>
            <a:r>
              <a:rPr lang="en-US" altLang="zh-CN" dirty="0"/>
              <a:t>End </a:t>
            </a:r>
            <a:r>
              <a:rPr lang="en-US" altLang="zh-CN" dirty="0" smtClean="0"/>
              <a:t>Sub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3853843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 rot="2643114">
            <a:off x="3114465" y="2395270"/>
            <a:ext cx="1362721" cy="1447759"/>
            <a:chOff x="4819176" y="1662676"/>
            <a:chExt cx="2993523" cy="2989680"/>
          </a:xfrm>
        </p:grpSpPr>
        <p:grpSp>
          <p:nvGrpSpPr>
            <p:cNvPr id="5" name="组合 4"/>
            <p:cNvGrpSpPr/>
            <p:nvPr/>
          </p:nvGrpSpPr>
          <p:grpSpPr>
            <a:xfrm>
              <a:off x="4819176" y="1662676"/>
              <a:ext cx="2993523" cy="2989680"/>
              <a:chOff x="304800" y="673100"/>
              <a:chExt cx="4147845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7" name="矩形 6"/>
              <p:cNvSpPr>
                <a:spLocks/>
              </p:cNvSpPr>
              <p:nvPr/>
            </p:nvSpPr>
            <p:spPr>
              <a:xfrm>
                <a:off x="304800" y="673100"/>
                <a:ext cx="4147845" cy="4000500"/>
              </a:xfrm>
              <a:prstGeom prst="rect">
                <a:avLst/>
              </a:prstGeom>
              <a:gradFill>
                <a:gsLst>
                  <a:gs pos="0">
                    <a:sysClr val="window" lastClr="FFFFFF"/>
                  </a:gs>
                  <a:gs pos="55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65000"/>
                    </a:sysClr>
                  </a:gs>
                </a:gsLst>
                <a:lin ang="81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kern="0">
                  <a:solidFill>
                    <a:sysClr val="windowText" lastClr="000000"/>
                  </a:solidFill>
                  <a:latin typeface="Calibri"/>
                  <a:ea typeface="宋体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>
                <a:off x="399069" y="760412"/>
                <a:ext cx="3959307" cy="3825874"/>
              </a:xfrm>
              <a:prstGeom prst="rect">
                <a:avLst/>
              </a:prstGeom>
              <a:gradFill>
                <a:gsLst>
                  <a:gs pos="0">
                    <a:sysClr val="window" lastClr="FFFFFF"/>
                  </a:gs>
                  <a:gs pos="51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75000"/>
                    </a:sysClr>
                  </a:gs>
                </a:gsLst>
                <a:lin ang="189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kern="0">
                  <a:solidFill>
                    <a:sysClr val="window" lastClr="FFFFFF"/>
                  </a:solidFill>
                  <a:latin typeface="Calibri"/>
                  <a:ea typeface="宋体"/>
                </a:endParaRPr>
              </a:p>
            </p:txBody>
          </p:sp>
        </p:grpSp>
        <p:sp>
          <p:nvSpPr>
            <p:cNvPr id="6" name="矩形 5"/>
            <p:cNvSpPr/>
            <p:nvPr/>
          </p:nvSpPr>
          <p:spPr>
            <a:xfrm>
              <a:off x="5038399" y="1880357"/>
              <a:ext cx="2555077" cy="2554311"/>
            </a:xfrm>
            <a:prstGeom prst="rect">
              <a:avLst/>
            </a:prstGeom>
            <a:blipFill>
              <a:blip r:embed="rId2"/>
              <a:stretch>
                <a:fillRect/>
              </a:stretch>
            </a:blipFill>
            <a:ln w="28575" cap="flat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>
                <a:solidFill>
                  <a:sysClr val="window" lastClr="FFFFFF"/>
                </a:solidFill>
                <a:latin typeface="Palatino Linotype"/>
                <a:ea typeface="宋体"/>
              </a:endParaRPr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3260977" y="2612610"/>
            <a:ext cx="1069702" cy="1059378"/>
          </a:xfrm>
          <a:prstGeom prst="rect">
            <a:avLst/>
          </a:prstGeom>
          <a:noFill/>
        </p:spPr>
        <p:txBody>
          <a:bodyPr wrap="square" lIns="119792" tIns="59896" rIns="119792" bIns="59896" rtlCol="0">
            <a:spAutoFit/>
          </a:bodyPr>
          <a:lstStyle/>
          <a:p>
            <a:r>
              <a:rPr lang="en-US" altLang="zh-CN" sz="5900" b="1" dirty="0" smtClean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04</a:t>
            </a:r>
            <a:endParaRPr lang="zh-CN" altLang="en-US" sz="5900" b="1" dirty="0">
              <a:solidFill>
                <a:schemeClr val="bg1"/>
              </a:solidFill>
              <a:latin typeface="Roboto Black" panose="02000000000000000000" pitchFamily="2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346119" y="2673939"/>
            <a:ext cx="2065306" cy="490294"/>
          </a:xfrm>
          <a:prstGeom prst="rect">
            <a:avLst/>
          </a:prstGeom>
          <a:noFill/>
        </p:spPr>
        <p:txBody>
          <a:bodyPr wrap="square" lIns="119792" tIns="59896" rIns="119792" bIns="59896" rtlCol="0">
            <a:spAutoFit/>
          </a:bodyPr>
          <a:lstStyle>
            <a:defPPr>
              <a:defRPr lang="zh-CN"/>
            </a:defPPr>
            <a:lvl1pPr>
              <a:defRPr sz="4300" b="1">
                <a:blipFill>
                  <a:blip r:embed="rId2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zh-CN" sz="2400" dirty="0"/>
              <a:t>过程的参数</a:t>
            </a:r>
          </a:p>
        </p:txBody>
      </p:sp>
      <p:cxnSp>
        <p:nvCxnSpPr>
          <p:cNvPr id="11" name="直接连接符 10"/>
          <p:cNvCxnSpPr/>
          <p:nvPr/>
        </p:nvCxnSpPr>
        <p:spPr>
          <a:xfrm>
            <a:off x="4890796" y="3157833"/>
            <a:ext cx="2615790" cy="0"/>
          </a:xfrm>
          <a:prstGeom prst="line">
            <a:avLst/>
          </a:prstGeom>
          <a:ln>
            <a:solidFill>
              <a:srgbClr val="AE00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MH_Others_1"/>
          <p:cNvSpPr txBox="1"/>
          <p:nvPr/>
        </p:nvSpPr>
        <p:spPr>
          <a:xfrm>
            <a:off x="4542567" y="1414219"/>
            <a:ext cx="2868858" cy="505683"/>
          </a:xfrm>
          <a:prstGeom prst="rect">
            <a:avLst/>
          </a:prstGeom>
          <a:noFill/>
        </p:spPr>
        <p:txBody>
          <a:bodyPr wrap="square" lIns="119792" tIns="59896" rIns="119792" bIns="59896">
            <a:spAutoFit/>
          </a:bodyPr>
          <a:lstStyle/>
          <a:p>
            <a:pPr algn="ctr">
              <a:defRPr/>
            </a:pPr>
            <a:r>
              <a:rPr lang="en-US" altLang="zh-CN" sz="2500" spc="394" dirty="0">
                <a:solidFill>
                  <a:srgbClr val="C40001"/>
                </a:solidFill>
                <a:latin typeface="方正大黑简体" panose="03000509000000000000" pitchFamily="65" charset="-122"/>
                <a:ea typeface="方正大黑简体" panose="03000509000000000000" pitchFamily="65" charset="-122"/>
              </a:rPr>
              <a:t>Contents</a:t>
            </a:r>
            <a:endParaRPr lang="zh-CN" altLang="en-US" sz="2500" spc="394" dirty="0">
              <a:solidFill>
                <a:srgbClr val="C40001"/>
              </a:solidFill>
              <a:latin typeface="方正大黑简体" panose="03000509000000000000" pitchFamily="65" charset="-122"/>
              <a:ea typeface="方正大黑简体" panose="03000509000000000000" pitchFamily="65" charset="-122"/>
            </a:endParaRPr>
          </a:p>
        </p:txBody>
      </p:sp>
      <p:sp>
        <p:nvSpPr>
          <p:cNvPr id="19" name="MH_Others_2"/>
          <p:cNvSpPr txBox="1">
            <a:spLocks noChangeArrowheads="1"/>
          </p:cNvSpPr>
          <p:nvPr/>
        </p:nvSpPr>
        <p:spPr bwMode="auto">
          <a:xfrm>
            <a:off x="4146923" y="439097"/>
            <a:ext cx="3612710" cy="878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19792" tIns="59896" rIns="119792" bIns="59896"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itchFamily="34" charset="0"/>
              <a:buChar char="•"/>
              <a:defRPr sz="21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5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itchFamily="34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itchFamily="34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itchFamily="34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itchFamily="34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zh-CN" altLang="en-US" sz="5300">
                <a:solidFill>
                  <a:srgbClr val="AE0001"/>
                </a:solidFill>
                <a:latin typeface="方正大黑简体" panose="03000509000000000000" pitchFamily="65" charset="-122"/>
                <a:ea typeface="方正大黑简体" panose="03000509000000000000" pitchFamily="65" charset="-122"/>
              </a:rPr>
              <a:t>目录</a:t>
            </a:r>
            <a:endParaRPr lang="zh-CN" altLang="en-US" sz="5300" dirty="0">
              <a:solidFill>
                <a:srgbClr val="AE0001"/>
              </a:solidFill>
              <a:latin typeface="方正大黑简体" panose="03000509000000000000" pitchFamily="65" charset="-122"/>
              <a:ea typeface="方正大黑简体" panose="03000509000000000000" pitchFamily="65" charset="-122"/>
            </a:endParaRPr>
          </a:p>
        </p:txBody>
      </p:sp>
      <p:cxnSp>
        <p:nvCxnSpPr>
          <p:cNvPr id="20" name="直接连接符 19"/>
          <p:cNvCxnSpPr/>
          <p:nvPr/>
        </p:nvCxnSpPr>
        <p:spPr>
          <a:xfrm>
            <a:off x="-12374" y="1687966"/>
            <a:ext cx="4931791" cy="0"/>
          </a:xfrm>
          <a:prstGeom prst="line">
            <a:avLst/>
          </a:prstGeom>
          <a:ln w="3175">
            <a:solidFill>
              <a:srgbClr val="C40001"/>
            </a:solidFill>
            <a:prstDash val="dash"/>
            <a:tail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>
            <a:off x="6962675" y="1687966"/>
            <a:ext cx="4923128" cy="0"/>
          </a:xfrm>
          <a:prstGeom prst="line">
            <a:avLst/>
          </a:prstGeom>
          <a:ln w="3175">
            <a:solidFill>
              <a:srgbClr val="C40001"/>
            </a:solidFill>
            <a:prstDash val="dash"/>
            <a:head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文本占位符 5"/>
          <p:cNvSpPr txBox="1">
            <a:spLocks/>
          </p:cNvSpPr>
          <p:nvPr/>
        </p:nvSpPr>
        <p:spPr>
          <a:xfrm>
            <a:off x="5058509" y="3305783"/>
            <a:ext cx="952083" cy="262310"/>
          </a:xfrm>
          <a:prstGeom prst="rect">
            <a:avLst/>
          </a:prstGeom>
          <a:ln>
            <a:solidFill>
              <a:schemeClr val="tx1"/>
            </a:solidFill>
            <a:prstDash val="sysDot"/>
          </a:ln>
        </p:spPr>
        <p:txBody>
          <a:bodyPr vert="horz" lIns="89834" tIns="44916" rIns="89834" bIns="44916" rtlCol="0" anchor="ctr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b="1" kern="1200">
                <a:solidFill>
                  <a:srgbClr val="56762C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solidFill>
                  <a:schemeClr val="tx1"/>
                </a:solidFill>
              </a:rPr>
              <a:t>1</a:t>
            </a:r>
            <a:r>
              <a:rPr lang="zh-CN" altLang="zh-CN" dirty="0">
                <a:solidFill>
                  <a:schemeClr val="tx1"/>
                </a:solidFill>
              </a:rPr>
              <a:t>．形参</a:t>
            </a:r>
          </a:p>
        </p:txBody>
      </p:sp>
      <p:sp>
        <p:nvSpPr>
          <p:cNvPr id="15" name="文本占位符 5"/>
          <p:cNvSpPr txBox="1">
            <a:spLocks/>
          </p:cNvSpPr>
          <p:nvPr/>
        </p:nvSpPr>
        <p:spPr>
          <a:xfrm>
            <a:off x="6189557" y="3305783"/>
            <a:ext cx="952083" cy="262310"/>
          </a:xfrm>
          <a:prstGeom prst="rect">
            <a:avLst/>
          </a:prstGeom>
          <a:ln>
            <a:solidFill>
              <a:schemeClr val="tx1"/>
            </a:solidFill>
            <a:prstDash val="sysDot"/>
          </a:ln>
        </p:spPr>
        <p:txBody>
          <a:bodyPr vert="horz" lIns="89834" tIns="44916" rIns="89834" bIns="44916" rtlCol="0" anchor="ctr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b="1" kern="1200">
                <a:solidFill>
                  <a:srgbClr val="56762C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solidFill>
                  <a:schemeClr val="tx1"/>
                </a:solidFill>
              </a:rPr>
              <a:t>2</a:t>
            </a:r>
            <a:r>
              <a:rPr lang="zh-CN" altLang="zh-CN" dirty="0">
                <a:solidFill>
                  <a:schemeClr val="tx1"/>
                </a:solidFill>
              </a:rPr>
              <a:t>．实参</a:t>
            </a:r>
          </a:p>
        </p:txBody>
      </p:sp>
      <p:sp>
        <p:nvSpPr>
          <p:cNvPr id="16" name="文本占位符 5"/>
          <p:cNvSpPr txBox="1">
            <a:spLocks/>
          </p:cNvSpPr>
          <p:nvPr/>
        </p:nvSpPr>
        <p:spPr>
          <a:xfrm>
            <a:off x="5058508" y="3705704"/>
            <a:ext cx="2083131" cy="262310"/>
          </a:xfrm>
          <a:prstGeom prst="rect">
            <a:avLst/>
          </a:prstGeom>
          <a:ln>
            <a:solidFill>
              <a:schemeClr val="tx1"/>
            </a:solidFill>
            <a:prstDash val="sysDot"/>
          </a:ln>
        </p:spPr>
        <p:txBody>
          <a:bodyPr vert="horz" lIns="89834" tIns="44916" rIns="89834" bIns="44916" rtlCol="0" anchor="ctr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b="1" kern="1200">
                <a:solidFill>
                  <a:srgbClr val="56762C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solidFill>
                  <a:schemeClr val="tx1"/>
                </a:solidFill>
              </a:rPr>
              <a:t>3</a:t>
            </a:r>
            <a:r>
              <a:rPr lang="zh-CN" altLang="zh-CN" dirty="0">
                <a:solidFill>
                  <a:schemeClr val="tx1"/>
                </a:solidFill>
              </a:rPr>
              <a:t>．形参的数据类型</a:t>
            </a:r>
          </a:p>
        </p:txBody>
      </p:sp>
    </p:spTree>
    <p:extLst>
      <p:ext uri="{BB962C8B-B14F-4D97-AF65-F5344CB8AC3E}">
        <p14:creationId xmlns:p14="http://schemas.microsoft.com/office/powerpoint/2010/main" val="665900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 advTm="0">
        <p:checker/>
      </p:transition>
    </mc:Choice>
    <mc:Fallback xmlns="">
      <p:transition spd="slow" advTm="0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 tmFilter="0,0; .5, 1; 1, 1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5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5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50"/>
                            </p:stCondLst>
                            <p:childTnLst>
                              <p:par>
                                <p:cTn id="2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5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4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4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4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8" grpId="0"/>
      <p:bldP spid="19" grpId="0"/>
      <p:bldP spid="14" grpId="0" animBg="1"/>
      <p:bldP spid="15" grpId="0" animBg="1"/>
      <p:bldP spid="16" grpId="0" animBg="1"/>
    </p:bld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9"/>
          <p:cNvSpPr txBox="1"/>
          <p:nvPr/>
        </p:nvSpPr>
        <p:spPr>
          <a:xfrm>
            <a:off x="621887" y="109260"/>
            <a:ext cx="4619963" cy="474905"/>
          </a:xfrm>
          <a:prstGeom prst="rect">
            <a:avLst/>
          </a:prstGeom>
          <a:noFill/>
        </p:spPr>
        <p:txBody>
          <a:bodyPr wrap="square" lIns="119792" tIns="59896" rIns="119792" bIns="59896" rtlCol="0">
            <a:spAutoFit/>
          </a:bodyPr>
          <a:lstStyle>
            <a:defPPr>
              <a:defRPr lang="zh-CN"/>
            </a:defPPr>
            <a:lvl1pPr>
              <a:defRPr sz="2300" b="1">
                <a:blipFill>
                  <a:blip r:embed="rId2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1</a:t>
            </a:r>
            <a:r>
              <a:rPr lang="zh-CN" altLang="zh-CN" dirty="0"/>
              <a:t>．形参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038194" y="1892596"/>
            <a:ext cx="6190867" cy="2451780"/>
          </a:xfrm>
          <a:prstGeom prst="snip2DiagRect">
            <a:avLst/>
          </a:prstGeom>
          <a:noFill/>
          <a:ln w="19050">
            <a:solidFill>
              <a:srgbClr val="C00000"/>
            </a:solidFill>
            <a:prstDash val="dashDot"/>
          </a:ln>
        </p:spPr>
        <p:txBody>
          <a:bodyPr wrap="square" rtlCol="0">
            <a:spAutoFit/>
          </a:bodyPr>
          <a:lstStyle/>
          <a:p>
            <a:pPr indent="446088">
              <a:lnSpc>
                <a:spcPct val="150000"/>
              </a:lnSpc>
            </a:pPr>
            <a:r>
              <a:rPr lang="zh-CN" altLang="zh-CN" dirty="0"/>
              <a:t>在被调过程中的参数称为形参，它是出现在</a:t>
            </a:r>
            <a:r>
              <a:rPr lang="en-US" altLang="zh-CN" dirty="0"/>
              <a:t>Sub</a:t>
            </a:r>
            <a:r>
              <a:rPr lang="zh-CN" altLang="zh-CN" dirty="0"/>
              <a:t>过程和</a:t>
            </a:r>
            <a:r>
              <a:rPr lang="en-US" altLang="zh-CN" dirty="0"/>
              <a:t>Function</a:t>
            </a:r>
            <a:r>
              <a:rPr lang="zh-CN" altLang="zh-CN" dirty="0"/>
              <a:t>过程中的变量名。在过程被调用之前，并未给形参分配内存，只是说明形参的类型和在过程中的作用。形参列表中的各参数之间用逗号“</a:t>
            </a:r>
            <a:r>
              <a:rPr lang="en-US" altLang="zh-CN" dirty="0"/>
              <a:t>,</a:t>
            </a:r>
            <a:r>
              <a:rPr lang="zh-CN" altLang="zh-CN" dirty="0"/>
              <a:t>”分隔，形参可以是变量名和数组名，定长字符串变量除外</a:t>
            </a:r>
            <a:r>
              <a:rPr lang="zh-CN" altLang="zh-CN" dirty="0" smtClean="0"/>
              <a:t>。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4069319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9"/>
          <p:cNvSpPr txBox="1"/>
          <p:nvPr/>
        </p:nvSpPr>
        <p:spPr>
          <a:xfrm>
            <a:off x="621888" y="109260"/>
            <a:ext cx="3652400" cy="474905"/>
          </a:xfrm>
          <a:prstGeom prst="rect">
            <a:avLst/>
          </a:prstGeom>
          <a:noFill/>
        </p:spPr>
        <p:txBody>
          <a:bodyPr wrap="square" lIns="119792" tIns="59896" rIns="119792" bIns="59896" rtlCol="0">
            <a:spAutoFit/>
          </a:bodyPr>
          <a:lstStyle>
            <a:defPPr>
              <a:defRPr lang="zh-CN"/>
            </a:defPPr>
            <a:lvl1pPr>
              <a:defRPr sz="2300" b="1">
                <a:blipFill>
                  <a:blip r:embed="rId2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2</a:t>
            </a:r>
            <a:r>
              <a:rPr lang="zh-CN" altLang="zh-CN" dirty="0"/>
              <a:t>．日期型（</a:t>
            </a:r>
            <a:r>
              <a:rPr lang="en-US" altLang="zh-CN" dirty="0"/>
              <a:t>Date</a:t>
            </a:r>
            <a:r>
              <a:rPr lang="zh-CN" altLang="zh-CN" dirty="0"/>
              <a:t>）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56930" y="1095154"/>
            <a:ext cx="9526772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6088"/>
            <a:r>
              <a:rPr lang="zh-CN" altLang="zh-CN" dirty="0"/>
              <a:t>日期型变量用</a:t>
            </a:r>
            <a:r>
              <a:rPr lang="en-US" altLang="zh-CN" dirty="0"/>
              <a:t>8</a:t>
            </a:r>
            <a:r>
              <a:rPr lang="zh-CN" altLang="zh-CN" dirty="0"/>
              <a:t>字节（</a:t>
            </a:r>
            <a:r>
              <a:rPr lang="en-US" altLang="zh-CN" dirty="0"/>
              <a:t>64</a:t>
            </a:r>
            <a:r>
              <a:rPr lang="zh-CN" altLang="zh-CN" dirty="0"/>
              <a:t>位）的整数值形式存储。</a:t>
            </a:r>
            <a:r>
              <a:rPr lang="en-US" altLang="zh-CN" dirty="0"/>
              <a:t>VB.NET</a:t>
            </a:r>
            <a:r>
              <a:rPr lang="zh-CN" altLang="zh-CN" dirty="0"/>
              <a:t>把对</a:t>
            </a:r>
            <a:r>
              <a:rPr lang="en-US" altLang="zh-CN" dirty="0"/>
              <a:t>Date</a:t>
            </a:r>
            <a:r>
              <a:rPr lang="zh-CN" altLang="zh-CN" dirty="0"/>
              <a:t>类型的处理与数值类型区分开来。</a:t>
            </a:r>
            <a:r>
              <a:rPr lang="en-US" altLang="zh-CN" dirty="0"/>
              <a:t>Date</a:t>
            </a:r>
            <a:r>
              <a:rPr lang="zh-CN" altLang="zh-CN" dirty="0"/>
              <a:t>类型必须以</a:t>
            </a:r>
            <a:r>
              <a:rPr lang="en-US" altLang="zh-CN" dirty="0"/>
              <a:t>mm/</a:t>
            </a:r>
            <a:r>
              <a:rPr lang="en-US" altLang="zh-CN" dirty="0" err="1"/>
              <a:t>dd</a:t>
            </a:r>
            <a:r>
              <a:rPr lang="en-US" altLang="zh-CN" dirty="0"/>
              <a:t>/</a:t>
            </a:r>
            <a:r>
              <a:rPr lang="en-US" altLang="zh-CN" dirty="0" err="1"/>
              <a:t>yyyy</a:t>
            </a:r>
            <a:r>
              <a:rPr lang="zh-CN" altLang="zh-CN" dirty="0"/>
              <a:t>（月</a:t>
            </a:r>
            <a:r>
              <a:rPr lang="en-US" altLang="zh-CN" dirty="0"/>
              <a:t>/</a:t>
            </a:r>
            <a:r>
              <a:rPr lang="zh-CN" altLang="zh-CN" dirty="0"/>
              <a:t>日</a:t>
            </a:r>
            <a:r>
              <a:rPr lang="en-US" altLang="zh-CN" dirty="0"/>
              <a:t>/</a:t>
            </a:r>
            <a:r>
              <a:rPr lang="zh-CN" altLang="zh-CN" dirty="0"/>
              <a:t>年）的格式定义，如</a:t>
            </a:r>
            <a:r>
              <a:rPr lang="en-US" altLang="zh-CN" dirty="0"/>
              <a:t>12/22/2012</a:t>
            </a:r>
            <a:r>
              <a:rPr lang="zh-CN" altLang="zh-CN" dirty="0"/>
              <a:t>。文字串必须以一对“</a:t>
            </a:r>
            <a:r>
              <a:rPr lang="en-US" altLang="zh-CN" dirty="0"/>
              <a:t>#</a:t>
            </a:r>
            <a:r>
              <a:rPr lang="zh-CN" altLang="zh-CN" dirty="0"/>
              <a:t>”括起来，如</a:t>
            </a:r>
            <a:r>
              <a:rPr lang="en-US" altLang="zh-CN" dirty="0"/>
              <a:t>#12/22/2012#</a:t>
            </a:r>
            <a:r>
              <a:rPr lang="zh-CN" altLang="zh-CN" dirty="0"/>
              <a:t>，该类型可表示的日期范围从公元</a:t>
            </a:r>
            <a:r>
              <a:rPr lang="en-US" altLang="zh-CN" dirty="0"/>
              <a:t>1</a:t>
            </a:r>
            <a:r>
              <a:rPr lang="zh-CN" altLang="zh-CN" dirty="0"/>
              <a:t>年</a:t>
            </a:r>
            <a:r>
              <a:rPr lang="en-US" altLang="zh-CN" dirty="0"/>
              <a:t>1</a:t>
            </a:r>
            <a:r>
              <a:rPr lang="zh-CN" altLang="zh-CN" dirty="0"/>
              <a:t>月</a:t>
            </a:r>
            <a:r>
              <a:rPr lang="en-US" altLang="zh-CN" dirty="0"/>
              <a:t>1</a:t>
            </a:r>
            <a:r>
              <a:rPr lang="zh-CN" altLang="zh-CN" dirty="0"/>
              <a:t>日到公元</a:t>
            </a:r>
            <a:r>
              <a:rPr lang="en-US" altLang="zh-CN" dirty="0"/>
              <a:t>9999</a:t>
            </a:r>
            <a:r>
              <a:rPr lang="zh-CN" altLang="zh-CN" dirty="0"/>
              <a:t>年</a:t>
            </a:r>
            <a:r>
              <a:rPr lang="en-US" altLang="zh-CN" dirty="0"/>
              <a:t>12</a:t>
            </a:r>
            <a:r>
              <a:rPr lang="zh-CN" altLang="zh-CN" dirty="0"/>
              <a:t>月</a:t>
            </a:r>
            <a:r>
              <a:rPr lang="en-US" altLang="zh-CN" dirty="0"/>
              <a:t>31</a:t>
            </a:r>
            <a:r>
              <a:rPr lang="zh-CN" altLang="zh-CN" dirty="0"/>
              <a:t>日。例如，可以按以下方式定义存储日期变量</a:t>
            </a:r>
            <a:r>
              <a:rPr lang="zh-CN" altLang="zh-CN" dirty="0" smtClean="0"/>
              <a:t>：</a:t>
            </a:r>
            <a:endParaRPr lang="zh-CN" altLang="zh-CN" dirty="0"/>
          </a:p>
        </p:txBody>
      </p:sp>
      <p:sp>
        <p:nvSpPr>
          <p:cNvPr id="4" name="圆角矩形 3"/>
          <p:cNvSpPr/>
          <p:nvPr/>
        </p:nvSpPr>
        <p:spPr>
          <a:xfrm>
            <a:off x="1469158" y="2233927"/>
            <a:ext cx="8502316" cy="68103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dirty="0"/>
              <a:t>Dim  datMyDate1  As  Date</a:t>
            </a:r>
            <a:endParaRPr lang="zh-CN" altLang="zh-CN" dirty="0"/>
          </a:p>
          <a:p>
            <a:r>
              <a:rPr lang="en-US" altLang="zh-CN" dirty="0"/>
              <a:t>datMyDate1  =  #12/22/2012#</a:t>
            </a:r>
            <a:endParaRPr lang="zh-CN" altLang="zh-CN" dirty="0"/>
          </a:p>
        </p:txBody>
      </p:sp>
      <p:sp>
        <p:nvSpPr>
          <p:cNvPr id="5" name="TextBox 4"/>
          <p:cNvSpPr txBox="1"/>
          <p:nvPr/>
        </p:nvSpPr>
        <p:spPr>
          <a:xfrm>
            <a:off x="956930" y="3104707"/>
            <a:ext cx="9314121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6088"/>
            <a:r>
              <a:rPr lang="en-US" altLang="zh-CN" dirty="0"/>
              <a:t>Date</a:t>
            </a:r>
            <a:r>
              <a:rPr lang="zh-CN" altLang="zh-CN" dirty="0"/>
              <a:t>数据类型也用于存储时间信息，所存储的时间范围可以是从</a:t>
            </a:r>
            <a:r>
              <a:rPr lang="en-US" altLang="zh-CN" dirty="0"/>
              <a:t>00:00:00</a:t>
            </a:r>
            <a:r>
              <a:rPr lang="zh-CN" altLang="zh-CN" dirty="0"/>
              <a:t>到</a:t>
            </a:r>
            <a:r>
              <a:rPr lang="en-US" altLang="zh-CN" dirty="0"/>
              <a:t>23:59:59</a:t>
            </a:r>
            <a:r>
              <a:rPr lang="zh-CN" altLang="zh-CN" dirty="0"/>
              <a:t>之间的任意值，时间数据必须以</a:t>
            </a:r>
            <a:r>
              <a:rPr lang="en-US" altLang="zh-CN" dirty="0" err="1"/>
              <a:t>hh:mm:ss</a:t>
            </a:r>
            <a:r>
              <a:rPr lang="zh-CN" altLang="zh-CN" dirty="0"/>
              <a:t>（小时</a:t>
            </a:r>
            <a:r>
              <a:rPr lang="en-US" altLang="zh-CN" dirty="0"/>
              <a:t>:</a:t>
            </a:r>
            <a:r>
              <a:rPr lang="zh-CN" altLang="zh-CN" dirty="0"/>
              <a:t>分钟</a:t>
            </a:r>
            <a:r>
              <a:rPr lang="en-US" altLang="zh-CN" dirty="0"/>
              <a:t>:</a:t>
            </a:r>
            <a:r>
              <a:rPr lang="zh-CN" altLang="zh-CN" dirty="0"/>
              <a:t>秒）格式定义，如</a:t>
            </a:r>
            <a:r>
              <a:rPr lang="en-US" altLang="zh-CN" dirty="0"/>
              <a:t>16:20:09</a:t>
            </a:r>
            <a:r>
              <a:rPr lang="zh-CN" altLang="zh-CN" dirty="0"/>
              <a:t>。例如，可以按以下方式定义时间变量</a:t>
            </a:r>
            <a:r>
              <a:rPr lang="zh-CN" altLang="zh-CN" dirty="0" smtClean="0"/>
              <a:t>：</a:t>
            </a:r>
            <a:endParaRPr lang="zh-CN" altLang="zh-CN" dirty="0"/>
          </a:p>
        </p:txBody>
      </p:sp>
      <p:sp>
        <p:nvSpPr>
          <p:cNvPr id="6" name="TextBox 5"/>
          <p:cNvSpPr txBox="1"/>
          <p:nvPr/>
        </p:nvSpPr>
        <p:spPr>
          <a:xfrm>
            <a:off x="1410678" y="4061637"/>
            <a:ext cx="8560795" cy="68103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dirty="0"/>
              <a:t>Dim  datMyDate2  As  Date</a:t>
            </a:r>
            <a:endParaRPr lang="zh-CN" altLang="zh-CN" dirty="0"/>
          </a:p>
          <a:p>
            <a:r>
              <a:rPr lang="en-US" altLang="zh-CN" dirty="0"/>
              <a:t>datMyDate2  =  #16:20:09</a:t>
            </a:r>
            <a:r>
              <a:rPr lang="en-US" altLang="zh-CN" dirty="0" smtClean="0"/>
              <a:t>#</a:t>
            </a:r>
            <a:endParaRPr lang="zh-CN" altLang="zh-CN" dirty="0"/>
          </a:p>
        </p:txBody>
      </p:sp>
      <p:sp>
        <p:nvSpPr>
          <p:cNvPr id="7" name="TextBox 6"/>
          <p:cNvSpPr txBox="1"/>
          <p:nvPr/>
        </p:nvSpPr>
        <p:spPr>
          <a:xfrm>
            <a:off x="956930" y="4762805"/>
            <a:ext cx="931412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6088"/>
            <a:r>
              <a:rPr lang="en-US" altLang="zh-CN" dirty="0"/>
              <a:t>Date</a:t>
            </a:r>
            <a:r>
              <a:rPr lang="zh-CN" altLang="zh-CN" dirty="0"/>
              <a:t>数据类型也可同时存储日期和时间信息，数据必须以“</a:t>
            </a:r>
            <a:r>
              <a:rPr lang="en-US" altLang="zh-CN" dirty="0"/>
              <a:t>mm/</a:t>
            </a:r>
            <a:r>
              <a:rPr lang="en-US" altLang="zh-CN" dirty="0" err="1"/>
              <a:t>dd</a:t>
            </a:r>
            <a:r>
              <a:rPr lang="en-US" altLang="zh-CN" dirty="0"/>
              <a:t>/</a:t>
            </a:r>
            <a:r>
              <a:rPr lang="en-US" altLang="zh-CN" dirty="0" err="1"/>
              <a:t>yyyy</a:t>
            </a:r>
            <a:r>
              <a:rPr lang="en-US" altLang="zh-CN" dirty="0"/>
              <a:t> </a:t>
            </a:r>
            <a:r>
              <a:rPr lang="en-US" altLang="zh-CN" dirty="0" err="1"/>
              <a:t>hh:mm:ss</a:t>
            </a:r>
            <a:r>
              <a:rPr lang="zh-CN" altLang="zh-CN" dirty="0"/>
              <a:t>”（月</a:t>
            </a:r>
            <a:r>
              <a:rPr lang="en-US" altLang="zh-CN" dirty="0"/>
              <a:t>/</a:t>
            </a:r>
            <a:r>
              <a:rPr lang="zh-CN" altLang="zh-CN" dirty="0"/>
              <a:t>日</a:t>
            </a:r>
            <a:r>
              <a:rPr lang="en-US" altLang="zh-CN" dirty="0"/>
              <a:t>/</a:t>
            </a:r>
            <a:r>
              <a:rPr lang="zh-CN" altLang="zh-CN" dirty="0"/>
              <a:t>年 小时</a:t>
            </a:r>
            <a:r>
              <a:rPr lang="en-US" altLang="zh-CN" dirty="0"/>
              <a:t>:</a:t>
            </a:r>
            <a:r>
              <a:rPr lang="zh-CN" altLang="zh-CN" dirty="0"/>
              <a:t>分钟</a:t>
            </a:r>
            <a:r>
              <a:rPr lang="en-US" altLang="zh-CN" dirty="0"/>
              <a:t>:</a:t>
            </a:r>
            <a:r>
              <a:rPr lang="zh-CN" altLang="zh-CN" dirty="0"/>
              <a:t>秒）格式定义。例如，可以按以下方式定义日期时间变量</a:t>
            </a:r>
            <a:r>
              <a:rPr lang="zh-CN" altLang="zh-CN" dirty="0" smtClean="0"/>
              <a:t>：</a:t>
            </a:r>
            <a:endParaRPr lang="zh-CN" altLang="zh-CN" dirty="0"/>
          </a:p>
        </p:txBody>
      </p:sp>
      <p:sp>
        <p:nvSpPr>
          <p:cNvPr id="8" name="TextBox 7"/>
          <p:cNvSpPr txBox="1"/>
          <p:nvPr/>
        </p:nvSpPr>
        <p:spPr>
          <a:xfrm>
            <a:off x="1439918" y="5378358"/>
            <a:ext cx="8560795" cy="68103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dirty="0"/>
              <a:t>Dim  datMyDate3  As  Date</a:t>
            </a:r>
            <a:endParaRPr lang="zh-CN" altLang="zh-CN" dirty="0"/>
          </a:p>
          <a:p>
            <a:r>
              <a:rPr lang="en-US" altLang="zh-CN" dirty="0"/>
              <a:t>datMyDate3  =  #12/6/2004 10:30:05</a:t>
            </a:r>
            <a:r>
              <a:rPr lang="en-US" altLang="zh-CN" dirty="0" smtClean="0"/>
              <a:t>#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1451396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9"/>
          <p:cNvSpPr txBox="1"/>
          <p:nvPr/>
        </p:nvSpPr>
        <p:spPr>
          <a:xfrm>
            <a:off x="621887" y="109260"/>
            <a:ext cx="4619963" cy="474905"/>
          </a:xfrm>
          <a:prstGeom prst="rect">
            <a:avLst/>
          </a:prstGeom>
          <a:noFill/>
        </p:spPr>
        <p:txBody>
          <a:bodyPr wrap="square" lIns="119792" tIns="59896" rIns="119792" bIns="59896" rtlCol="0">
            <a:spAutoFit/>
          </a:bodyPr>
          <a:lstStyle>
            <a:defPPr>
              <a:defRPr lang="zh-CN"/>
            </a:defPPr>
            <a:lvl1pPr>
              <a:defRPr sz="2300" b="1">
                <a:blipFill>
                  <a:blip r:embed="rId2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2</a:t>
            </a:r>
            <a:r>
              <a:rPr lang="zh-CN" altLang="zh-CN" dirty="0"/>
              <a:t>．实参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84521" y="839972"/>
            <a:ext cx="9335386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6088"/>
            <a:r>
              <a:rPr lang="zh-CN" altLang="zh-CN" dirty="0"/>
              <a:t>形参列表和实参列表中的对应变量名可以不同，但实参和形参的个数、顺序及数据类型必须相同。因为“形实结合”是按照位置结合，即第一个实参与第一个形参结合，第二个实参与第二个形参结合，依此类推。</a:t>
            </a:r>
          </a:p>
          <a:p>
            <a:pPr indent="446088"/>
            <a:r>
              <a:rPr lang="zh-CN" altLang="zh-CN" dirty="0"/>
              <a:t>例如，在求最大公约数的例</a:t>
            </a:r>
            <a:r>
              <a:rPr lang="en-US" altLang="zh-CN" dirty="0"/>
              <a:t>3.18</a:t>
            </a:r>
            <a:r>
              <a:rPr lang="zh-CN" altLang="zh-CN" dirty="0"/>
              <a:t>中被调用函数和调用过程如下</a:t>
            </a:r>
            <a:r>
              <a:rPr lang="zh-CN" altLang="zh-CN" dirty="0" smtClean="0"/>
              <a:t>：</a:t>
            </a:r>
            <a:endParaRPr lang="zh-CN" altLang="zh-CN" dirty="0"/>
          </a:p>
        </p:txBody>
      </p:sp>
      <p:sp>
        <p:nvSpPr>
          <p:cNvPr id="4" name="TextBox 3"/>
          <p:cNvSpPr txBox="1"/>
          <p:nvPr/>
        </p:nvSpPr>
        <p:spPr>
          <a:xfrm>
            <a:off x="1690576" y="1978745"/>
            <a:ext cx="8123275" cy="2517815"/>
          </a:xfrm>
          <a:prstGeom prst="roundRect">
            <a:avLst>
              <a:gd name="adj" fmla="val 6062"/>
            </a:avLst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dirty="0"/>
              <a:t>Private Sub Form1_Load(</a:t>
            </a:r>
            <a:r>
              <a:rPr lang="en-US" altLang="zh-CN" dirty="0" err="1"/>
              <a:t>ByVal</a:t>
            </a:r>
            <a:r>
              <a:rPr lang="en-US" altLang="zh-CN" dirty="0"/>
              <a:t> sender As </a:t>
            </a:r>
            <a:r>
              <a:rPr lang="en-US" altLang="zh-CN" dirty="0" err="1"/>
              <a:t>System.Object</a:t>
            </a:r>
            <a:r>
              <a:rPr lang="en-US" altLang="zh-CN" dirty="0"/>
              <a:t>, </a:t>
            </a:r>
            <a:r>
              <a:rPr lang="en-US" altLang="zh-CN" dirty="0" err="1"/>
              <a:t>ByVal</a:t>
            </a:r>
            <a:r>
              <a:rPr lang="en-US" altLang="zh-CN" dirty="0"/>
              <a:t> e As </a:t>
            </a:r>
            <a:r>
              <a:rPr lang="en-US" altLang="zh-CN" dirty="0" err="1"/>
              <a:t>System.EventArgs</a:t>
            </a:r>
            <a:r>
              <a:rPr lang="en-US" altLang="zh-CN" dirty="0"/>
              <a:t>)</a:t>
            </a:r>
            <a:endParaRPr lang="zh-CN" altLang="zh-CN" dirty="0"/>
          </a:p>
          <a:p>
            <a:r>
              <a:rPr lang="en-US" altLang="zh-CN" dirty="0"/>
              <a:t>						</a:t>
            </a:r>
            <a:r>
              <a:rPr lang="en-US" altLang="zh-CN" dirty="0" smtClean="0"/>
              <a:t> </a:t>
            </a:r>
            <a:r>
              <a:rPr lang="en-US" altLang="zh-CN" dirty="0"/>
              <a:t>Handles </a:t>
            </a:r>
            <a:r>
              <a:rPr lang="en-US" altLang="zh-CN" dirty="0" err="1"/>
              <a:t>MyBase.Load</a:t>
            </a:r>
            <a:endParaRPr lang="zh-CN" altLang="zh-CN" dirty="0"/>
          </a:p>
          <a:p>
            <a:r>
              <a:rPr lang="en-US" altLang="zh-CN" dirty="0"/>
              <a:t>	</a:t>
            </a:r>
            <a:r>
              <a:rPr lang="zh-CN" altLang="zh-CN" dirty="0"/>
              <a:t>… </a:t>
            </a:r>
          </a:p>
          <a:p>
            <a:r>
              <a:rPr lang="en-US" altLang="zh-CN" dirty="0"/>
              <a:t>    	g = Divisor(m, n)                                 ' </a:t>
            </a:r>
            <a:r>
              <a:rPr lang="zh-CN" altLang="zh-CN" dirty="0"/>
              <a:t>调用函数</a:t>
            </a:r>
            <a:r>
              <a:rPr lang="en-US" altLang="zh-CN" dirty="0"/>
              <a:t>Divisor</a:t>
            </a:r>
            <a:endParaRPr lang="zh-CN" altLang="zh-CN" dirty="0"/>
          </a:p>
          <a:p>
            <a:r>
              <a:rPr lang="en-US" altLang="zh-CN" dirty="0"/>
              <a:t>	</a:t>
            </a:r>
            <a:r>
              <a:rPr lang="zh-CN" altLang="zh-CN" dirty="0"/>
              <a:t>…</a:t>
            </a:r>
          </a:p>
          <a:p>
            <a:r>
              <a:rPr lang="en-US" altLang="zh-CN" dirty="0"/>
              <a:t>End Sub</a:t>
            </a:r>
            <a:endParaRPr lang="zh-CN" altLang="zh-CN" dirty="0"/>
          </a:p>
          <a:p>
            <a:r>
              <a:rPr lang="en-US" altLang="zh-CN" dirty="0"/>
              <a:t>Private Function Divisor(</a:t>
            </a:r>
            <a:r>
              <a:rPr lang="en-US" altLang="zh-CN" dirty="0" err="1"/>
              <a:t>ByVal</a:t>
            </a:r>
            <a:r>
              <a:rPr lang="en-US" altLang="zh-CN" dirty="0"/>
              <a:t> x As Integer, </a:t>
            </a:r>
            <a:r>
              <a:rPr lang="en-US" altLang="zh-CN" dirty="0" err="1"/>
              <a:t>ByVal</a:t>
            </a:r>
            <a:r>
              <a:rPr lang="en-US" altLang="zh-CN" dirty="0"/>
              <a:t> y As Integer)</a:t>
            </a:r>
            <a:endParaRPr lang="zh-CN" altLang="zh-CN" dirty="0"/>
          </a:p>
          <a:p>
            <a:r>
              <a:rPr lang="en-US" altLang="zh-CN" dirty="0"/>
              <a:t>	</a:t>
            </a:r>
            <a:r>
              <a:rPr lang="zh-CN" altLang="zh-CN" dirty="0"/>
              <a:t>…</a:t>
            </a:r>
          </a:p>
          <a:p>
            <a:r>
              <a:rPr lang="en-US" altLang="zh-CN" dirty="0"/>
              <a:t>End </a:t>
            </a:r>
            <a:r>
              <a:rPr lang="en-US" altLang="zh-CN" dirty="0" smtClean="0"/>
              <a:t>Function</a:t>
            </a:r>
          </a:p>
        </p:txBody>
      </p:sp>
    </p:spTree>
    <p:extLst>
      <p:ext uri="{BB962C8B-B14F-4D97-AF65-F5344CB8AC3E}">
        <p14:creationId xmlns:p14="http://schemas.microsoft.com/office/powerpoint/2010/main" val="1427105950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9"/>
          <p:cNvSpPr txBox="1"/>
          <p:nvPr/>
        </p:nvSpPr>
        <p:spPr>
          <a:xfrm>
            <a:off x="621887" y="109260"/>
            <a:ext cx="4619963" cy="474905"/>
          </a:xfrm>
          <a:prstGeom prst="rect">
            <a:avLst/>
          </a:prstGeom>
          <a:noFill/>
        </p:spPr>
        <p:txBody>
          <a:bodyPr wrap="square" lIns="119792" tIns="59896" rIns="119792" bIns="59896" rtlCol="0">
            <a:spAutoFit/>
          </a:bodyPr>
          <a:lstStyle>
            <a:defPPr>
              <a:defRPr lang="zh-CN"/>
            </a:defPPr>
            <a:lvl1pPr>
              <a:defRPr sz="2300" b="1">
                <a:blipFill>
                  <a:blip r:embed="rId2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3</a:t>
            </a:r>
            <a:r>
              <a:rPr lang="zh-CN" altLang="zh-CN" dirty="0"/>
              <a:t>．形参的数据类型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244009" y="776177"/>
            <a:ext cx="914400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dirty="0"/>
              <a:t>在创建过程时，如果没有声明形参的数据类型，则默认为</a:t>
            </a:r>
            <a:r>
              <a:rPr lang="en-US" altLang="zh-CN" dirty="0"/>
              <a:t>Object</a:t>
            </a:r>
            <a:r>
              <a:rPr lang="zh-CN" altLang="zh-CN" dirty="0"/>
              <a:t>型。</a:t>
            </a:r>
          </a:p>
          <a:p>
            <a:r>
              <a:rPr lang="zh-CN" altLang="zh-CN" dirty="0"/>
              <a:t>例如，将例</a:t>
            </a:r>
            <a:r>
              <a:rPr lang="en-US" altLang="zh-CN" dirty="0"/>
              <a:t>3.18</a:t>
            </a:r>
            <a:r>
              <a:rPr lang="zh-CN" altLang="zh-CN" dirty="0"/>
              <a:t>函数过程中的</a:t>
            </a:r>
            <a:r>
              <a:rPr lang="en-US" altLang="zh-CN" dirty="0"/>
              <a:t>x</a:t>
            </a:r>
            <a:r>
              <a:rPr lang="zh-CN" altLang="zh-CN" dirty="0"/>
              <a:t>声明为</a:t>
            </a:r>
            <a:r>
              <a:rPr lang="en-US" altLang="zh-CN" dirty="0"/>
              <a:t>Object</a:t>
            </a:r>
            <a:r>
              <a:rPr lang="zh-CN" altLang="zh-CN" dirty="0"/>
              <a:t>型，代码如下</a:t>
            </a:r>
            <a:r>
              <a:rPr lang="zh-CN" altLang="zh-CN" dirty="0" smtClean="0"/>
              <a:t>：</a:t>
            </a:r>
            <a:endParaRPr lang="zh-CN" altLang="zh-CN" dirty="0"/>
          </a:p>
        </p:txBody>
      </p:sp>
      <p:sp>
        <p:nvSpPr>
          <p:cNvPr id="4" name="TextBox 3"/>
          <p:cNvSpPr txBox="1"/>
          <p:nvPr/>
        </p:nvSpPr>
        <p:spPr>
          <a:xfrm>
            <a:off x="1350335" y="1391730"/>
            <a:ext cx="8771860" cy="97047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dirty="0"/>
              <a:t>Private Function Divisor(</a:t>
            </a:r>
            <a:r>
              <a:rPr lang="en-US" altLang="zh-CN" dirty="0" err="1"/>
              <a:t>ByVal</a:t>
            </a:r>
            <a:r>
              <a:rPr lang="en-US" altLang="zh-CN" dirty="0"/>
              <a:t> x, </a:t>
            </a:r>
            <a:r>
              <a:rPr lang="en-US" altLang="zh-CN" dirty="0" err="1"/>
              <a:t>ByVal</a:t>
            </a:r>
            <a:r>
              <a:rPr lang="en-US" altLang="zh-CN" dirty="0"/>
              <a:t> y As Integer)</a:t>
            </a:r>
            <a:endParaRPr lang="zh-CN" altLang="zh-CN" dirty="0"/>
          </a:p>
          <a:p>
            <a:r>
              <a:rPr lang="en-US" altLang="zh-CN" dirty="0"/>
              <a:t>	</a:t>
            </a:r>
            <a:r>
              <a:rPr lang="zh-CN" altLang="zh-CN" dirty="0"/>
              <a:t>…</a:t>
            </a:r>
          </a:p>
          <a:p>
            <a:r>
              <a:rPr lang="en-US" altLang="zh-CN" dirty="0"/>
              <a:t>End </a:t>
            </a:r>
            <a:r>
              <a:rPr lang="en-US" altLang="zh-CN" dirty="0" smtClean="0"/>
              <a:t>Function</a:t>
            </a:r>
            <a:endParaRPr lang="zh-CN" altLang="zh-CN" dirty="0"/>
          </a:p>
        </p:txBody>
      </p:sp>
      <p:sp>
        <p:nvSpPr>
          <p:cNvPr id="5" name="TextBox 4"/>
          <p:cNvSpPr txBox="1"/>
          <p:nvPr/>
        </p:nvSpPr>
        <p:spPr>
          <a:xfrm>
            <a:off x="871870" y="2378134"/>
            <a:ext cx="9728790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6088"/>
            <a:r>
              <a:rPr lang="zh-CN" altLang="zh-CN" dirty="0"/>
              <a:t>当实参数据类型与形参定义的类型不一致时，</a:t>
            </a:r>
            <a:r>
              <a:rPr lang="en-US" altLang="zh-CN" dirty="0"/>
              <a:t>VB.NET</a:t>
            </a:r>
            <a:r>
              <a:rPr lang="zh-CN" altLang="zh-CN" dirty="0"/>
              <a:t>按要求对实参进行数据类型转换，然后将转换值传递给形参。</a:t>
            </a:r>
          </a:p>
          <a:p>
            <a:pPr indent="446088"/>
            <a:r>
              <a:rPr lang="zh-CN" altLang="zh-CN" dirty="0"/>
              <a:t>例如，将例</a:t>
            </a:r>
            <a:r>
              <a:rPr lang="en-US" altLang="zh-CN" dirty="0"/>
              <a:t>3.18</a:t>
            </a:r>
            <a:r>
              <a:rPr lang="zh-CN" altLang="zh-CN" dirty="0"/>
              <a:t>函数过程的实参</a:t>
            </a:r>
            <a:r>
              <a:rPr lang="en-US" altLang="zh-CN" dirty="0"/>
              <a:t>m</a:t>
            </a:r>
            <a:r>
              <a:rPr lang="zh-CN" altLang="zh-CN" dirty="0"/>
              <a:t>的数据类型改为</a:t>
            </a:r>
            <a:r>
              <a:rPr lang="en-US" altLang="zh-CN" dirty="0"/>
              <a:t>Single</a:t>
            </a:r>
            <a:r>
              <a:rPr lang="zh-CN" altLang="zh-CN" dirty="0"/>
              <a:t>型，主调函数过程变为</a:t>
            </a:r>
            <a:r>
              <a:rPr lang="zh-CN" altLang="zh-CN" dirty="0" smtClean="0"/>
              <a:t>：</a:t>
            </a:r>
            <a:endParaRPr lang="zh-CN" altLang="zh-CN" dirty="0"/>
          </a:p>
        </p:txBody>
      </p:sp>
      <p:sp>
        <p:nvSpPr>
          <p:cNvPr id="6" name="TextBox 5"/>
          <p:cNvSpPr txBox="1"/>
          <p:nvPr/>
        </p:nvSpPr>
        <p:spPr>
          <a:xfrm>
            <a:off x="1350335" y="3255297"/>
            <a:ext cx="8771860" cy="1902113"/>
          </a:xfrm>
          <a:prstGeom prst="roundRect">
            <a:avLst>
              <a:gd name="adj" fmla="val 7674"/>
            </a:avLst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Private Sub Form1_Load(</a:t>
            </a:r>
            <a:r>
              <a:rPr lang="en-US" altLang="zh-CN" sz="1600" dirty="0" err="1"/>
              <a:t>ByVal</a:t>
            </a:r>
            <a:r>
              <a:rPr lang="en-US" altLang="zh-CN" sz="1600" dirty="0"/>
              <a:t> sender As </a:t>
            </a:r>
            <a:r>
              <a:rPr lang="en-US" altLang="zh-CN" sz="1600" dirty="0" err="1"/>
              <a:t>System.Object</a:t>
            </a:r>
            <a:r>
              <a:rPr lang="en-US" altLang="zh-CN" sz="1600" dirty="0"/>
              <a:t>, </a:t>
            </a:r>
            <a:r>
              <a:rPr lang="en-US" altLang="zh-CN" sz="1600" dirty="0" err="1"/>
              <a:t>ByVal</a:t>
            </a:r>
            <a:r>
              <a:rPr lang="en-US" altLang="zh-CN" sz="1600" dirty="0"/>
              <a:t> e As </a:t>
            </a:r>
            <a:r>
              <a:rPr lang="en-US" altLang="zh-CN" sz="1600" dirty="0" err="1"/>
              <a:t>System.EventArgs</a:t>
            </a:r>
            <a:r>
              <a:rPr lang="en-US" altLang="zh-CN" sz="1600" dirty="0"/>
              <a:t>)</a:t>
            </a:r>
            <a:endParaRPr lang="zh-CN" altLang="zh-CN" sz="1600" dirty="0"/>
          </a:p>
          <a:p>
            <a:r>
              <a:rPr lang="en-US" altLang="zh-CN" sz="1600" dirty="0"/>
              <a:t>						</a:t>
            </a:r>
            <a:r>
              <a:rPr lang="en-US" altLang="zh-CN" sz="1600" dirty="0" smtClean="0"/>
              <a:t>Handles </a:t>
            </a:r>
            <a:r>
              <a:rPr lang="en-US" altLang="zh-CN" sz="1600" dirty="0" err="1"/>
              <a:t>MyBase.Load</a:t>
            </a:r>
            <a:endParaRPr lang="zh-CN" altLang="zh-CN" sz="1600" dirty="0"/>
          </a:p>
          <a:p>
            <a:r>
              <a:rPr lang="en-US" altLang="zh-CN" sz="1600" dirty="0"/>
              <a:t>	Dim m As Single, n As Integer, g As Integer	</a:t>
            </a:r>
            <a:endParaRPr lang="zh-CN" altLang="zh-CN" sz="1600" dirty="0"/>
          </a:p>
          <a:p>
            <a:r>
              <a:rPr lang="en-US" altLang="zh-CN" sz="1600" dirty="0"/>
              <a:t>	</a:t>
            </a:r>
            <a:r>
              <a:rPr lang="zh-CN" altLang="zh-CN" sz="1600" dirty="0"/>
              <a:t>…</a:t>
            </a:r>
          </a:p>
          <a:p>
            <a:r>
              <a:rPr lang="en-US" altLang="zh-CN" sz="1600" dirty="0"/>
              <a:t>	g = Divisor(m, n)                                 ' </a:t>
            </a:r>
            <a:r>
              <a:rPr lang="zh-CN" altLang="zh-CN" sz="1600" dirty="0"/>
              <a:t>调用函数</a:t>
            </a:r>
            <a:r>
              <a:rPr lang="en-US" altLang="zh-CN" sz="1600" dirty="0"/>
              <a:t>Divisor</a:t>
            </a:r>
            <a:endParaRPr lang="zh-CN" altLang="zh-CN" sz="1600" dirty="0"/>
          </a:p>
          <a:p>
            <a:r>
              <a:rPr lang="en-US" altLang="zh-CN" sz="1600" dirty="0"/>
              <a:t>	</a:t>
            </a:r>
            <a:r>
              <a:rPr lang="zh-CN" altLang="zh-CN" sz="1600" dirty="0"/>
              <a:t>…</a:t>
            </a:r>
          </a:p>
          <a:p>
            <a:r>
              <a:rPr lang="en-US" altLang="zh-CN" sz="1600" dirty="0"/>
              <a:t>End </a:t>
            </a:r>
            <a:r>
              <a:rPr lang="en-US" altLang="zh-CN" sz="1600" dirty="0" smtClean="0"/>
              <a:t>Sub</a:t>
            </a:r>
          </a:p>
        </p:txBody>
      </p:sp>
      <p:sp>
        <p:nvSpPr>
          <p:cNvPr id="7" name="矩形 6"/>
          <p:cNvSpPr/>
          <p:nvPr/>
        </p:nvSpPr>
        <p:spPr>
          <a:xfrm>
            <a:off x="1244009" y="5181317"/>
            <a:ext cx="2364750" cy="3539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dirty="0"/>
              <a:t>被调函数过程仍然为：</a:t>
            </a:r>
          </a:p>
        </p:txBody>
      </p:sp>
      <p:sp>
        <p:nvSpPr>
          <p:cNvPr id="8" name="圆角矩形 7"/>
          <p:cNvSpPr/>
          <p:nvPr/>
        </p:nvSpPr>
        <p:spPr>
          <a:xfrm>
            <a:off x="1350335" y="5539038"/>
            <a:ext cx="8771860" cy="97047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dirty="0"/>
              <a:t>Private Function Divisor(</a:t>
            </a:r>
            <a:r>
              <a:rPr lang="en-US" altLang="zh-CN" dirty="0" err="1"/>
              <a:t>ByVal</a:t>
            </a:r>
            <a:r>
              <a:rPr lang="en-US" altLang="zh-CN" dirty="0"/>
              <a:t> x As Integer, </a:t>
            </a:r>
            <a:r>
              <a:rPr lang="en-US" altLang="zh-CN" dirty="0" err="1"/>
              <a:t>ByVal</a:t>
            </a:r>
            <a:r>
              <a:rPr lang="en-US" altLang="zh-CN" dirty="0"/>
              <a:t> y As Integer)</a:t>
            </a:r>
            <a:endParaRPr lang="zh-CN" altLang="zh-CN" dirty="0"/>
          </a:p>
          <a:p>
            <a:r>
              <a:rPr lang="en-US" altLang="zh-CN" dirty="0"/>
              <a:t>	</a:t>
            </a:r>
            <a:r>
              <a:rPr lang="zh-CN" altLang="zh-CN" dirty="0"/>
              <a:t>…</a:t>
            </a:r>
          </a:p>
          <a:p>
            <a:r>
              <a:rPr lang="en-US" altLang="zh-CN" dirty="0"/>
              <a:t>End Function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3750422751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9"/>
          <p:cNvSpPr txBox="1"/>
          <p:nvPr/>
        </p:nvSpPr>
        <p:spPr>
          <a:xfrm>
            <a:off x="621887" y="109260"/>
            <a:ext cx="4619963" cy="474905"/>
          </a:xfrm>
          <a:prstGeom prst="rect">
            <a:avLst/>
          </a:prstGeom>
          <a:noFill/>
        </p:spPr>
        <p:txBody>
          <a:bodyPr wrap="square" lIns="119792" tIns="59896" rIns="119792" bIns="59896" rtlCol="0">
            <a:spAutoFit/>
          </a:bodyPr>
          <a:lstStyle>
            <a:defPPr>
              <a:defRPr lang="zh-CN"/>
            </a:defPPr>
            <a:lvl1pPr>
              <a:defRPr sz="2300" b="1">
                <a:blipFill>
                  <a:blip r:embed="rId2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3</a:t>
            </a:r>
            <a:r>
              <a:rPr lang="zh-CN" altLang="zh-CN" dirty="0"/>
              <a:t>．形参的数据类型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31358" y="839972"/>
            <a:ext cx="9431079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6088"/>
            <a:r>
              <a:rPr lang="zh-CN" altLang="zh-CN" dirty="0"/>
              <a:t>运行上述程序，在</a:t>
            </a:r>
            <a:r>
              <a:rPr lang="en-US" altLang="zh-CN" dirty="0" err="1"/>
              <a:t>InputBox</a:t>
            </a:r>
            <a:r>
              <a:rPr lang="zh-CN" altLang="zh-CN" dirty="0"/>
              <a:t>框中输入</a:t>
            </a:r>
            <a:r>
              <a:rPr lang="en-US" altLang="zh-CN" dirty="0"/>
              <a:t>m</a:t>
            </a:r>
            <a:r>
              <a:rPr lang="zh-CN" altLang="zh-CN" dirty="0"/>
              <a:t>为</a:t>
            </a:r>
            <a:r>
              <a:rPr lang="en-US" altLang="zh-CN" dirty="0"/>
              <a:t>44.5</a:t>
            </a:r>
            <a:r>
              <a:rPr lang="zh-CN" altLang="zh-CN" dirty="0"/>
              <a:t>，</a:t>
            </a:r>
            <a:r>
              <a:rPr lang="en-US" altLang="zh-CN" dirty="0"/>
              <a:t>n</a:t>
            </a:r>
            <a:r>
              <a:rPr lang="zh-CN" altLang="zh-CN" dirty="0"/>
              <a:t>为</a:t>
            </a:r>
            <a:r>
              <a:rPr lang="en-US" altLang="zh-CN" dirty="0"/>
              <a:t>25</a:t>
            </a:r>
            <a:r>
              <a:rPr lang="zh-CN" altLang="zh-CN" dirty="0"/>
              <a:t>。当执行“</a:t>
            </a:r>
            <a:r>
              <a:rPr lang="en-US" altLang="zh-CN" dirty="0"/>
              <a:t>g = Divisor(</a:t>
            </a:r>
            <a:r>
              <a:rPr lang="en-US" altLang="zh-CN" dirty="0" err="1"/>
              <a:t>m,n</a:t>
            </a:r>
            <a:r>
              <a:rPr lang="en-US" altLang="zh-CN" dirty="0"/>
              <a:t>)</a:t>
            </a:r>
            <a:r>
              <a:rPr lang="zh-CN" altLang="zh-CN" dirty="0"/>
              <a:t>”语句时，先将</a:t>
            </a:r>
            <a:r>
              <a:rPr lang="en-US" altLang="zh-CN" dirty="0"/>
              <a:t>Single</a:t>
            </a:r>
            <a:r>
              <a:rPr lang="zh-CN" altLang="zh-CN" dirty="0"/>
              <a:t>型的</a:t>
            </a:r>
            <a:r>
              <a:rPr lang="en-US" altLang="zh-CN" dirty="0"/>
              <a:t>m</a:t>
            </a:r>
            <a:r>
              <a:rPr lang="zh-CN" altLang="zh-CN" dirty="0"/>
              <a:t>转换成</a:t>
            </a:r>
            <a:r>
              <a:rPr lang="en-US" altLang="zh-CN" dirty="0"/>
              <a:t>44</a:t>
            </a:r>
            <a:r>
              <a:rPr lang="zh-CN" altLang="zh-CN" dirty="0"/>
              <a:t>（</a:t>
            </a:r>
            <a:r>
              <a:rPr lang="en-US" altLang="zh-CN" dirty="0"/>
              <a:t>Integer</a:t>
            </a:r>
            <a:r>
              <a:rPr lang="zh-CN" altLang="zh-CN" dirty="0"/>
              <a:t>），然后将</a:t>
            </a:r>
            <a:r>
              <a:rPr lang="en-US" altLang="zh-CN" dirty="0"/>
              <a:t>44</a:t>
            </a:r>
            <a:r>
              <a:rPr lang="zh-CN" altLang="zh-CN" dirty="0"/>
              <a:t>→</a:t>
            </a:r>
            <a:r>
              <a:rPr lang="en-US" altLang="zh-CN" dirty="0"/>
              <a:t>x, 25</a:t>
            </a:r>
            <a:r>
              <a:rPr lang="zh-CN" altLang="zh-CN" dirty="0"/>
              <a:t>→</a:t>
            </a:r>
            <a:r>
              <a:rPr lang="en-US" altLang="zh-CN" dirty="0"/>
              <a:t>y</a:t>
            </a:r>
            <a:r>
              <a:rPr lang="zh-CN" altLang="zh-CN" dirty="0"/>
              <a:t>，如图</a:t>
            </a:r>
            <a:r>
              <a:rPr lang="en-US" altLang="zh-CN" dirty="0"/>
              <a:t>3.28</a:t>
            </a:r>
            <a:r>
              <a:rPr lang="zh-CN" altLang="zh-CN" dirty="0"/>
              <a:t>所示</a:t>
            </a:r>
            <a:r>
              <a:rPr lang="zh-CN" altLang="zh-CN" dirty="0" smtClean="0"/>
              <a:t>。</a:t>
            </a:r>
            <a:endParaRPr lang="zh-CN" altLang="zh-CN" dirty="0"/>
          </a:p>
        </p:txBody>
      </p:sp>
      <p:pic>
        <p:nvPicPr>
          <p:cNvPr id="75778" name="Picture 2" descr="3t2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9818" y="1560328"/>
            <a:ext cx="7335588" cy="20228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>
          <a:xfrm>
            <a:off x="1694305" y="3763871"/>
            <a:ext cx="5940425" cy="61555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zh-CN" dirty="0"/>
              <a:t>运行结果为：</a:t>
            </a:r>
          </a:p>
          <a:p>
            <a:r>
              <a:rPr lang="en-US" altLang="zh-CN" dirty="0"/>
              <a:t>44.5</a:t>
            </a:r>
            <a:r>
              <a:rPr lang="zh-CN" altLang="zh-CN" dirty="0"/>
              <a:t>和</a:t>
            </a:r>
            <a:r>
              <a:rPr lang="en-US" altLang="zh-CN" dirty="0"/>
              <a:t>25</a:t>
            </a:r>
            <a:r>
              <a:rPr lang="zh-CN" altLang="zh-CN" dirty="0"/>
              <a:t>的最大公约数是</a:t>
            </a:r>
            <a:r>
              <a:rPr lang="en-US" altLang="zh-CN" dirty="0"/>
              <a:t>1</a:t>
            </a:r>
            <a:r>
              <a:rPr lang="zh-CN" altLang="zh-CN" dirty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2488673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 rot="2643114">
            <a:off x="3114465" y="2395270"/>
            <a:ext cx="1362721" cy="1447759"/>
            <a:chOff x="4819176" y="1662676"/>
            <a:chExt cx="2993523" cy="2989680"/>
          </a:xfrm>
        </p:grpSpPr>
        <p:grpSp>
          <p:nvGrpSpPr>
            <p:cNvPr id="5" name="组合 4"/>
            <p:cNvGrpSpPr/>
            <p:nvPr/>
          </p:nvGrpSpPr>
          <p:grpSpPr>
            <a:xfrm>
              <a:off x="4819176" y="1662676"/>
              <a:ext cx="2993523" cy="2989680"/>
              <a:chOff x="304800" y="673100"/>
              <a:chExt cx="4147845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7" name="矩形 6"/>
              <p:cNvSpPr>
                <a:spLocks/>
              </p:cNvSpPr>
              <p:nvPr/>
            </p:nvSpPr>
            <p:spPr>
              <a:xfrm>
                <a:off x="304800" y="673100"/>
                <a:ext cx="4147845" cy="4000500"/>
              </a:xfrm>
              <a:prstGeom prst="rect">
                <a:avLst/>
              </a:prstGeom>
              <a:gradFill>
                <a:gsLst>
                  <a:gs pos="0">
                    <a:sysClr val="window" lastClr="FFFFFF"/>
                  </a:gs>
                  <a:gs pos="55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65000"/>
                    </a:sysClr>
                  </a:gs>
                </a:gsLst>
                <a:lin ang="81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kern="0">
                  <a:solidFill>
                    <a:sysClr val="windowText" lastClr="000000"/>
                  </a:solidFill>
                  <a:latin typeface="Calibri"/>
                  <a:ea typeface="宋体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>
                <a:off x="399069" y="760412"/>
                <a:ext cx="3959307" cy="3825874"/>
              </a:xfrm>
              <a:prstGeom prst="rect">
                <a:avLst/>
              </a:prstGeom>
              <a:gradFill>
                <a:gsLst>
                  <a:gs pos="0">
                    <a:sysClr val="window" lastClr="FFFFFF"/>
                  </a:gs>
                  <a:gs pos="51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75000"/>
                    </a:sysClr>
                  </a:gs>
                </a:gsLst>
                <a:lin ang="189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kern="0">
                  <a:solidFill>
                    <a:sysClr val="window" lastClr="FFFFFF"/>
                  </a:solidFill>
                  <a:latin typeface="Calibri"/>
                  <a:ea typeface="宋体"/>
                </a:endParaRPr>
              </a:p>
            </p:txBody>
          </p:sp>
        </p:grpSp>
        <p:sp>
          <p:nvSpPr>
            <p:cNvPr id="6" name="矩形 5"/>
            <p:cNvSpPr/>
            <p:nvPr/>
          </p:nvSpPr>
          <p:spPr>
            <a:xfrm>
              <a:off x="5038399" y="1880357"/>
              <a:ext cx="2555077" cy="2554311"/>
            </a:xfrm>
            <a:prstGeom prst="rect">
              <a:avLst/>
            </a:prstGeom>
            <a:blipFill>
              <a:blip r:embed="rId2"/>
              <a:stretch>
                <a:fillRect/>
              </a:stretch>
            </a:blipFill>
            <a:ln w="28575" cap="flat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>
                <a:solidFill>
                  <a:sysClr val="window" lastClr="FFFFFF"/>
                </a:solidFill>
                <a:latin typeface="Palatino Linotype"/>
                <a:ea typeface="宋体"/>
              </a:endParaRPr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3260977" y="2612610"/>
            <a:ext cx="1069702" cy="1059378"/>
          </a:xfrm>
          <a:prstGeom prst="rect">
            <a:avLst/>
          </a:prstGeom>
          <a:noFill/>
        </p:spPr>
        <p:txBody>
          <a:bodyPr wrap="square" lIns="119792" tIns="59896" rIns="119792" bIns="59896" rtlCol="0">
            <a:spAutoFit/>
          </a:bodyPr>
          <a:lstStyle/>
          <a:p>
            <a:r>
              <a:rPr lang="en-US" altLang="zh-CN" sz="5900" b="1" dirty="0" smtClean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05</a:t>
            </a:r>
            <a:endParaRPr lang="zh-CN" altLang="en-US" sz="5900" b="1" dirty="0">
              <a:solidFill>
                <a:schemeClr val="bg1"/>
              </a:solidFill>
              <a:latin typeface="Roboto Black" panose="02000000000000000000" pitchFamily="2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346119" y="2673939"/>
            <a:ext cx="2065306" cy="490294"/>
          </a:xfrm>
          <a:prstGeom prst="rect">
            <a:avLst/>
          </a:prstGeom>
          <a:noFill/>
        </p:spPr>
        <p:txBody>
          <a:bodyPr wrap="square" lIns="119792" tIns="59896" rIns="119792" bIns="59896" rtlCol="0">
            <a:spAutoFit/>
          </a:bodyPr>
          <a:lstStyle>
            <a:defPPr>
              <a:defRPr lang="zh-CN"/>
            </a:defPPr>
            <a:lvl1pPr>
              <a:defRPr sz="4300" b="1">
                <a:blipFill>
                  <a:blip r:embed="rId2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zh-CN" sz="2400" dirty="0" smtClean="0"/>
              <a:t>参</a:t>
            </a:r>
            <a:r>
              <a:rPr lang="en-US" altLang="zh-CN" sz="2400" dirty="0" smtClean="0"/>
              <a:t> </a:t>
            </a:r>
            <a:r>
              <a:rPr lang="zh-CN" altLang="zh-CN" sz="2400" dirty="0" smtClean="0"/>
              <a:t>数</a:t>
            </a:r>
            <a:r>
              <a:rPr lang="en-US" altLang="zh-CN" sz="2400" dirty="0" smtClean="0"/>
              <a:t> </a:t>
            </a:r>
            <a:r>
              <a:rPr lang="zh-CN" altLang="zh-CN" sz="2400" dirty="0" smtClean="0"/>
              <a:t>传</a:t>
            </a:r>
            <a:r>
              <a:rPr lang="en-US" altLang="zh-CN" sz="2400" dirty="0" smtClean="0"/>
              <a:t> </a:t>
            </a:r>
            <a:r>
              <a:rPr lang="zh-CN" altLang="zh-CN" sz="2400" dirty="0" smtClean="0"/>
              <a:t>递</a:t>
            </a:r>
            <a:endParaRPr lang="zh-CN" altLang="zh-CN" sz="2400" dirty="0"/>
          </a:p>
        </p:txBody>
      </p:sp>
      <p:cxnSp>
        <p:nvCxnSpPr>
          <p:cNvPr id="11" name="直接连接符 10"/>
          <p:cNvCxnSpPr/>
          <p:nvPr/>
        </p:nvCxnSpPr>
        <p:spPr>
          <a:xfrm>
            <a:off x="4890796" y="3157833"/>
            <a:ext cx="2615790" cy="0"/>
          </a:xfrm>
          <a:prstGeom prst="line">
            <a:avLst/>
          </a:prstGeom>
          <a:ln>
            <a:solidFill>
              <a:srgbClr val="AE00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MH_Others_1"/>
          <p:cNvSpPr txBox="1"/>
          <p:nvPr/>
        </p:nvSpPr>
        <p:spPr>
          <a:xfrm>
            <a:off x="4542567" y="1414219"/>
            <a:ext cx="2868858" cy="505683"/>
          </a:xfrm>
          <a:prstGeom prst="rect">
            <a:avLst/>
          </a:prstGeom>
          <a:noFill/>
        </p:spPr>
        <p:txBody>
          <a:bodyPr wrap="square" lIns="119792" tIns="59896" rIns="119792" bIns="59896">
            <a:spAutoFit/>
          </a:bodyPr>
          <a:lstStyle/>
          <a:p>
            <a:pPr algn="ctr">
              <a:defRPr/>
            </a:pPr>
            <a:r>
              <a:rPr lang="en-US" altLang="zh-CN" sz="2500" spc="394" dirty="0">
                <a:solidFill>
                  <a:srgbClr val="C40001"/>
                </a:solidFill>
                <a:latin typeface="方正大黑简体" panose="03000509000000000000" pitchFamily="65" charset="-122"/>
                <a:ea typeface="方正大黑简体" panose="03000509000000000000" pitchFamily="65" charset="-122"/>
              </a:rPr>
              <a:t>Contents</a:t>
            </a:r>
            <a:endParaRPr lang="zh-CN" altLang="en-US" sz="2500" spc="394" dirty="0">
              <a:solidFill>
                <a:srgbClr val="C40001"/>
              </a:solidFill>
              <a:latin typeface="方正大黑简体" panose="03000509000000000000" pitchFamily="65" charset="-122"/>
              <a:ea typeface="方正大黑简体" panose="03000509000000000000" pitchFamily="65" charset="-122"/>
            </a:endParaRPr>
          </a:p>
        </p:txBody>
      </p:sp>
      <p:sp>
        <p:nvSpPr>
          <p:cNvPr id="19" name="MH_Others_2"/>
          <p:cNvSpPr txBox="1">
            <a:spLocks noChangeArrowheads="1"/>
          </p:cNvSpPr>
          <p:nvPr/>
        </p:nvSpPr>
        <p:spPr bwMode="auto">
          <a:xfrm>
            <a:off x="4146923" y="439097"/>
            <a:ext cx="3612710" cy="878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19792" tIns="59896" rIns="119792" bIns="59896"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itchFamily="34" charset="0"/>
              <a:buChar char="•"/>
              <a:defRPr sz="21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5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itchFamily="34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itchFamily="34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itchFamily="34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itchFamily="34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zh-CN" altLang="en-US" sz="5300">
                <a:solidFill>
                  <a:srgbClr val="AE0001"/>
                </a:solidFill>
                <a:latin typeface="方正大黑简体" panose="03000509000000000000" pitchFamily="65" charset="-122"/>
                <a:ea typeface="方正大黑简体" panose="03000509000000000000" pitchFamily="65" charset="-122"/>
              </a:rPr>
              <a:t>目录</a:t>
            </a:r>
            <a:endParaRPr lang="zh-CN" altLang="en-US" sz="5300" dirty="0">
              <a:solidFill>
                <a:srgbClr val="AE0001"/>
              </a:solidFill>
              <a:latin typeface="方正大黑简体" panose="03000509000000000000" pitchFamily="65" charset="-122"/>
              <a:ea typeface="方正大黑简体" panose="03000509000000000000" pitchFamily="65" charset="-122"/>
            </a:endParaRPr>
          </a:p>
        </p:txBody>
      </p:sp>
      <p:cxnSp>
        <p:nvCxnSpPr>
          <p:cNvPr id="20" name="直接连接符 19"/>
          <p:cNvCxnSpPr/>
          <p:nvPr/>
        </p:nvCxnSpPr>
        <p:spPr>
          <a:xfrm>
            <a:off x="-12374" y="1687966"/>
            <a:ext cx="4931791" cy="0"/>
          </a:xfrm>
          <a:prstGeom prst="line">
            <a:avLst/>
          </a:prstGeom>
          <a:ln w="3175">
            <a:solidFill>
              <a:srgbClr val="C40001"/>
            </a:solidFill>
            <a:prstDash val="dash"/>
            <a:tail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>
            <a:off x="6962675" y="1687966"/>
            <a:ext cx="4923128" cy="0"/>
          </a:xfrm>
          <a:prstGeom prst="line">
            <a:avLst/>
          </a:prstGeom>
          <a:ln w="3175">
            <a:solidFill>
              <a:srgbClr val="C40001"/>
            </a:solidFill>
            <a:prstDash val="dash"/>
            <a:head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文本占位符 5"/>
          <p:cNvSpPr txBox="1">
            <a:spLocks/>
          </p:cNvSpPr>
          <p:nvPr/>
        </p:nvSpPr>
        <p:spPr>
          <a:xfrm>
            <a:off x="5058509" y="3305783"/>
            <a:ext cx="1904166" cy="262310"/>
          </a:xfrm>
          <a:prstGeom prst="rect">
            <a:avLst/>
          </a:prstGeom>
          <a:ln>
            <a:solidFill>
              <a:schemeClr val="tx1"/>
            </a:solidFill>
            <a:prstDash val="sysDot"/>
          </a:ln>
        </p:spPr>
        <p:txBody>
          <a:bodyPr vert="horz" lIns="89834" tIns="44916" rIns="89834" bIns="44916" rtlCol="0" anchor="ctr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b="1" kern="1200">
                <a:solidFill>
                  <a:srgbClr val="56762C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solidFill>
                  <a:schemeClr val="tx1"/>
                </a:solidFill>
              </a:rPr>
              <a:t>1</a:t>
            </a:r>
            <a:r>
              <a:rPr lang="zh-CN" altLang="zh-CN" dirty="0">
                <a:solidFill>
                  <a:schemeClr val="tx1"/>
                </a:solidFill>
              </a:rPr>
              <a:t>．按值传递参数</a:t>
            </a:r>
          </a:p>
        </p:txBody>
      </p:sp>
      <p:sp>
        <p:nvSpPr>
          <p:cNvPr id="15" name="文本占位符 5"/>
          <p:cNvSpPr txBox="1">
            <a:spLocks/>
          </p:cNvSpPr>
          <p:nvPr/>
        </p:nvSpPr>
        <p:spPr>
          <a:xfrm>
            <a:off x="5058509" y="4113166"/>
            <a:ext cx="1904166" cy="262310"/>
          </a:xfrm>
          <a:prstGeom prst="rect">
            <a:avLst/>
          </a:prstGeom>
          <a:ln>
            <a:solidFill>
              <a:schemeClr val="tx1"/>
            </a:solidFill>
            <a:prstDash val="sysDot"/>
          </a:ln>
        </p:spPr>
        <p:txBody>
          <a:bodyPr vert="horz" lIns="89834" tIns="44916" rIns="89834" bIns="44916" rtlCol="0" anchor="ctr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b="1" kern="1200">
                <a:solidFill>
                  <a:srgbClr val="56762C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solidFill>
                  <a:schemeClr val="tx1"/>
                </a:solidFill>
              </a:rPr>
              <a:t>3</a:t>
            </a:r>
            <a:r>
              <a:rPr lang="zh-CN" altLang="zh-CN" dirty="0">
                <a:solidFill>
                  <a:schemeClr val="tx1"/>
                </a:solidFill>
              </a:rPr>
              <a:t>．数组参数的传递</a:t>
            </a:r>
          </a:p>
        </p:txBody>
      </p:sp>
      <p:sp>
        <p:nvSpPr>
          <p:cNvPr id="16" name="文本占位符 5"/>
          <p:cNvSpPr txBox="1">
            <a:spLocks/>
          </p:cNvSpPr>
          <p:nvPr/>
        </p:nvSpPr>
        <p:spPr>
          <a:xfrm>
            <a:off x="5058509" y="3705704"/>
            <a:ext cx="1904166" cy="262310"/>
          </a:xfrm>
          <a:prstGeom prst="rect">
            <a:avLst/>
          </a:prstGeom>
          <a:ln>
            <a:solidFill>
              <a:schemeClr val="tx1"/>
            </a:solidFill>
            <a:prstDash val="sysDot"/>
          </a:ln>
        </p:spPr>
        <p:txBody>
          <a:bodyPr vert="horz" lIns="89834" tIns="44916" rIns="89834" bIns="44916" rtlCol="0" anchor="ctr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b="1" kern="1200">
                <a:solidFill>
                  <a:srgbClr val="56762C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solidFill>
                  <a:schemeClr val="tx1"/>
                </a:solidFill>
              </a:rPr>
              <a:t>2</a:t>
            </a:r>
            <a:r>
              <a:rPr lang="zh-CN" altLang="zh-CN" dirty="0">
                <a:solidFill>
                  <a:schemeClr val="tx1"/>
                </a:solidFill>
              </a:rPr>
              <a:t>．按地址传递参数</a:t>
            </a:r>
          </a:p>
        </p:txBody>
      </p:sp>
      <p:sp>
        <p:nvSpPr>
          <p:cNvPr id="17" name="文本占位符 5"/>
          <p:cNvSpPr txBox="1">
            <a:spLocks/>
          </p:cNvSpPr>
          <p:nvPr/>
        </p:nvSpPr>
        <p:spPr>
          <a:xfrm>
            <a:off x="5058509" y="4527876"/>
            <a:ext cx="1904166" cy="262310"/>
          </a:xfrm>
          <a:prstGeom prst="rect">
            <a:avLst/>
          </a:prstGeom>
          <a:ln>
            <a:solidFill>
              <a:schemeClr val="tx1"/>
            </a:solidFill>
            <a:prstDash val="sysDot"/>
          </a:ln>
        </p:spPr>
        <p:txBody>
          <a:bodyPr vert="horz" lIns="89834" tIns="44916" rIns="89834" bIns="44916" rtlCol="0" anchor="ctr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b="1" kern="1200">
                <a:solidFill>
                  <a:srgbClr val="56762C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solidFill>
                  <a:schemeClr val="tx1"/>
                </a:solidFill>
              </a:rPr>
              <a:t>4</a:t>
            </a:r>
            <a:r>
              <a:rPr lang="zh-CN" altLang="zh-CN" dirty="0">
                <a:solidFill>
                  <a:schemeClr val="tx1"/>
                </a:solidFill>
              </a:rPr>
              <a:t>．对象参数的传递</a:t>
            </a:r>
          </a:p>
        </p:txBody>
      </p:sp>
    </p:spTree>
    <p:extLst>
      <p:ext uri="{BB962C8B-B14F-4D97-AF65-F5344CB8AC3E}">
        <p14:creationId xmlns:p14="http://schemas.microsoft.com/office/powerpoint/2010/main" val="626270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 advTm="0">
        <p:checker/>
      </p:transition>
    </mc:Choice>
    <mc:Fallback xmlns="">
      <p:transition spd="slow" advTm="0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 tmFilter="0,0; .5, 1; 1, 1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5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5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50"/>
                            </p:stCondLst>
                            <p:childTnLst>
                              <p:par>
                                <p:cTn id="2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5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4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4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4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4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8" grpId="0"/>
      <p:bldP spid="19" grpId="0"/>
      <p:bldP spid="14" grpId="0" animBg="1"/>
      <p:bldP spid="15" grpId="0" animBg="1"/>
      <p:bldP spid="16" grpId="0" animBg="1"/>
      <p:bldP spid="17" grpId="0" animBg="1"/>
    </p:bld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9"/>
          <p:cNvSpPr txBox="1"/>
          <p:nvPr/>
        </p:nvSpPr>
        <p:spPr>
          <a:xfrm>
            <a:off x="621887" y="109260"/>
            <a:ext cx="4619963" cy="474905"/>
          </a:xfrm>
          <a:prstGeom prst="rect">
            <a:avLst/>
          </a:prstGeom>
          <a:noFill/>
        </p:spPr>
        <p:txBody>
          <a:bodyPr wrap="square" lIns="119792" tIns="59896" rIns="119792" bIns="59896" rtlCol="0">
            <a:spAutoFit/>
          </a:bodyPr>
          <a:lstStyle>
            <a:defPPr>
              <a:defRPr lang="zh-CN"/>
            </a:defPPr>
            <a:lvl1pPr>
              <a:defRPr sz="2300" b="1">
                <a:blipFill>
                  <a:blip r:embed="rId2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1</a:t>
            </a:r>
            <a:r>
              <a:rPr lang="zh-CN" altLang="zh-CN" dirty="0"/>
              <a:t>．按值传递参数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190847" y="818707"/>
            <a:ext cx="9186530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dirty="0"/>
              <a:t>【例</a:t>
            </a:r>
            <a:r>
              <a:rPr lang="en-US" altLang="zh-CN" dirty="0"/>
              <a:t>3.22</a:t>
            </a:r>
            <a:r>
              <a:rPr lang="zh-CN" altLang="zh-CN" dirty="0"/>
              <a:t>】 用函数过程编写求</a:t>
            </a:r>
            <a:r>
              <a:rPr lang="en-US" altLang="zh-CN" dirty="0"/>
              <a:t>a</a:t>
            </a:r>
            <a:r>
              <a:rPr lang="zh-CN" altLang="zh-CN" dirty="0"/>
              <a:t>、</a:t>
            </a:r>
            <a:r>
              <a:rPr lang="en-US" altLang="zh-CN" dirty="0"/>
              <a:t>b</a:t>
            </a:r>
            <a:r>
              <a:rPr lang="zh-CN" altLang="zh-CN" dirty="0"/>
              <a:t>两数中最大数的程序。</a:t>
            </a:r>
          </a:p>
          <a:p>
            <a:r>
              <a:rPr lang="en-US" altLang="zh-CN" dirty="0"/>
              <a:t>Max</a:t>
            </a:r>
            <a:r>
              <a:rPr lang="zh-CN" altLang="zh-CN" dirty="0"/>
              <a:t>函数用于求最大数，在</a:t>
            </a:r>
            <a:r>
              <a:rPr lang="en-US" altLang="zh-CN" dirty="0" err="1"/>
              <a:t>cmdStart_Click</a:t>
            </a:r>
            <a:r>
              <a:rPr lang="zh-CN" altLang="zh-CN" dirty="0"/>
              <a:t>事件中调用</a:t>
            </a:r>
            <a:r>
              <a:rPr lang="en-US" altLang="zh-CN" dirty="0"/>
              <a:t>Max</a:t>
            </a:r>
            <a:r>
              <a:rPr lang="zh-CN" altLang="zh-CN" dirty="0">
                <a:hlinkClick r:id="rId3" action="ppaction://hlinkfile"/>
              </a:rPr>
              <a:t>函数，</a:t>
            </a:r>
            <a:r>
              <a:rPr lang="zh-CN" altLang="zh-CN" dirty="0" smtClean="0">
                <a:hlinkClick r:id="rId3" action="ppaction://hlinkfile"/>
              </a:rPr>
              <a:t>程序代码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zh-CN" altLang="zh-CN" dirty="0"/>
              <a:t>当在文本框</a:t>
            </a:r>
            <a:r>
              <a:rPr lang="en-US" altLang="zh-CN" dirty="0" err="1"/>
              <a:t>txtA</a:t>
            </a:r>
            <a:r>
              <a:rPr lang="zh-CN" altLang="zh-CN" dirty="0"/>
              <a:t>和</a:t>
            </a:r>
            <a:r>
              <a:rPr lang="en-US" altLang="zh-CN" dirty="0" err="1"/>
              <a:t>txtB</a:t>
            </a:r>
            <a:r>
              <a:rPr lang="zh-CN" altLang="zh-CN" dirty="0"/>
              <a:t>中输入变量</a:t>
            </a:r>
            <a:r>
              <a:rPr lang="en-US" altLang="zh-CN" dirty="0"/>
              <a:t>a</a:t>
            </a:r>
            <a:r>
              <a:rPr lang="zh-CN" altLang="zh-CN" dirty="0"/>
              <a:t>为</a:t>
            </a:r>
            <a:r>
              <a:rPr lang="en-US" altLang="zh-CN" dirty="0"/>
              <a:t>7</a:t>
            </a:r>
            <a:r>
              <a:rPr lang="zh-CN" altLang="zh-CN" dirty="0"/>
              <a:t>、</a:t>
            </a:r>
            <a:r>
              <a:rPr lang="en-US" altLang="zh-CN" dirty="0"/>
              <a:t>b</a:t>
            </a:r>
            <a:r>
              <a:rPr lang="zh-CN" altLang="zh-CN" dirty="0"/>
              <a:t>为</a:t>
            </a:r>
            <a:r>
              <a:rPr lang="en-US" altLang="zh-CN" dirty="0"/>
              <a:t>8</a:t>
            </a:r>
            <a:r>
              <a:rPr lang="zh-CN" altLang="zh-CN" dirty="0"/>
              <a:t>时，数据的传递过程如图</a:t>
            </a:r>
            <a:r>
              <a:rPr lang="en-US" altLang="zh-CN" dirty="0"/>
              <a:t>3.29</a:t>
            </a:r>
            <a:r>
              <a:rPr lang="zh-CN" altLang="zh-CN" dirty="0"/>
              <a:t>所示</a:t>
            </a:r>
            <a:r>
              <a:rPr lang="zh-CN" altLang="zh-CN" dirty="0" smtClean="0"/>
              <a:t>。</a:t>
            </a:r>
            <a:endParaRPr lang="zh-CN" altLang="zh-CN" dirty="0"/>
          </a:p>
        </p:txBody>
      </p:sp>
      <p:pic>
        <p:nvPicPr>
          <p:cNvPr id="76802" name="Picture 2" descr="3t29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9914" y="1695870"/>
            <a:ext cx="6988396" cy="31497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39615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9"/>
          <p:cNvSpPr txBox="1"/>
          <p:nvPr/>
        </p:nvSpPr>
        <p:spPr>
          <a:xfrm>
            <a:off x="621887" y="109260"/>
            <a:ext cx="4619963" cy="474905"/>
          </a:xfrm>
          <a:prstGeom prst="rect">
            <a:avLst/>
          </a:prstGeom>
          <a:noFill/>
        </p:spPr>
        <p:txBody>
          <a:bodyPr wrap="square" lIns="119792" tIns="59896" rIns="119792" bIns="59896" rtlCol="0">
            <a:spAutoFit/>
          </a:bodyPr>
          <a:lstStyle>
            <a:defPPr>
              <a:defRPr lang="zh-CN"/>
            </a:defPPr>
            <a:lvl1pPr>
              <a:defRPr sz="2300" b="1">
                <a:blipFill>
                  <a:blip r:embed="rId2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1</a:t>
            </a:r>
            <a:r>
              <a:rPr lang="zh-CN" altLang="zh-CN" dirty="0"/>
              <a:t>．按值传递参数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56930" y="898429"/>
            <a:ext cx="9633098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6088"/>
            <a:r>
              <a:rPr lang="zh-CN" altLang="zh-CN" dirty="0"/>
              <a:t>通过函数调用，给形参分配临时内存单元</a:t>
            </a:r>
            <a:r>
              <a:rPr lang="en-US" altLang="zh-CN" dirty="0"/>
              <a:t>x</a:t>
            </a:r>
            <a:r>
              <a:rPr lang="zh-CN" altLang="zh-CN" dirty="0"/>
              <a:t>和</a:t>
            </a:r>
            <a:r>
              <a:rPr lang="en-US" altLang="zh-CN" dirty="0"/>
              <a:t>y</a:t>
            </a:r>
            <a:r>
              <a:rPr lang="zh-CN" altLang="zh-CN" dirty="0"/>
              <a:t>，将实参</a:t>
            </a:r>
            <a:r>
              <a:rPr lang="en-US" altLang="zh-CN" dirty="0"/>
              <a:t>a</a:t>
            </a:r>
            <a:r>
              <a:rPr lang="zh-CN" altLang="zh-CN" dirty="0"/>
              <a:t>和</a:t>
            </a:r>
            <a:r>
              <a:rPr lang="en-US" altLang="zh-CN" dirty="0"/>
              <a:t>b</a:t>
            </a:r>
            <a:r>
              <a:rPr lang="zh-CN" altLang="zh-CN" dirty="0"/>
              <a:t>的值传递给形参，内存单元中值的存储过程如图</a:t>
            </a:r>
            <a:r>
              <a:rPr lang="en-US" altLang="zh-CN" dirty="0"/>
              <a:t>3.30</a:t>
            </a:r>
            <a:r>
              <a:rPr lang="zh-CN" altLang="zh-CN" dirty="0"/>
              <a:t>所示。在被调函数中，</a:t>
            </a:r>
            <a:r>
              <a:rPr lang="en-US" altLang="zh-CN" dirty="0"/>
              <a:t>x</a:t>
            </a:r>
            <a:r>
              <a:rPr lang="zh-CN" altLang="zh-CN" dirty="0"/>
              <a:t>、</a:t>
            </a:r>
            <a:r>
              <a:rPr lang="en-US" altLang="zh-CN" dirty="0"/>
              <a:t>y</a:t>
            </a:r>
            <a:r>
              <a:rPr lang="zh-CN" altLang="zh-CN" dirty="0"/>
              <a:t>、</a:t>
            </a:r>
            <a:r>
              <a:rPr lang="en-US" altLang="zh-CN" dirty="0"/>
              <a:t>z</a:t>
            </a:r>
            <a:r>
              <a:rPr lang="zh-CN" altLang="zh-CN" dirty="0"/>
              <a:t>交换数据，调用结束时实参单元</a:t>
            </a:r>
            <a:r>
              <a:rPr lang="en-US" altLang="zh-CN" dirty="0"/>
              <a:t>a</a:t>
            </a:r>
            <a:r>
              <a:rPr lang="zh-CN" altLang="zh-CN" dirty="0"/>
              <a:t>和</a:t>
            </a:r>
            <a:r>
              <a:rPr lang="en-US" altLang="zh-CN" dirty="0"/>
              <a:t>b</a:t>
            </a:r>
            <a:r>
              <a:rPr lang="zh-CN" altLang="zh-CN" dirty="0"/>
              <a:t>仍保留原值，参数的传递是单向的</a:t>
            </a:r>
            <a:r>
              <a:rPr lang="zh-CN" altLang="zh-CN" dirty="0" smtClean="0"/>
              <a:t>。</a:t>
            </a:r>
            <a:endParaRPr lang="zh-CN" altLang="zh-CN" dirty="0"/>
          </a:p>
        </p:txBody>
      </p:sp>
      <p:pic>
        <p:nvPicPr>
          <p:cNvPr id="77826" name="Picture 2" descr="3t3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9195" y="2007943"/>
            <a:ext cx="7452239" cy="20855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75571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9"/>
          <p:cNvSpPr txBox="1"/>
          <p:nvPr/>
        </p:nvSpPr>
        <p:spPr>
          <a:xfrm>
            <a:off x="621887" y="109260"/>
            <a:ext cx="4619963" cy="474905"/>
          </a:xfrm>
          <a:prstGeom prst="rect">
            <a:avLst/>
          </a:prstGeom>
          <a:noFill/>
        </p:spPr>
        <p:txBody>
          <a:bodyPr wrap="square" lIns="119792" tIns="59896" rIns="119792" bIns="59896" rtlCol="0">
            <a:spAutoFit/>
          </a:bodyPr>
          <a:lstStyle>
            <a:defPPr>
              <a:defRPr lang="zh-CN"/>
            </a:defPPr>
            <a:lvl1pPr>
              <a:defRPr sz="2300" b="1">
                <a:blipFill>
                  <a:blip r:embed="rId2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1</a:t>
            </a:r>
            <a:r>
              <a:rPr lang="zh-CN" altLang="zh-CN" dirty="0"/>
              <a:t>．按值传递参数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20726" y="786809"/>
            <a:ext cx="931412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6088"/>
            <a:r>
              <a:rPr lang="zh-CN" altLang="zh-CN" dirty="0"/>
              <a:t>运行结果如图</a:t>
            </a:r>
            <a:r>
              <a:rPr lang="en-US" altLang="zh-CN" dirty="0"/>
              <a:t>3.31</a:t>
            </a:r>
            <a:r>
              <a:rPr lang="zh-CN" altLang="zh-CN" dirty="0"/>
              <a:t>所示，被调函数</a:t>
            </a:r>
            <a:r>
              <a:rPr lang="en-US" altLang="zh-CN" dirty="0"/>
              <a:t>Max</a:t>
            </a:r>
            <a:r>
              <a:rPr lang="zh-CN" altLang="zh-CN" dirty="0"/>
              <a:t>中的</a:t>
            </a:r>
            <a:r>
              <a:rPr lang="en-US" altLang="zh-CN" dirty="0"/>
              <a:t>x</a:t>
            </a:r>
            <a:r>
              <a:rPr lang="zh-CN" altLang="zh-CN" dirty="0"/>
              <a:t>和</a:t>
            </a:r>
            <a:r>
              <a:rPr lang="en-US" altLang="zh-CN" dirty="0"/>
              <a:t>y</a:t>
            </a:r>
            <a:r>
              <a:rPr lang="zh-CN" altLang="zh-CN" dirty="0"/>
              <a:t>的值已经交换过了，分别为</a:t>
            </a:r>
            <a:r>
              <a:rPr lang="en-US" altLang="zh-CN" dirty="0"/>
              <a:t>8</a:t>
            </a:r>
            <a:r>
              <a:rPr lang="zh-CN" altLang="zh-CN" dirty="0"/>
              <a:t>和</a:t>
            </a:r>
            <a:r>
              <a:rPr lang="en-US" altLang="zh-CN" dirty="0"/>
              <a:t>7</a:t>
            </a:r>
            <a:r>
              <a:rPr lang="zh-CN" altLang="zh-CN" dirty="0"/>
              <a:t>，而主调函数中的</a:t>
            </a:r>
            <a:r>
              <a:rPr lang="en-US" altLang="zh-CN" dirty="0"/>
              <a:t>a</a:t>
            </a:r>
            <a:r>
              <a:rPr lang="zh-CN" altLang="zh-CN" dirty="0"/>
              <a:t>和</a:t>
            </a:r>
            <a:r>
              <a:rPr lang="en-US" altLang="zh-CN" dirty="0"/>
              <a:t>b</a:t>
            </a:r>
            <a:r>
              <a:rPr lang="zh-CN" altLang="zh-CN" dirty="0"/>
              <a:t>的值仍为</a:t>
            </a:r>
            <a:r>
              <a:rPr lang="en-US" altLang="zh-CN" dirty="0"/>
              <a:t>7</a:t>
            </a:r>
            <a:r>
              <a:rPr lang="zh-CN" altLang="zh-CN" dirty="0"/>
              <a:t>和</a:t>
            </a:r>
            <a:r>
              <a:rPr lang="en-US" altLang="zh-CN" dirty="0"/>
              <a:t>8</a:t>
            </a:r>
            <a:r>
              <a:rPr lang="zh-CN" altLang="zh-CN" dirty="0" smtClean="0"/>
              <a:t>。</a:t>
            </a:r>
            <a:endParaRPr lang="zh-CN" altLang="zh-CN" dirty="0"/>
          </a:p>
        </p:txBody>
      </p:sp>
      <p:pic>
        <p:nvPicPr>
          <p:cNvPr id="78850" name="图片 2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4982" y="1547609"/>
            <a:ext cx="3767175" cy="32372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62493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9"/>
          <p:cNvSpPr txBox="1"/>
          <p:nvPr/>
        </p:nvSpPr>
        <p:spPr>
          <a:xfrm>
            <a:off x="621887" y="109260"/>
            <a:ext cx="4619963" cy="474905"/>
          </a:xfrm>
          <a:prstGeom prst="rect">
            <a:avLst/>
          </a:prstGeom>
          <a:noFill/>
        </p:spPr>
        <p:txBody>
          <a:bodyPr wrap="square" lIns="119792" tIns="59896" rIns="119792" bIns="59896" rtlCol="0">
            <a:spAutoFit/>
          </a:bodyPr>
          <a:lstStyle>
            <a:defPPr>
              <a:defRPr lang="zh-CN"/>
            </a:defPPr>
            <a:lvl1pPr>
              <a:defRPr sz="2300" b="1">
                <a:blipFill>
                  <a:blip r:embed="rId2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2</a:t>
            </a:r>
            <a:r>
              <a:rPr lang="zh-CN" altLang="zh-CN" dirty="0"/>
              <a:t>．按地址传递参数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360967" y="818707"/>
            <a:ext cx="902704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dirty="0"/>
              <a:t>将例</a:t>
            </a:r>
            <a:r>
              <a:rPr lang="en-US" altLang="zh-CN" dirty="0"/>
              <a:t>3.22</a:t>
            </a:r>
            <a:r>
              <a:rPr lang="zh-CN" altLang="zh-CN" dirty="0"/>
              <a:t>中求最大数的程序改为按地址传递，程序代码如下。</a:t>
            </a:r>
          </a:p>
          <a:p>
            <a:r>
              <a:rPr lang="zh-CN" altLang="zh-CN" dirty="0"/>
              <a:t>被调函数过程不变</a:t>
            </a:r>
            <a:r>
              <a:rPr lang="zh-CN" altLang="zh-CN" dirty="0" smtClean="0"/>
              <a:t>：</a:t>
            </a:r>
            <a:endParaRPr lang="zh-CN" altLang="zh-CN" dirty="0"/>
          </a:p>
        </p:txBody>
      </p:sp>
      <p:sp>
        <p:nvSpPr>
          <p:cNvPr id="4" name="TextBox 3"/>
          <p:cNvSpPr txBox="1"/>
          <p:nvPr/>
        </p:nvSpPr>
        <p:spPr>
          <a:xfrm>
            <a:off x="1477926" y="1434260"/>
            <a:ext cx="8527311" cy="97047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dirty="0"/>
              <a:t>Private Function Max(</a:t>
            </a:r>
            <a:r>
              <a:rPr lang="en-US" altLang="zh-CN" dirty="0" err="1"/>
              <a:t>ByRef</a:t>
            </a:r>
            <a:r>
              <a:rPr lang="en-US" altLang="zh-CN" dirty="0"/>
              <a:t> x As Integer, </a:t>
            </a:r>
            <a:r>
              <a:rPr lang="en-US" altLang="zh-CN" dirty="0" err="1"/>
              <a:t>ByRef</a:t>
            </a:r>
            <a:r>
              <a:rPr lang="en-US" altLang="zh-CN" dirty="0"/>
              <a:t> y As Integer)</a:t>
            </a:r>
            <a:endParaRPr lang="zh-CN" altLang="zh-CN" dirty="0"/>
          </a:p>
          <a:p>
            <a:r>
              <a:rPr lang="en-US" altLang="zh-CN" dirty="0"/>
              <a:t>	</a:t>
            </a:r>
            <a:r>
              <a:rPr lang="zh-CN" altLang="zh-CN" dirty="0"/>
              <a:t>…</a:t>
            </a:r>
          </a:p>
          <a:p>
            <a:r>
              <a:rPr lang="en-US" altLang="zh-CN" dirty="0"/>
              <a:t>End </a:t>
            </a:r>
            <a:r>
              <a:rPr lang="en-US" altLang="zh-CN" dirty="0" smtClean="0"/>
              <a:t>Function</a:t>
            </a:r>
            <a:endParaRPr lang="zh-CN" altLang="zh-CN" dirty="0"/>
          </a:p>
        </p:txBody>
      </p:sp>
      <p:sp>
        <p:nvSpPr>
          <p:cNvPr id="5" name="矩形 4"/>
          <p:cNvSpPr/>
          <p:nvPr/>
        </p:nvSpPr>
        <p:spPr>
          <a:xfrm>
            <a:off x="1360967" y="2404738"/>
            <a:ext cx="7332736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dirty="0"/>
              <a:t>当输入变量</a:t>
            </a:r>
            <a:r>
              <a:rPr lang="en-US" altLang="zh-CN" dirty="0"/>
              <a:t>a</a:t>
            </a:r>
            <a:r>
              <a:rPr lang="zh-CN" altLang="zh-CN" dirty="0"/>
              <a:t>为</a:t>
            </a:r>
            <a:r>
              <a:rPr lang="en-US" altLang="zh-CN" dirty="0"/>
              <a:t>7</a:t>
            </a:r>
            <a:r>
              <a:rPr lang="zh-CN" altLang="zh-CN" dirty="0"/>
              <a:t>、变量</a:t>
            </a:r>
            <a:r>
              <a:rPr lang="en-US" altLang="zh-CN" dirty="0"/>
              <a:t>b</a:t>
            </a:r>
            <a:r>
              <a:rPr lang="zh-CN" altLang="zh-CN" dirty="0"/>
              <a:t>为</a:t>
            </a:r>
            <a:r>
              <a:rPr lang="en-US" altLang="zh-CN" dirty="0"/>
              <a:t>8</a:t>
            </a:r>
            <a:r>
              <a:rPr lang="zh-CN" altLang="zh-CN" dirty="0"/>
              <a:t>时，形参与实参的数据传递如图</a:t>
            </a:r>
            <a:r>
              <a:rPr lang="en-US" altLang="zh-CN" dirty="0"/>
              <a:t>3.32</a:t>
            </a:r>
            <a:r>
              <a:rPr lang="zh-CN" altLang="zh-CN" dirty="0"/>
              <a:t>所示。</a:t>
            </a:r>
          </a:p>
        </p:txBody>
      </p:sp>
      <p:pic>
        <p:nvPicPr>
          <p:cNvPr id="79874" name="Picture 2" descr="3t3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7792" y="2758681"/>
            <a:ext cx="6060152" cy="20209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99410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9"/>
          <p:cNvSpPr txBox="1"/>
          <p:nvPr/>
        </p:nvSpPr>
        <p:spPr>
          <a:xfrm>
            <a:off x="621887" y="109260"/>
            <a:ext cx="4619963" cy="474905"/>
          </a:xfrm>
          <a:prstGeom prst="rect">
            <a:avLst/>
          </a:prstGeom>
          <a:noFill/>
        </p:spPr>
        <p:txBody>
          <a:bodyPr wrap="square" lIns="119792" tIns="59896" rIns="119792" bIns="59896" rtlCol="0">
            <a:spAutoFit/>
          </a:bodyPr>
          <a:lstStyle>
            <a:defPPr>
              <a:defRPr lang="zh-CN"/>
            </a:defPPr>
            <a:lvl1pPr>
              <a:defRPr sz="2300" b="1">
                <a:blipFill>
                  <a:blip r:embed="rId2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2</a:t>
            </a:r>
            <a:r>
              <a:rPr lang="zh-CN" altLang="zh-CN" dirty="0"/>
              <a:t>．按地址传递参数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14401" y="765544"/>
            <a:ext cx="9516140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6088"/>
            <a:r>
              <a:rPr lang="zh-CN" altLang="zh-CN" dirty="0"/>
              <a:t>由于形参和实参公用同一内存单元，因此在被调函数中交换</a:t>
            </a:r>
            <a:r>
              <a:rPr lang="en-US" altLang="zh-CN" dirty="0"/>
              <a:t>x</a:t>
            </a:r>
            <a:r>
              <a:rPr lang="zh-CN" altLang="zh-CN" dirty="0"/>
              <a:t>和</a:t>
            </a:r>
            <a:r>
              <a:rPr lang="en-US" altLang="zh-CN" dirty="0"/>
              <a:t>y</a:t>
            </a:r>
            <a:r>
              <a:rPr lang="zh-CN" altLang="zh-CN" dirty="0"/>
              <a:t>的数值后，</a:t>
            </a:r>
            <a:r>
              <a:rPr lang="en-US" altLang="zh-CN" dirty="0"/>
              <a:t>a</a:t>
            </a:r>
            <a:r>
              <a:rPr lang="zh-CN" altLang="zh-CN" dirty="0"/>
              <a:t>和</a:t>
            </a:r>
            <a:r>
              <a:rPr lang="en-US" altLang="zh-CN" dirty="0"/>
              <a:t>b</a:t>
            </a:r>
            <a:r>
              <a:rPr lang="zh-CN" altLang="zh-CN" dirty="0"/>
              <a:t>的数值也同样发生了变化。</a:t>
            </a:r>
          </a:p>
          <a:p>
            <a:pPr indent="446088"/>
            <a:r>
              <a:rPr lang="zh-CN" altLang="zh-CN" dirty="0"/>
              <a:t>运行结果如图</a:t>
            </a:r>
            <a:r>
              <a:rPr lang="en-US" altLang="zh-CN" dirty="0"/>
              <a:t>3.33</a:t>
            </a:r>
            <a:r>
              <a:rPr lang="zh-CN" altLang="zh-CN" dirty="0"/>
              <a:t>所示，</a:t>
            </a:r>
            <a:r>
              <a:rPr lang="en-US" altLang="zh-CN" dirty="0"/>
              <a:t>x</a:t>
            </a:r>
            <a:r>
              <a:rPr lang="zh-CN" altLang="zh-CN" dirty="0"/>
              <a:t>和</a:t>
            </a:r>
            <a:r>
              <a:rPr lang="en-US" altLang="zh-CN" dirty="0"/>
              <a:t>y</a:t>
            </a:r>
            <a:r>
              <a:rPr lang="zh-CN" altLang="zh-CN" dirty="0"/>
              <a:t>的数据交换的同时，</a:t>
            </a:r>
            <a:r>
              <a:rPr lang="en-US" altLang="zh-CN" dirty="0"/>
              <a:t>a</a:t>
            </a:r>
            <a:r>
              <a:rPr lang="zh-CN" altLang="zh-CN" dirty="0"/>
              <a:t>和</a:t>
            </a:r>
            <a:r>
              <a:rPr lang="en-US" altLang="zh-CN" dirty="0"/>
              <a:t>b</a:t>
            </a:r>
            <a:r>
              <a:rPr lang="zh-CN" altLang="zh-CN" dirty="0"/>
              <a:t>的数据也交换了</a:t>
            </a:r>
            <a:r>
              <a:rPr lang="zh-CN" altLang="zh-CN" dirty="0" smtClean="0"/>
              <a:t>。</a:t>
            </a:r>
            <a:endParaRPr lang="zh-CN" altLang="zh-CN" dirty="0"/>
          </a:p>
        </p:txBody>
      </p:sp>
      <p:pic>
        <p:nvPicPr>
          <p:cNvPr id="80898" name="Picture 2"/>
          <p:cNvPicPr>
            <a:picLocks noChangeAspect="1" noChangeArrowheads="1"/>
          </p:cNvPicPr>
          <p:nvPr/>
        </p:nvPicPr>
        <p:blipFill>
          <a:blip r:embed="rId3">
            <a:lum bright="-12000"/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6511" y="1747432"/>
            <a:ext cx="3707033" cy="31766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78624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9"/>
          <p:cNvSpPr txBox="1"/>
          <p:nvPr/>
        </p:nvSpPr>
        <p:spPr>
          <a:xfrm>
            <a:off x="621887" y="109260"/>
            <a:ext cx="4619963" cy="474905"/>
          </a:xfrm>
          <a:prstGeom prst="rect">
            <a:avLst/>
          </a:prstGeom>
          <a:noFill/>
        </p:spPr>
        <p:txBody>
          <a:bodyPr wrap="square" lIns="119792" tIns="59896" rIns="119792" bIns="59896" rtlCol="0">
            <a:spAutoFit/>
          </a:bodyPr>
          <a:lstStyle>
            <a:defPPr>
              <a:defRPr lang="zh-CN"/>
            </a:defPPr>
            <a:lvl1pPr>
              <a:defRPr sz="2300" b="1">
                <a:blipFill>
                  <a:blip r:embed="rId2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2</a:t>
            </a:r>
            <a:r>
              <a:rPr lang="zh-CN" altLang="zh-CN" dirty="0"/>
              <a:t>．按地址传递参数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14400" y="829340"/>
            <a:ext cx="9590567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6088"/>
            <a:r>
              <a:rPr lang="zh-CN" altLang="zh-CN" dirty="0"/>
              <a:t>对于按地址传递的形参，如果在过程调用时与之结合的实参是常数或表达式，则</a:t>
            </a:r>
            <a:r>
              <a:rPr lang="en-US" altLang="zh-CN" dirty="0"/>
              <a:t>VB.NET</a:t>
            </a:r>
            <a:r>
              <a:rPr lang="zh-CN" altLang="zh-CN" dirty="0"/>
              <a:t>会用按值传递的方法处理，给形参分配一个临时内存单元，将常数或表达式传递到这个临时内存单元中。</a:t>
            </a:r>
          </a:p>
          <a:p>
            <a:pPr indent="446088"/>
            <a:r>
              <a:rPr lang="zh-CN" altLang="zh-CN" dirty="0"/>
              <a:t>【例</a:t>
            </a:r>
            <a:r>
              <a:rPr lang="en-US" altLang="zh-CN" dirty="0"/>
              <a:t>3.23</a:t>
            </a:r>
            <a:r>
              <a:rPr lang="zh-CN" altLang="zh-CN" dirty="0"/>
              <a:t>】 计算</a:t>
            </a:r>
            <a:r>
              <a:rPr lang="en-US" altLang="zh-CN" dirty="0"/>
              <a:t>5!+4!+3!+2!+1!</a:t>
            </a:r>
            <a:r>
              <a:rPr lang="zh-CN" altLang="zh-CN" dirty="0"/>
              <a:t>，按地址传递参数的方法编写程序，代码如下</a:t>
            </a:r>
            <a:r>
              <a:rPr lang="zh-CN" altLang="zh-CN" dirty="0" smtClean="0"/>
              <a:t>：</a:t>
            </a:r>
            <a:endParaRPr lang="zh-CN" altLang="zh-CN" dirty="0"/>
          </a:p>
        </p:txBody>
      </p:sp>
      <p:sp>
        <p:nvSpPr>
          <p:cNvPr id="4" name="TextBox 3"/>
          <p:cNvSpPr txBox="1"/>
          <p:nvPr/>
        </p:nvSpPr>
        <p:spPr>
          <a:xfrm>
            <a:off x="1477926" y="1706503"/>
            <a:ext cx="8208334" cy="4094172"/>
          </a:xfrm>
          <a:prstGeom prst="roundRect">
            <a:avLst>
              <a:gd name="adj" fmla="val 3986"/>
            </a:avLst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dirty="0"/>
              <a:t>Private Sub Form1_Load(</a:t>
            </a:r>
            <a:r>
              <a:rPr lang="en-US" altLang="zh-CN" dirty="0" err="1"/>
              <a:t>ByVal</a:t>
            </a:r>
            <a:r>
              <a:rPr lang="en-US" altLang="zh-CN" dirty="0"/>
              <a:t> sender As </a:t>
            </a:r>
            <a:r>
              <a:rPr lang="en-US" altLang="zh-CN" dirty="0" err="1"/>
              <a:t>System.Object</a:t>
            </a:r>
            <a:r>
              <a:rPr lang="en-US" altLang="zh-CN" dirty="0"/>
              <a:t>, </a:t>
            </a:r>
            <a:r>
              <a:rPr lang="en-US" altLang="zh-CN" dirty="0" err="1"/>
              <a:t>ByVal</a:t>
            </a:r>
            <a:r>
              <a:rPr lang="en-US" altLang="zh-CN" dirty="0"/>
              <a:t> e As </a:t>
            </a:r>
            <a:r>
              <a:rPr lang="en-US" altLang="zh-CN" dirty="0" err="1"/>
              <a:t>System.EventArgs</a:t>
            </a:r>
            <a:r>
              <a:rPr lang="en-US" altLang="zh-CN" dirty="0"/>
              <a:t>)</a:t>
            </a:r>
            <a:endParaRPr lang="zh-CN" altLang="zh-CN" dirty="0"/>
          </a:p>
          <a:p>
            <a:r>
              <a:rPr lang="en-US" altLang="zh-CN" dirty="0"/>
              <a:t>					</a:t>
            </a:r>
            <a:r>
              <a:rPr lang="en-US" altLang="zh-CN" dirty="0" smtClean="0"/>
              <a:t> </a:t>
            </a:r>
            <a:r>
              <a:rPr lang="en-US" altLang="zh-CN" dirty="0"/>
              <a:t>Handles </a:t>
            </a:r>
            <a:r>
              <a:rPr lang="en-US" altLang="zh-CN" dirty="0" err="1"/>
              <a:t>MyBase.Load</a:t>
            </a:r>
            <a:endParaRPr lang="zh-CN" altLang="zh-CN" dirty="0"/>
          </a:p>
          <a:p>
            <a:r>
              <a:rPr lang="en-US" altLang="zh-CN" dirty="0"/>
              <a:t>    Dim Sum As Integer, i As Integer</a:t>
            </a:r>
            <a:endParaRPr lang="zh-CN" altLang="zh-CN" dirty="0"/>
          </a:p>
          <a:p>
            <a:r>
              <a:rPr lang="en-US" altLang="zh-CN" dirty="0"/>
              <a:t>    For i = 5 To 1 Step -1</a:t>
            </a:r>
            <a:endParaRPr lang="zh-CN" altLang="zh-CN" dirty="0"/>
          </a:p>
          <a:p>
            <a:r>
              <a:rPr lang="en-US" altLang="zh-CN" dirty="0"/>
              <a:t>        Sum = Sum + Multiply(i)</a:t>
            </a:r>
            <a:endParaRPr lang="zh-CN" altLang="zh-CN" dirty="0"/>
          </a:p>
          <a:p>
            <a:r>
              <a:rPr lang="en-US" altLang="zh-CN" dirty="0"/>
              <a:t>    Next i</a:t>
            </a:r>
            <a:endParaRPr lang="zh-CN" altLang="zh-CN" dirty="0"/>
          </a:p>
          <a:p>
            <a:r>
              <a:rPr lang="en-US" altLang="zh-CN" dirty="0"/>
              <a:t>    </a:t>
            </a:r>
            <a:r>
              <a:rPr lang="en-US" altLang="zh-CN" dirty="0" err="1"/>
              <a:t>Debug.WriteLine</a:t>
            </a:r>
            <a:r>
              <a:rPr lang="en-US" altLang="zh-CN" dirty="0"/>
              <a:t>("Sum=" &amp; Sum)</a:t>
            </a:r>
            <a:endParaRPr lang="zh-CN" altLang="zh-CN" dirty="0"/>
          </a:p>
          <a:p>
            <a:r>
              <a:rPr lang="en-US" altLang="zh-CN" dirty="0"/>
              <a:t>End Sub</a:t>
            </a:r>
            <a:endParaRPr lang="zh-CN" altLang="zh-CN" dirty="0"/>
          </a:p>
          <a:p>
            <a:r>
              <a:rPr lang="en-US" altLang="zh-CN" dirty="0"/>
              <a:t>Private Function Multiply(</a:t>
            </a:r>
            <a:r>
              <a:rPr lang="en-US" altLang="zh-CN" dirty="0" err="1"/>
              <a:t>ByRef</a:t>
            </a:r>
            <a:r>
              <a:rPr lang="en-US" altLang="zh-CN" dirty="0"/>
              <a:t> n As Integer) As Integer</a:t>
            </a:r>
            <a:endParaRPr lang="zh-CN" altLang="zh-CN" dirty="0"/>
          </a:p>
          <a:p>
            <a:r>
              <a:rPr lang="en-US" altLang="zh-CN" dirty="0"/>
              <a:t>    Multiply = 1</a:t>
            </a:r>
            <a:endParaRPr lang="zh-CN" altLang="zh-CN" dirty="0"/>
          </a:p>
          <a:p>
            <a:r>
              <a:rPr lang="en-US" altLang="zh-CN" dirty="0"/>
              <a:t>    Do While n &gt; 0</a:t>
            </a:r>
            <a:endParaRPr lang="zh-CN" altLang="zh-CN" dirty="0"/>
          </a:p>
          <a:p>
            <a:r>
              <a:rPr lang="en-US" altLang="zh-CN" dirty="0"/>
              <a:t>        Multiply = Multiply * n</a:t>
            </a:r>
            <a:endParaRPr lang="zh-CN" altLang="zh-CN" dirty="0"/>
          </a:p>
          <a:p>
            <a:r>
              <a:rPr lang="en-US" altLang="zh-CN" dirty="0"/>
              <a:t>        n = n - 1</a:t>
            </a:r>
            <a:endParaRPr lang="zh-CN" altLang="zh-CN" dirty="0"/>
          </a:p>
          <a:p>
            <a:r>
              <a:rPr lang="en-US" altLang="zh-CN" dirty="0"/>
              <a:t>    Loop</a:t>
            </a:r>
            <a:endParaRPr lang="zh-CN" altLang="zh-CN" dirty="0"/>
          </a:p>
          <a:p>
            <a:r>
              <a:rPr lang="en-US" altLang="zh-CN" dirty="0"/>
              <a:t>End </a:t>
            </a:r>
            <a:r>
              <a:rPr lang="en-US" altLang="zh-CN" dirty="0" smtClean="0"/>
              <a:t>Function</a:t>
            </a:r>
          </a:p>
        </p:txBody>
      </p:sp>
      <p:sp>
        <p:nvSpPr>
          <p:cNvPr id="5" name="矩形 4"/>
          <p:cNvSpPr/>
          <p:nvPr/>
        </p:nvSpPr>
        <p:spPr>
          <a:xfrm>
            <a:off x="1356007" y="5803317"/>
            <a:ext cx="2321469" cy="3539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dirty="0"/>
              <a:t>运行结果：</a:t>
            </a:r>
            <a:r>
              <a:rPr lang="en-US" altLang="zh-CN" dirty="0"/>
              <a:t>Sum=120</a:t>
            </a:r>
            <a:r>
              <a:rPr lang="zh-CN" altLang="zh-CN" dirty="0"/>
              <a:t>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65838636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9"/>
          <p:cNvSpPr txBox="1"/>
          <p:nvPr/>
        </p:nvSpPr>
        <p:spPr>
          <a:xfrm>
            <a:off x="621888" y="109260"/>
            <a:ext cx="3652400" cy="474905"/>
          </a:xfrm>
          <a:prstGeom prst="rect">
            <a:avLst/>
          </a:prstGeom>
          <a:noFill/>
        </p:spPr>
        <p:txBody>
          <a:bodyPr wrap="square" lIns="119792" tIns="59896" rIns="119792" bIns="59896" rtlCol="0">
            <a:spAutoFit/>
          </a:bodyPr>
          <a:lstStyle>
            <a:defPPr>
              <a:defRPr lang="zh-CN"/>
            </a:defPPr>
            <a:lvl1pPr>
              <a:defRPr sz="2300" b="1">
                <a:blipFill>
                  <a:blip r:embed="rId2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3</a:t>
            </a:r>
            <a:r>
              <a:rPr lang="zh-CN" altLang="zh-CN" dirty="0"/>
              <a:t>．对象型（</a:t>
            </a:r>
            <a:r>
              <a:rPr lang="en-US" altLang="zh-CN" dirty="0"/>
              <a:t>Object</a:t>
            </a:r>
            <a:r>
              <a:rPr lang="zh-CN" altLang="zh-CN" dirty="0"/>
              <a:t>）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264734" y="1499191"/>
            <a:ext cx="7219507" cy="2160270"/>
          </a:xfrm>
          <a:prstGeom prst="plaque">
            <a:avLst>
              <a:gd name="adj" fmla="val 12237"/>
            </a:avLst>
          </a:prstGeom>
          <a:noFill/>
          <a:ln w="19050">
            <a:solidFill>
              <a:srgbClr val="C00000"/>
            </a:solidFill>
            <a:prstDash val="dashDot"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dirty="0"/>
              <a:t>对象型变量用</a:t>
            </a:r>
            <a:r>
              <a:rPr lang="en-US" altLang="zh-CN" dirty="0"/>
              <a:t>4</a:t>
            </a:r>
            <a:r>
              <a:rPr lang="zh-CN" altLang="zh-CN" dirty="0"/>
              <a:t>字节（</a:t>
            </a:r>
            <a:r>
              <a:rPr lang="en-US" altLang="zh-CN" dirty="0"/>
              <a:t>32</a:t>
            </a:r>
            <a:r>
              <a:rPr lang="zh-CN" altLang="zh-CN" dirty="0"/>
              <a:t>位）地址形式存储，该地址为对象引用。可以为声明是</a:t>
            </a:r>
            <a:r>
              <a:rPr lang="en-US" altLang="zh-CN" dirty="0"/>
              <a:t>Object</a:t>
            </a:r>
            <a:r>
              <a:rPr lang="zh-CN" altLang="zh-CN" dirty="0"/>
              <a:t>类型的变量分配任何引用类型（字符串、数组、类或接口），</a:t>
            </a:r>
            <a:r>
              <a:rPr lang="en-US" altLang="zh-CN" dirty="0"/>
              <a:t>Object</a:t>
            </a:r>
            <a:r>
              <a:rPr lang="zh-CN" altLang="zh-CN" dirty="0"/>
              <a:t>变量也可引用其他任何数据类型的数据（数值型、布尔型、字符型、日期型、结构型或枚举型）</a:t>
            </a:r>
            <a:r>
              <a:rPr lang="zh-CN" altLang="zh-CN" dirty="0" smtClean="0"/>
              <a:t>。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3723588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9"/>
          <p:cNvSpPr txBox="1"/>
          <p:nvPr/>
        </p:nvSpPr>
        <p:spPr>
          <a:xfrm>
            <a:off x="621887" y="109260"/>
            <a:ext cx="4619963" cy="474905"/>
          </a:xfrm>
          <a:prstGeom prst="rect">
            <a:avLst/>
          </a:prstGeom>
          <a:noFill/>
        </p:spPr>
        <p:txBody>
          <a:bodyPr wrap="square" lIns="119792" tIns="59896" rIns="119792" bIns="59896" rtlCol="0">
            <a:spAutoFit/>
          </a:bodyPr>
          <a:lstStyle>
            <a:defPPr>
              <a:defRPr lang="zh-CN"/>
            </a:defPPr>
            <a:lvl1pPr>
              <a:defRPr sz="2300" b="1">
                <a:blipFill>
                  <a:blip r:embed="rId2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2</a:t>
            </a:r>
            <a:r>
              <a:rPr lang="zh-CN" altLang="zh-CN" dirty="0"/>
              <a:t>．按地址传递参数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212112" y="786809"/>
            <a:ext cx="9080204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dirty="0"/>
              <a:t>结果是</a:t>
            </a:r>
            <a:r>
              <a:rPr lang="en-US" altLang="zh-CN" dirty="0"/>
              <a:t>120</a:t>
            </a:r>
            <a:r>
              <a:rPr lang="zh-CN" altLang="zh-CN" dirty="0"/>
              <a:t>而不是希望的</a:t>
            </a:r>
            <a:r>
              <a:rPr lang="en-US" altLang="zh-CN" dirty="0"/>
              <a:t>153</a:t>
            </a:r>
            <a:r>
              <a:rPr lang="zh-CN" altLang="zh-CN" dirty="0"/>
              <a:t>，这是因为本程序只计算了</a:t>
            </a:r>
            <a:r>
              <a:rPr lang="en-US" altLang="zh-CN" dirty="0"/>
              <a:t>5! = 120</a:t>
            </a:r>
            <a:r>
              <a:rPr lang="zh-CN" altLang="zh-CN" dirty="0"/>
              <a:t>。形参的传递过程如图</a:t>
            </a:r>
            <a:r>
              <a:rPr lang="en-US" altLang="zh-CN" dirty="0"/>
              <a:t>3.34</a:t>
            </a:r>
            <a:r>
              <a:rPr lang="zh-CN" altLang="zh-CN" dirty="0"/>
              <a:t>所示</a:t>
            </a:r>
            <a:r>
              <a:rPr lang="zh-CN" altLang="zh-CN" dirty="0" smtClean="0"/>
              <a:t>。</a:t>
            </a:r>
            <a:endParaRPr lang="zh-CN" altLang="zh-CN" dirty="0"/>
          </a:p>
        </p:txBody>
      </p:sp>
      <p:pic>
        <p:nvPicPr>
          <p:cNvPr id="81922" name="Picture 2" descr="3t3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5503" y="1230681"/>
            <a:ext cx="6553421" cy="26223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44280" y="3795810"/>
            <a:ext cx="9835116" cy="20544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6088" fontAlgn="ctr">
              <a:lnSpc>
                <a:spcPct val="150000"/>
              </a:lnSpc>
            </a:pPr>
            <a:r>
              <a:rPr lang="zh-CN" altLang="zh-CN" b="1" dirty="0"/>
              <a:t>解决办法有以下两种。</a:t>
            </a:r>
          </a:p>
          <a:p>
            <a:pPr indent="446088">
              <a:lnSpc>
                <a:spcPct val="150000"/>
              </a:lnSpc>
            </a:pPr>
            <a:r>
              <a:rPr lang="zh-CN" altLang="zh-CN" dirty="0"/>
              <a:t>① 将函数定义改为按值传递：</a:t>
            </a:r>
          </a:p>
          <a:p>
            <a:pPr indent="446088">
              <a:lnSpc>
                <a:spcPct val="150000"/>
              </a:lnSpc>
            </a:pPr>
            <a:endParaRPr lang="en-US" altLang="zh-CN" dirty="0" smtClean="0"/>
          </a:p>
          <a:p>
            <a:pPr indent="446088">
              <a:lnSpc>
                <a:spcPct val="150000"/>
              </a:lnSpc>
            </a:pPr>
            <a:r>
              <a:rPr lang="zh-CN" altLang="zh-CN" dirty="0" smtClean="0"/>
              <a:t>② </a:t>
            </a:r>
            <a:r>
              <a:rPr lang="zh-CN" altLang="zh-CN" dirty="0"/>
              <a:t>将实参</a:t>
            </a:r>
            <a:r>
              <a:rPr lang="en-US" altLang="zh-CN" dirty="0"/>
              <a:t>i</a:t>
            </a:r>
            <a:r>
              <a:rPr lang="zh-CN" altLang="zh-CN" dirty="0"/>
              <a:t>改为表达式，因为表达式是按值传递的。把变量改为表达式的最简单的方法是用</a:t>
            </a:r>
            <a:r>
              <a:rPr lang="en-US" altLang="zh-CN" dirty="0"/>
              <a:t>()</a:t>
            </a:r>
            <a:r>
              <a:rPr lang="zh-CN" altLang="zh-CN" dirty="0"/>
              <a:t>将变量括起来。调用语句为</a:t>
            </a:r>
            <a:r>
              <a:rPr lang="zh-CN" altLang="zh-CN" dirty="0" smtClean="0"/>
              <a:t>：</a:t>
            </a:r>
            <a:endParaRPr lang="zh-CN" altLang="zh-CN" dirty="0"/>
          </a:p>
        </p:txBody>
      </p:sp>
      <p:sp>
        <p:nvSpPr>
          <p:cNvPr id="6" name="圆角矩形 5"/>
          <p:cNvSpPr/>
          <p:nvPr/>
        </p:nvSpPr>
        <p:spPr>
          <a:xfrm>
            <a:off x="1352919" y="4672972"/>
            <a:ext cx="8758643" cy="391597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dirty="0"/>
              <a:t>Private Function Multiply(</a:t>
            </a:r>
            <a:r>
              <a:rPr lang="en-US" altLang="zh-CN" dirty="0" err="1"/>
              <a:t>ByVal</a:t>
            </a:r>
            <a:r>
              <a:rPr lang="en-US" altLang="zh-CN" dirty="0"/>
              <a:t> n As Integer)As Integer</a:t>
            </a:r>
            <a:endParaRPr lang="zh-CN" altLang="zh-CN" dirty="0"/>
          </a:p>
        </p:txBody>
      </p:sp>
      <p:sp>
        <p:nvSpPr>
          <p:cNvPr id="7" name="圆角矩形 6"/>
          <p:cNvSpPr/>
          <p:nvPr/>
        </p:nvSpPr>
        <p:spPr>
          <a:xfrm>
            <a:off x="1352919" y="5852861"/>
            <a:ext cx="8758643" cy="391597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dirty="0"/>
              <a:t>Sum = Sum + Multiply((i))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3494707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9"/>
          <p:cNvSpPr txBox="1"/>
          <p:nvPr/>
        </p:nvSpPr>
        <p:spPr>
          <a:xfrm>
            <a:off x="621887" y="109260"/>
            <a:ext cx="4619963" cy="474905"/>
          </a:xfrm>
          <a:prstGeom prst="rect">
            <a:avLst/>
          </a:prstGeom>
          <a:noFill/>
        </p:spPr>
        <p:txBody>
          <a:bodyPr wrap="square" lIns="119792" tIns="59896" rIns="119792" bIns="59896" rtlCol="0">
            <a:spAutoFit/>
          </a:bodyPr>
          <a:lstStyle>
            <a:defPPr>
              <a:defRPr lang="zh-CN"/>
            </a:defPPr>
            <a:lvl1pPr>
              <a:defRPr sz="2300" b="1">
                <a:blipFill>
                  <a:blip r:embed="rId2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3</a:t>
            </a:r>
            <a:r>
              <a:rPr lang="zh-CN" altLang="zh-CN" dirty="0"/>
              <a:t>．数组参数的传递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18707" y="754912"/>
            <a:ext cx="975005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6088"/>
            <a:r>
              <a:rPr lang="en-US" altLang="zh-CN" dirty="0"/>
              <a:t>VB.NET</a:t>
            </a:r>
            <a:r>
              <a:rPr lang="zh-CN" altLang="zh-CN" dirty="0"/>
              <a:t>允许把数组作为实参传递到过程中。在定义过程时，数组可以作为形参出现在过程的形参列表中，声明数组参数的语法格式如下</a:t>
            </a:r>
            <a:r>
              <a:rPr lang="zh-CN" altLang="zh-CN" dirty="0" smtClean="0"/>
              <a:t>：</a:t>
            </a:r>
            <a:endParaRPr lang="zh-CN" altLang="zh-CN" dirty="0"/>
          </a:p>
        </p:txBody>
      </p:sp>
      <p:sp>
        <p:nvSpPr>
          <p:cNvPr id="4" name="圆角矩形 3"/>
          <p:cNvSpPr/>
          <p:nvPr/>
        </p:nvSpPr>
        <p:spPr>
          <a:xfrm>
            <a:off x="1371062" y="1362475"/>
            <a:ext cx="8453422" cy="391597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zh-CN" dirty="0"/>
              <a:t>形参数组名</a:t>
            </a:r>
            <a:r>
              <a:rPr lang="en-US" altLang="zh-CN" dirty="0"/>
              <a:t>()[As </a:t>
            </a:r>
            <a:r>
              <a:rPr lang="zh-CN" altLang="zh-CN" dirty="0"/>
              <a:t>数据类型</a:t>
            </a:r>
            <a:r>
              <a:rPr lang="en-US" altLang="zh-CN" dirty="0"/>
              <a:t>]</a:t>
            </a:r>
            <a:endParaRPr lang="zh-CN" altLang="zh-CN" dirty="0"/>
          </a:p>
        </p:txBody>
      </p:sp>
      <p:sp>
        <p:nvSpPr>
          <p:cNvPr id="5" name="TextBox 4"/>
          <p:cNvSpPr txBox="1"/>
          <p:nvPr/>
        </p:nvSpPr>
        <p:spPr>
          <a:xfrm>
            <a:off x="850336" y="1754072"/>
            <a:ext cx="9494874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6088"/>
            <a:r>
              <a:rPr lang="zh-CN" altLang="zh-CN" dirty="0"/>
              <a:t>形参数组对应的实参必须也是数组，数据类型与形参一致，实参列表中的数组不能带括号“</a:t>
            </a:r>
            <a:r>
              <a:rPr lang="en-US" altLang="zh-CN" dirty="0"/>
              <a:t>()</a:t>
            </a:r>
            <a:r>
              <a:rPr lang="zh-CN" altLang="zh-CN" dirty="0"/>
              <a:t>”。数组参数只能按地址传递，形参与实参共有同一段内存单元。</a:t>
            </a:r>
          </a:p>
          <a:p>
            <a:pPr indent="446088"/>
            <a:r>
              <a:rPr lang="zh-CN" altLang="zh-CN" dirty="0"/>
              <a:t>【例</a:t>
            </a:r>
            <a:r>
              <a:rPr lang="en-US" altLang="zh-CN" dirty="0"/>
              <a:t>3.24</a:t>
            </a:r>
            <a:r>
              <a:rPr lang="zh-CN" altLang="zh-CN" dirty="0"/>
              <a:t>】 用同一个函数</a:t>
            </a:r>
            <a:r>
              <a:rPr lang="en-US" altLang="zh-CN" dirty="0"/>
              <a:t>Average</a:t>
            </a:r>
            <a:r>
              <a:rPr lang="zh-CN" altLang="zh-CN" dirty="0"/>
              <a:t>分别求一班学生和二班学生的平均成绩。运行结果如图</a:t>
            </a:r>
            <a:r>
              <a:rPr lang="en-US" altLang="zh-CN" dirty="0"/>
              <a:t>3.35</a:t>
            </a:r>
            <a:r>
              <a:rPr lang="zh-CN" altLang="zh-CN" dirty="0"/>
              <a:t>所示</a:t>
            </a:r>
            <a:r>
              <a:rPr lang="zh-CN" altLang="zh-CN" dirty="0" smtClean="0"/>
              <a:t>。</a:t>
            </a:r>
            <a:endParaRPr lang="zh-CN" altLang="zh-CN" dirty="0"/>
          </a:p>
        </p:txBody>
      </p:sp>
      <p:pic>
        <p:nvPicPr>
          <p:cNvPr id="82946" name="Picture 2"/>
          <p:cNvPicPr>
            <a:picLocks noChangeAspect="1" noChangeArrowheads="1"/>
          </p:cNvPicPr>
          <p:nvPr/>
        </p:nvPicPr>
        <p:blipFill>
          <a:blip r:embed="rId3">
            <a:lum bright="-12000"/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5810" y="2988538"/>
            <a:ext cx="3763925" cy="17053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47820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9"/>
          <p:cNvSpPr txBox="1"/>
          <p:nvPr/>
        </p:nvSpPr>
        <p:spPr>
          <a:xfrm>
            <a:off x="621887" y="109260"/>
            <a:ext cx="4619963" cy="474905"/>
          </a:xfrm>
          <a:prstGeom prst="rect">
            <a:avLst/>
          </a:prstGeom>
          <a:noFill/>
        </p:spPr>
        <p:txBody>
          <a:bodyPr wrap="square" lIns="119792" tIns="59896" rIns="119792" bIns="59896" rtlCol="0">
            <a:spAutoFit/>
          </a:bodyPr>
          <a:lstStyle>
            <a:defPPr>
              <a:defRPr lang="zh-CN"/>
            </a:defPPr>
            <a:lvl1pPr>
              <a:defRPr sz="2300" b="1">
                <a:blipFill>
                  <a:blip r:embed="rId2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3</a:t>
            </a:r>
            <a:r>
              <a:rPr lang="zh-CN" altLang="zh-CN" dirty="0"/>
              <a:t>．数组参数的传递</a:t>
            </a:r>
          </a:p>
        </p:txBody>
      </p:sp>
      <p:sp>
        <p:nvSpPr>
          <p:cNvPr id="3" name="矩形 2"/>
          <p:cNvSpPr/>
          <p:nvPr/>
        </p:nvSpPr>
        <p:spPr>
          <a:xfrm>
            <a:off x="1384933" y="563095"/>
            <a:ext cx="1710725" cy="3539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dirty="0"/>
              <a:t>程序代码如下：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384933" y="846396"/>
            <a:ext cx="8163104" cy="5966460"/>
          </a:xfrm>
          <a:prstGeom prst="roundRect">
            <a:avLst>
              <a:gd name="adj" fmla="val 2193"/>
            </a:avLst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Private Sub </a:t>
            </a:r>
            <a:r>
              <a:rPr lang="en-US" altLang="zh-CN" sz="1400" dirty="0" err="1"/>
              <a:t>btnStart_Click</a:t>
            </a:r>
            <a:r>
              <a:rPr lang="en-US" altLang="zh-CN" sz="1400" dirty="0"/>
              <a:t>(</a:t>
            </a:r>
            <a:r>
              <a:rPr lang="en-US" altLang="zh-CN" sz="1400" dirty="0" err="1"/>
              <a:t>ByVal</a:t>
            </a:r>
            <a:r>
              <a:rPr lang="en-US" altLang="zh-CN" sz="1400" dirty="0"/>
              <a:t> sender As </a:t>
            </a:r>
            <a:r>
              <a:rPr lang="en-US" altLang="zh-CN" sz="1400" dirty="0" err="1"/>
              <a:t>System.Object</a:t>
            </a:r>
            <a:r>
              <a:rPr lang="en-US" altLang="zh-CN" sz="1400" dirty="0"/>
              <a:t>, </a:t>
            </a:r>
            <a:r>
              <a:rPr lang="en-US" altLang="zh-CN" sz="1400" dirty="0" err="1"/>
              <a:t>ByVal</a:t>
            </a:r>
            <a:r>
              <a:rPr lang="en-US" altLang="zh-CN" sz="1400" dirty="0"/>
              <a:t> e As </a:t>
            </a:r>
            <a:r>
              <a:rPr lang="en-US" altLang="zh-CN" sz="1400" dirty="0" err="1"/>
              <a:t>System.EventArgs</a:t>
            </a:r>
            <a:r>
              <a:rPr lang="en-US" altLang="zh-CN" sz="1400" dirty="0"/>
              <a:t>)</a:t>
            </a:r>
            <a:endParaRPr lang="zh-CN" altLang="zh-CN" sz="1400" dirty="0"/>
          </a:p>
          <a:p>
            <a:r>
              <a:rPr lang="en-US" altLang="zh-CN" sz="1400" dirty="0"/>
              <a:t>						</a:t>
            </a:r>
            <a:r>
              <a:rPr lang="en-US" altLang="zh-CN" sz="1400" dirty="0" smtClean="0"/>
              <a:t>Handles </a:t>
            </a:r>
            <a:r>
              <a:rPr lang="en-US" altLang="zh-CN" sz="1400" dirty="0" err="1"/>
              <a:t>btnStart.Click</a:t>
            </a:r>
            <a:endParaRPr lang="zh-CN" altLang="zh-CN" sz="1400" dirty="0"/>
          </a:p>
          <a:p>
            <a:r>
              <a:rPr lang="en-US" altLang="zh-CN" sz="1400" dirty="0"/>
              <a:t>    ' </a:t>
            </a:r>
            <a:r>
              <a:rPr lang="zh-CN" altLang="zh-CN" sz="1400" dirty="0"/>
              <a:t>单击“计算”按钮 </a:t>
            </a:r>
          </a:p>
          <a:p>
            <a:r>
              <a:rPr lang="en-US" altLang="zh-CN" sz="1400" dirty="0"/>
              <a:t>    Dim Score1(5) As Single, Score2(8) As Single</a:t>
            </a:r>
            <a:endParaRPr lang="zh-CN" altLang="zh-CN" sz="1400" dirty="0"/>
          </a:p>
          <a:p>
            <a:r>
              <a:rPr lang="en-US" altLang="zh-CN" sz="1400" dirty="0"/>
              <a:t>    Score1(0) = 90 : Score1(1) = 70 : Score1(2) = 91      	</a:t>
            </a:r>
            <a:r>
              <a:rPr lang="en-US" altLang="zh-CN" sz="1400" dirty="0" smtClean="0"/>
              <a:t>' </a:t>
            </a:r>
            <a:r>
              <a:rPr lang="zh-CN" altLang="zh-CN" sz="1400" dirty="0"/>
              <a:t>置初值</a:t>
            </a:r>
          </a:p>
          <a:p>
            <a:r>
              <a:rPr lang="en-US" altLang="zh-CN" sz="1400" dirty="0"/>
              <a:t>    Score1(3) = 60 : Score1(4) = 65</a:t>
            </a:r>
            <a:endParaRPr lang="zh-CN" altLang="zh-CN" sz="1400" dirty="0"/>
          </a:p>
          <a:p>
            <a:r>
              <a:rPr lang="en-US" altLang="zh-CN" sz="1400" dirty="0"/>
              <a:t>    Score2(0) = 75 : Score2(1) = 80 : Score2(2) = 71</a:t>
            </a:r>
            <a:endParaRPr lang="zh-CN" altLang="zh-CN" sz="1400" dirty="0"/>
          </a:p>
          <a:p>
            <a:r>
              <a:rPr lang="en-US" altLang="zh-CN" sz="1400" dirty="0"/>
              <a:t>    Score2(3) = 54 : Score2(4) = 99</a:t>
            </a:r>
            <a:endParaRPr lang="zh-CN" altLang="zh-CN" sz="1400" dirty="0"/>
          </a:p>
          <a:p>
            <a:r>
              <a:rPr lang="en-US" altLang="zh-CN" sz="1400" dirty="0"/>
              <a:t>    Score2(5) = 77 : Score2(6) = 89 : Score2(7) = 76</a:t>
            </a:r>
            <a:endParaRPr lang="zh-CN" altLang="zh-CN" sz="1400" dirty="0"/>
          </a:p>
          <a:p>
            <a:r>
              <a:rPr lang="en-US" altLang="zh-CN" sz="1400" dirty="0"/>
              <a:t>    txtS1.Text = </a:t>
            </a:r>
            <a:r>
              <a:rPr lang="en-US" altLang="zh-CN" sz="1400" dirty="0" err="1"/>
              <a:t>Int</a:t>
            </a:r>
            <a:r>
              <a:rPr lang="en-US" altLang="zh-CN" sz="1400" dirty="0"/>
              <a:t>(Average(Score1, 5) * 100) / 100        	' </a:t>
            </a:r>
            <a:r>
              <a:rPr lang="zh-CN" altLang="zh-CN" sz="1400" dirty="0"/>
              <a:t>求一班学生的平均成绩</a:t>
            </a:r>
          </a:p>
          <a:p>
            <a:r>
              <a:rPr lang="en-US" altLang="zh-CN" sz="1400" dirty="0"/>
              <a:t>    txtS2.Text = </a:t>
            </a:r>
            <a:r>
              <a:rPr lang="en-US" altLang="zh-CN" sz="1400" dirty="0" err="1"/>
              <a:t>Int</a:t>
            </a:r>
            <a:r>
              <a:rPr lang="en-US" altLang="zh-CN" sz="1400" dirty="0"/>
              <a:t>(Average(Score2, 8) * 100) / 100          	' </a:t>
            </a:r>
            <a:r>
              <a:rPr lang="zh-CN" altLang="zh-CN" sz="1400" dirty="0"/>
              <a:t>求二班学生的平均成绩</a:t>
            </a:r>
          </a:p>
          <a:p>
            <a:r>
              <a:rPr lang="en-US" altLang="zh-CN" sz="1400" dirty="0"/>
              <a:t>End Sub</a:t>
            </a:r>
            <a:endParaRPr lang="zh-CN" altLang="zh-CN" sz="1400" dirty="0"/>
          </a:p>
          <a:p>
            <a:r>
              <a:rPr lang="en-US" altLang="zh-CN" sz="1400" dirty="0"/>
              <a:t>Private Function Average(</a:t>
            </a:r>
            <a:r>
              <a:rPr lang="en-US" altLang="zh-CN" sz="1400" dirty="0" err="1"/>
              <a:t>ByVal</a:t>
            </a:r>
            <a:r>
              <a:rPr lang="en-US" altLang="zh-CN" sz="1400" dirty="0"/>
              <a:t> </a:t>
            </a:r>
            <a:r>
              <a:rPr lang="en-US" altLang="zh-CN" sz="1400" dirty="0" err="1"/>
              <a:t>stuArray</a:t>
            </a:r>
            <a:r>
              <a:rPr lang="en-US" altLang="zh-CN" sz="1400" dirty="0"/>
              <a:t>() As Single, </a:t>
            </a:r>
            <a:r>
              <a:rPr lang="en-US" altLang="zh-CN" sz="1400" dirty="0" err="1"/>
              <a:t>ByVal</a:t>
            </a:r>
            <a:r>
              <a:rPr lang="en-US" altLang="zh-CN" sz="1400" dirty="0"/>
              <a:t> n As Integer) As Single</a:t>
            </a:r>
            <a:endParaRPr lang="zh-CN" altLang="zh-CN" sz="1400" dirty="0"/>
          </a:p>
          <a:p>
            <a:r>
              <a:rPr lang="en-US" altLang="zh-CN" sz="1400" dirty="0"/>
              <a:t>    ' </a:t>
            </a:r>
            <a:r>
              <a:rPr lang="zh-CN" altLang="zh-CN" sz="1400" dirty="0"/>
              <a:t>求平均值</a:t>
            </a:r>
          </a:p>
          <a:p>
            <a:r>
              <a:rPr lang="en-US" altLang="zh-CN" sz="1400" dirty="0"/>
              <a:t>    Dim i As Integer</a:t>
            </a:r>
            <a:endParaRPr lang="zh-CN" altLang="zh-CN" sz="1400" dirty="0"/>
          </a:p>
          <a:p>
            <a:r>
              <a:rPr lang="en-US" altLang="zh-CN" sz="1400" dirty="0"/>
              <a:t>    Dim aver As Single, sum As Single</a:t>
            </a:r>
            <a:endParaRPr lang="zh-CN" altLang="zh-CN" sz="1400" dirty="0"/>
          </a:p>
          <a:p>
            <a:r>
              <a:rPr lang="en-US" altLang="zh-CN" sz="1400" dirty="0"/>
              <a:t>    For i = 0 To n - 1</a:t>
            </a:r>
            <a:endParaRPr lang="zh-CN" altLang="zh-CN" sz="1400" dirty="0"/>
          </a:p>
          <a:p>
            <a:r>
              <a:rPr lang="en-US" altLang="zh-CN" sz="1400" dirty="0"/>
              <a:t>        sum = sum + </a:t>
            </a:r>
            <a:r>
              <a:rPr lang="en-US" altLang="zh-CN" sz="1400" dirty="0" err="1"/>
              <a:t>stuArray</a:t>
            </a:r>
            <a:r>
              <a:rPr lang="en-US" altLang="zh-CN" sz="1400" dirty="0"/>
              <a:t>(i)</a:t>
            </a:r>
            <a:endParaRPr lang="zh-CN" altLang="zh-CN" sz="1400" dirty="0"/>
          </a:p>
          <a:p>
            <a:r>
              <a:rPr lang="en-US" altLang="zh-CN" sz="1400" dirty="0"/>
              <a:t>    Next i</a:t>
            </a:r>
            <a:endParaRPr lang="zh-CN" altLang="zh-CN" sz="1400" dirty="0"/>
          </a:p>
          <a:p>
            <a:r>
              <a:rPr lang="en-US" altLang="zh-CN" sz="1400" dirty="0"/>
              <a:t>    aver = sum / n</a:t>
            </a:r>
            <a:endParaRPr lang="zh-CN" altLang="zh-CN" sz="1400" dirty="0"/>
          </a:p>
          <a:p>
            <a:r>
              <a:rPr lang="en-US" altLang="zh-CN" sz="1400" dirty="0"/>
              <a:t>    Average = aver</a:t>
            </a:r>
            <a:endParaRPr lang="zh-CN" altLang="zh-CN" sz="1400" dirty="0"/>
          </a:p>
          <a:p>
            <a:r>
              <a:rPr lang="en-US" altLang="zh-CN" sz="1400" dirty="0"/>
              <a:t>End Function</a:t>
            </a:r>
            <a:endParaRPr lang="zh-CN" altLang="zh-CN" sz="1400" dirty="0"/>
          </a:p>
          <a:p>
            <a:r>
              <a:rPr lang="en-US" altLang="zh-CN" sz="1400" dirty="0"/>
              <a:t> </a:t>
            </a:r>
            <a:endParaRPr lang="zh-CN" altLang="zh-CN" sz="1400" dirty="0"/>
          </a:p>
          <a:p>
            <a:r>
              <a:rPr lang="en-US" altLang="zh-CN" sz="1400" dirty="0"/>
              <a:t>Private Sub </a:t>
            </a:r>
            <a:r>
              <a:rPr lang="en-US" altLang="zh-CN" sz="1400" dirty="0" err="1"/>
              <a:t>btnEnd_Click</a:t>
            </a:r>
            <a:r>
              <a:rPr lang="en-US" altLang="zh-CN" sz="1400" dirty="0"/>
              <a:t>(</a:t>
            </a:r>
            <a:r>
              <a:rPr lang="en-US" altLang="zh-CN" sz="1400" dirty="0" err="1"/>
              <a:t>ByVal</a:t>
            </a:r>
            <a:r>
              <a:rPr lang="en-US" altLang="zh-CN" sz="1400" dirty="0"/>
              <a:t> sender As </a:t>
            </a:r>
            <a:r>
              <a:rPr lang="en-US" altLang="zh-CN" sz="1400" dirty="0" err="1"/>
              <a:t>System.Object</a:t>
            </a:r>
            <a:r>
              <a:rPr lang="en-US" altLang="zh-CN" sz="1400" dirty="0"/>
              <a:t>, </a:t>
            </a:r>
            <a:r>
              <a:rPr lang="en-US" altLang="zh-CN" sz="1400" dirty="0" err="1"/>
              <a:t>ByVal</a:t>
            </a:r>
            <a:r>
              <a:rPr lang="en-US" altLang="zh-CN" sz="1400" dirty="0"/>
              <a:t> e As </a:t>
            </a:r>
            <a:r>
              <a:rPr lang="en-US" altLang="zh-CN" sz="1400" dirty="0" err="1"/>
              <a:t>System.EventArgs</a:t>
            </a:r>
            <a:r>
              <a:rPr lang="en-US" altLang="zh-CN" sz="1400" dirty="0"/>
              <a:t>)</a:t>
            </a:r>
            <a:endParaRPr lang="zh-CN" altLang="zh-CN" sz="1400" dirty="0"/>
          </a:p>
          <a:p>
            <a:r>
              <a:rPr lang="en-US" altLang="zh-CN" sz="1400" dirty="0"/>
              <a:t>						</a:t>
            </a:r>
            <a:r>
              <a:rPr lang="en-US" altLang="zh-CN" sz="1400" dirty="0" smtClean="0"/>
              <a:t> </a:t>
            </a:r>
            <a:r>
              <a:rPr lang="en-US" altLang="zh-CN" sz="1400" dirty="0"/>
              <a:t>Handles </a:t>
            </a:r>
            <a:r>
              <a:rPr lang="en-US" altLang="zh-CN" sz="1400" dirty="0" err="1" smtClean="0"/>
              <a:t>btnEnd.Click</a:t>
            </a:r>
            <a:endParaRPr lang="zh-CN" altLang="zh-CN" sz="1400" dirty="0"/>
          </a:p>
          <a:p>
            <a:r>
              <a:rPr lang="en-US" altLang="zh-CN" sz="1400" dirty="0"/>
              <a:t>    End</a:t>
            </a:r>
            <a:endParaRPr lang="zh-CN" altLang="zh-CN" sz="1400" dirty="0"/>
          </a:p>
          <a:p>
            <a:r>
              <a:rPr lang="en-US" altLang="zh-CN" sz="1400" dirty="0"/>
              <a:t>End </a:t>
            </a:r>
            <a:r>
              <a:rPr lang="en-US" altLang="zh-CN" sz="1400" dirty="0" smtClean="0"/>
              <a:t>Sub</a:t>
            </a:r>
          </a:p>
        </p:txBody>
      </p:sp>
    </p:spTree>
    <p:extLst>
      <p:ext uri="{BB962C8B-B14F-4D97-AF65-F5344CB8AC3E}">
        <p14:creationId xmlns:p14="http://schemas.microsoft.com/office/powerpoint/2010/main" val="900761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9"/>
          <p:cNvSpPr txBox="1"/>
          <p:nvPr/>
        </p:nvSpPr>
        <p:spPr>
          <a:xfrm>
            <a:off x="621887" y="109260"/>
            <a:ext cx="4619963" cy="474905"/>
          </a:xfrm>
          <a:prstGeom prst="rect">
            <a:avLst/>
          </a:prstGeom>
          <a:noFill/>
        </p:spPr>
        <p:txBody>
          <a:bodyPr wrap="square" lIns="119792" tIns="59896" rIns="119792" bIns="59896" rtlCol="0">
            <a:spAutoFit/>
          </a:bodyPr>
          <a:lstStyle>
            <a:defPPr>
              <a:defRPr lang="zh-CN"/>
            </a:defPPr>
            <a:lvl1pPr>
              <a:defRPr sz="2300" b="1">
                <a:blipFill>
                  <a:blip r:embed="rId2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3</a:t>
            </a:r>
            <a:r>
              <a:rPr lang="zh-CN" altLang="zh-CN" dirty="0"/>
              <a:t>．数组参数的传递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127051" y="808074"/>
            <a:ext cx="935665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dirty="0"/>
              <a:t>【例</a:t>
            </a:r>
            <a:r>
              <a:rPr lang="en-US" altLang="zh-CN" dirty="0"/>
              <a:t>3.25</a:t>
            </a:r>
            <a:r>
              <a:rPr lang="zh-CN" altLang="zh-CN" dirty="0"/>
              <a:t>】 在例</a:t>
            </a:r>
            <a:r>
              <a:rPr lang="en-US" altLang="zh-CN" dirty="0"/>
              <a:t>3.24</a:t>
            </a:r>
            <a:r>
              <a:rPr lang="zh-CN" altLang="zh-CN" dirty="0"/>
              <a:t>中，通过</a:t>
            </a:r>
            <a:r>
              <a:rPr lang="en-US" altLang="zh-CN" dirty="0" err="1"/>
              <a:t>Redim</a:t>
            </a:r>
            <a:r>
              <a:rPr lang="zh-CN" altLang="zh-CN" dirty="0"/>
              <a:t>语句改变数组参数的维界，计算一班学生中前</a:t>
            </a:r>
            <a:r>
              <a:rPr lang="en-US" altLang="zh-CN" dirty="0"/>
              <a:t>3</a:t>
            </a:r>
            <a:r>
              <a:rPr lang="zh-CN" altLang="zh-CN" dirty="0"/>
              <a:t>人的平均成绩。</a:t>
            </a:r>
          </a:p>
          <a:p>
            <a:r>
              <a:rPr lang="zh-CN" altLang="zh-CN" dirty="0"/>
              <a:t>程序代码如下</a:t>
            </a:r>
            <a:r>
              <a:rPr lang="zh-CN" altLang="zh-CN" dirty="0" smtClean="0"/>
              <a:t>：</a:t>
            </a:r>
            <a:endParaRPr lang="zh-CN" altLang="zh-CN" dirty="0"/>
          </a:p>
        </p:txBody>
      </p:sp>
      <p:sp>
        <p:nvSpPr>
          <p:cNvPr id="4" name="TextBox 3"/>
          <p:cNvSpPr txBox="1"/>
          <p:nvPr/>
        </p:nvSpPr>
        <p:spPr>
          <a:xfrm>
            <a:off x="1265274" y="1423627"/>
            <a:ext cx="8771861" cy="4486335"/>
          </a:xfrm>
          <a:prstGeom prst="roundRect">
            <a:avLst>
              <a:gd name="adj" fmla="val 4221"/>
            </a:avLst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Private Function Average(</a:t>
            </a:r>
            <a:r>
              <a:rPr lang="en-US" altLang="zh-CN" sz="1400" dirty="0" err="1"/>
              <a:t>ByVal</a:t>
            </a:r>
            <a:r>
              <a:rPr lang="en-US" altLang="zh-CN" sz="1400" dirty="0"/>
              <a:t> </a:t>
            </a:r>
            <a:r>
              <a:rPr lang="en-US" altLang="zh-CN" sz="1400" dirty="0" err="1"/>
              <a:t>stuArray</a:t>
            </a:r>
            <a:r>
              <a:rPr lang="en-US" altLang="zh-CN" sz="1400" dirty="0"/>
              <a:t>() As Single, </a:t>
            </a:r>
            <a:r>
              <a:rPr lang="en-US" altLang="zh-CN" sz="1400" dirty="0" err="1"/>
              <a:t>ByVal</a:t>
            </a:r>
            <a:r>
              <a:rPr lang="en-US" altLang="zh-CN" sz="1400" dirty="0"/>
              <a:t> n As Integer) As Single</a:t>
            </a:r>
            <a:endParaRPr lang="zh-CN" altLang="zh-CN" sz="1400" dirty="0"/>
          </a:p>
          <a:p>
            <a:r>
              <a:rPr lang="en-US" altLang="zh-CN" sz="1400" dirty="0"/>
              <a:t>    ' </a:t>
            </a:r>
            <a:r>
              <a:rPr lang="zh-CN" altLang="zh-CN" sz="1400" dirty="0"/>
              <a:t>求平均值</a:t>
            </a:r>
          </a:p>
          <a:p>
            <a:r>
              <a:rPr lang="en-US" altLang="zh-CN" sz="1400" dirty="0"/>
              <a:t>    Dim i As Integer</a:t>
            </a:r>
            <a:endParaRPr lang="zh-CN" altLang="zh-CN" sz="1400" dirty="0"/>
          </a:p>
          <a:p>
            <a:r>
              <a:rPr lang="en-US" altLang="zh-CN" sz="1400" dirty="0"/>
              <a:t>    Dim aver As Single, sum As Single</a:t>
            </a:r>
            <a:endParaRPr lang="zh-CN" altLang="zh-CN" sz="1400" dirty="0"/>
          </a:p>
          <a:p>
            <a:r>
              <a:rPr lang="en-US" altLang="zh-CN" sz="1400" dirty="0"/>
              <a:t>    </a:t>
            </a:r>
            <a:r>
              <a:rPr lang="en-US" altLang="zh-CN" sz="1400" dirty="0" err="1"/>
              <a:t>ReDim</a:t>
            </a:r>
            <a:r>
              <a:rPr lang="en-US" altLang="zh-CN" sz="1400" dirty="0"/>
              <a:t> Preserve </a:t>
            </a:r>
            <a:r>
              <a:rPr lang="en-US" altLang="zh-CN" sz="1400" dirty="0" err="1"/>
              <a:t>stuArray</a:t>
            </a:r>
            <a:r>
              <a:rPr lang="en-US" altLang="zh-CN" sz="1400" dirty="0"/>
              <a:t>(n)                       	' </a:t>
            </a:r>
            <a:r>
              <a:rPr lang="zh-CN" altLang="zh-CN" sz="1400" dirty="0"/>
              <a:t>改变形参数组的维界</a:t>
            </a:r>
          </a:p>
          <a:p>
            <a:r>
              <a:rPr lang="en-US" altLang="zh-CN" sz="1400" dirty="0"/>
              <a:t>    For i = 0 To n - 1</a:t>
            </a:r>
            <a:endParaRPr lang="zh-CN" altLang="zh-CN" sz="1400" dirty="0"/>
          </a:p>
          <a:p>
            <a:r>
              <a:rPr lang="en-US" altLang="zh-CN" sz="1400" dirty="0"/>
              <a:t>        sum = sum + </a:t>
            </a:r>
            <a:r>
              <a:rPr lang="en-US" altLang="zh-CN" sz="1400" dirty="0" err="1"/>
              <a:t>stuArray</a:t>
            </a:r>
            <a:r>
              <a:rPr lang="en-US" altLang="zh-CN" sz="1400" dirty="0"/>
              <a:t>(i)</a:t>
            </a:r>
            <a:endParaRPr lang="zh-CN" altLang="zh-CN" sz="1400" dirty="0"/>
          </a:p>
          <a:p>
            <a:r>
              <a:rPr lang="en-US" altLang="zh-CN" sz="1400" dirty="0"/>
              <a:t>    Next i</a:t>
            </a:r>
            <a:endParaRPr lang="zh-CN" altLang="zh-CN" sz="1400" dirty="0"/>
          </a:p>
          <a:p>
            <a:r>
              <a:rPr lang="en-US" altLang="zh-CN" sz="1400" dirty="0"/>
              <a:t>    aver = sum / n</a:t>
            </a:r>
            <a:endParaRPr lang="zh-CN" altLang="zh-CN" sz="1400" dirty="0"/>
          </a:p>
          <a:p>
            <a:r>
              <a:rPr lang="en-US" altLang="zh-CN" sz="1400" dirty="0"/>
              <a:t>    Average = aver</a:t>
            </a:r>
            <a:endParaRPr lang="zh-CN" altLang="zh-CN" sz="1400" dirty="0"/>
          </a:p>
          <a:p>
            <a:r>
              <a:rPr lang="en-US" altLang="zh-CN" sz="1400" dirty="0"/>
              <a:t>End Function</a:t>
            </a:r>
            <a:endParaRPr lang="zh-CN" altLang="zh-CN" sz="1400" dirty="0"/>
          </a:p>
          <a:p>
            <a:r>
              <a:rPr lang="en-US" altLang="zh-CN" sz="1400" dirty="0"/>
              <a:t>Private Sub </a:t>
            </a:r>
            <a:r>
              <a:rPr lang="en-US" altLang="zh-CN" sz="1400" dirty="0" err="1"/>
              <a:t>btnStart_Click</a:t>
            </a:r>
            <a:r>
              <a:rPr lang="en-US" altLang="zh-CN" sz="1400" dirty="0"/>
              <a:t>(</a:t>
            </a:r>
            <a:r>
              <a:rPr lang="en-US" altLang="zh-CN" sz="1400" dirty="0" err="1"/>
              <a:t>ByVal</a:t>
            </a:r>
            <a:r>
              <a:rPr lang="en-US" altLang="zh-CN" sz="1400" dirty="0"/>
              <a:t> sender As </a:t>
            </a:r>
            <a:r>
              <a:rPr lang="en-US" altLang="zh-CN" sz="1400" dirty="0" err="1"/>
              <a:t>System.Object</a:t>
            </a:r>
            <a:r>
              <a:rPr lang="en-US" altLang="zh-CN" sz="1400" dirty="0"/>
              <a:t>, </a:t>
            </a:r>
            <a:r>
              <a:rPr lang="en-US" altLang="zh-CN" sz="1400" dirty="0" err="1"/>
              <a:t>ByVal</a:t>
            </a:r>
            <a:r>
              <a:rPr lang="en-US" altLang="zh-CN" sz="1400" dirty="0"/>
              <a:t> e As </a:t>
            </a:r>
            <a:r>
              <a:rPr lang="en-US" altLang="zh-CN" sz="1400" dirty="0" err="1"/>
              <a:t>System.EventArgs</a:t>
            </a:r>
            <a:r>
              <a:rPr lang="en-US" altLang="zh-CN" sz="1400" dirty="0"/>
              <a:t>) </a:t>
            </a:r>
            <a:endParaRPr lang="zh-CN" altLang="zh-CN" sz="1400" dirty="0"/>
          </a:p>
          <a:p>
            <a:r>
              <a:rPr lang="en-US" altLang="zh-CN" sz="1400" dirty="0"/>
              <a:t>					</a:t>
            </a:r>
            <a:r>
              <a:rPr lang="en-US" altLang="zh-CN" sz="1400" dirty="0" smtClean="0"/>
              <a:t>Handles </a:t>
            </a:r>
            <a:r>
              <a:rPr lang="en-US" altLang="zh-CN" sz="1400" dirty="0" err="1"/>
              <a:t>btnStart.Click</a:t>
            </a:r>
            <a:endParaRPr lang="zh-CN" altLang="zh-CN" sz="1400" dirty="0"/>
          </a:p>
          <a:p>
            <a:r>
              <a:rPr lang="en-US" altLang="zh-CN" sz="1400" dirty="0"/>
              <a:t>    Dim Score1()As Single</a:t>
            </a:r>
            <a:endParaRPr lang="zh-CN" altLang="zh-CN" sz="1400" dirty="0"/>
          </a:p>
          <a:p>
            <a:r>
              <a:rPr lang="en-US" altLang="zh-CN" sz="1400" dirty="0"/>
              <a:t>    </a:t>
            </a:r>
            <a:r>
              <a:rPr lang="en-US" altLang="zh-CN" sz="1400" dirty="0" err="1"/>
              <a:t>ReDim</a:t>
            </a:r>
            <a:r>
              <a:rPr lang="en-US" altLang="zh-CN" sz="1400" dirty="0"/>
              <a:t> Score 1(5)</a:t>
            </a:r>
            <a:endParaRPr lang="zh-CN" altLang="zh-CN" sz="1400" dirty="0"/>
          </a:p>
          <a:p>
            <a:r>
              <a:rPr lang="en-US" altLang="zh-CN" sz="1400" dirty="0"/>
              <a:t>    Score1 (0)= 90: Score1 (1)= 70: Score1 (2)= 91 			' </a:t>
            </a:r>
            <a:r>
              <a:rPr lang="zh-CN" altLang="zh-CN" sz="1400" dirty="0"/>
              <a:t>置初值</a:t>
            </a:r>
          </a:p>
          <a:p>
            <a:r>
              <a:rPr lang="en-US" altLang="zh-CN" sz="1400" dirty="0"/>
              <a:t>    Score1 (3)= 60: Score1 (4)= 65</a:t>
            </a:r>
            <a:endParaRPr lang="zh-CN" altLang="zh-CN" sz="1400" dirty="0"/>
          </a:p>
          <a:p>
            <a:r>
              <a:rPr lang="en-US" altLang="zh-CN" sz="1400" dirty="0"/>
              <a:t>    txtS1.Text = </a:t>
            </a:r>
            <a:r>
              <a:rPr lang="en-US" altLang="zh-CN" sz="1400" dirty="0" err="1"/>
              <a:t>Int</a:t>
            </a:r>
            <a:r>
              <a:rPr lang="en-US" altLang="zh-CN" sz="1400" dirty="0"/>
              <a:t>(Average(Score1, 5)* 100)/ 100	 		' </a:t>
            </a:r>
            <a:r>
              <a:rPr lang="zh-CN" altLang="zh-CN" sz="1400" dirty="0"/>
              <a:t>求一班学生的平均成绩</a:t>
            </a:r>
          </a:p>
          <a:p>
            <a:r>
              <a:rPr lang="en-US" altLang="zh-CN" sz="1400" dirty="0"/>
              <a:t>    txtS2.Text = </a:t>
            </a:r>
            <a:r>
              <a:rPr lang="en-US" altLang="zh-CN" sz="1400" dirty="0" err="1"/>
              <a:t>Int</a:t>
            </a:r>
            <a:r>
              <a:rPr lang="en-US" altLang="zh-CN" sz="1400" dirty="0"/>
              <a:t>(Average(Score1, 3)* 100)/ 100 	 		' </a:t>
            </a:r>
            <a:r>
              <a:rPr lang="zh-CN" altLang="zh-CN" sz="1400" dirty="0"/>
              <a:t>求一班学生前</a:t>
            </a:r>
            <a:r>
              <a:rPr lang="en-US" altLang="zh-CN" sz="1400" dirty="0"/>
              <a:t>3</a:t>
            </a:r>
            <a:r>
              <a:rPr lang="zh-CN" altLang="zh-CN" sz="1400" dirty="0"/>
              <a:t>人的平均成绩</a:t>
            </a:r>
          </a:p>
          <a:p>
            <a:r>
              <a:rPr lang="en-US" altLang="zh-CN" sz="1400" dirty="0"/>
              <a:t>End </a:t>
            </a:r>
            <a:r>
              <a:rPr lang="en-US" altLang="zh-CN" sz="1400" dirty="0" smtClean="0"/>
              <a:t>Sub</a:t>
            </a:r>
            <a:endParaRPr lang="zh-CN" altLang="zh-CN" sz="1400" dirty="0"/>
          </a:p>
        </p:txBody>
      </p:sp>
    </p:spTree>
    <p:extLst>
      <p:ext uri="{BB962C8B-B14F-4D97-AF65-F5344CB8AC3E}">
        <p14:creationId xmlns:p14="http://schemas.microsoft.com/office/powerpoint/2010/main" val="1630985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9"/>
          <p:cNvSpPr txBox="1"/>
          <p:nvPr/>
        </p:nvSpPr>
        <p:spPr>
          <a:xfrm>
            <a:off x="621887" y="109260"/>
            <a:ext cx="4619963" cy="474905"/>
          </a:xfrm>
          <a:prstGeom prst="rect">
            <a:avLst/>
          </a:prstGeom>
          <a:noFill/>
        </p:spPr>
        <p:txBody>
          <a:bodyPr wrap="square" lIns="119792" tIns="59896" rIns="119792" bIns="59896" rtlCol="0">
            <a:spAutoFit/>
          </a:bodyPr>
          <a:lstStyle>
            <a:defPPr>
              <a:defRPr lang="zh-CN"/>
            </a:defPPr>
            <a:lvl1pPr>
              <a:defRPr sz="2300" b="1">
                <a:blipFill>
                  <a:blip r:embed="rId2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3</a:t>
            </a:r>
            <a:r>
              <a:rPr lang="zh-CN" altLang="zh-CN" dirty="0"/>
              <a:t>．数组参数的传递</a:t>
            </a:r>
          </a:p>
        </p:txBody>
      </p:sp>
      <p:sp>
        <p:nvSpPr>
          <p:cNvPr id="3" name="矩形 2"/>
          <p:cNvSpPr/>
          <p:nvPr/>
        </p:nvSpPr>
        <p:spPr>
          <a:xfrm>
            <a:off x="1351177" y="913974"/>
            <a:ext cx="2969083" cy="3539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dirty="0"/>
              <a:t>程序运行结果如图</a:t>
            </a:r>
            <a:r>
              <a:rPr lang="en-US" altLang="zh-CN" dirty="0"/>
              <a:t>3.36</a:t>
            </a:r>
            <a:r>
              <a:rPr lang="zh-CN" altLang="zh-CN" dirty="0"/>
              <a:t>所示。</a:t>
            </a:r>
          </a:p>
        </p:txBody>
      </p:sp>
      <p:pic>
        <p:nvPicPr>
          <p:cNvPr id="83970" name="Picture 2"/>
          <p:cNvPicPr>
            <a:picLocks noChangeAspect="1" noChangeArrowheads="1"/>
          </p:cNvPicPr>
          <p:nvPr/>
        </p:nvPicPr>
        <p:blipFill>
          <a:blip r:embed="rId3">
            <a:lum bright="-6000"/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1868" y="1483301"/>
            <a:ext cx="5232549" cy="23999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07200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9"/>
          <p:cNvSpPr txBox="1"/>
          <p:nvPr/>
        </p:nvSpPr>
        <p:spPr>
          <a:xfrm>
            <a:off x="621887" y="109260"/>
            <a:ext cx="4619963" cy="474905"/>
          </a:xfrm>
          <a:prstGeom prst="rect">
            <a:avLst/>
          </a:prstGeom>
          <a:noFill/>
        </p:spPr>
        <p:txBody>
          <a:bodyPr wrap="square" lIns="119792" tIns="59896" rIns="119792" bIns="59896" rtlCol="0">
            <a:spAutoFit/>
          </a:bodyPr>
          <a:lstStyle>
            <a:defPPr>
              <a:defRPr lang="zh-CN"/>
            </a:defPPr>
            <a:lvl1pPr>
              <a:defRPr sz="2300" b="1">
                <a:blipFill>
                  <a:blip r:embed="rId2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4</a:t>
            </a:r>
            <a:r>
              <a:rPr lang="zh-CN" altLang="zh-CN" dirty="0"/>
              <a:t>．对象参数的传递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65544" y="786809"/>
            <a:ext cx="9314121" cy="1400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6088"/>
            <a:r>
              <a:rPr lang="zh-CN" altLang="zh-CN" dirty="0"/>
              <a:t>【例</a:t>
            </a:r>
            <a:r>
              <a:rPr lang="en-US" altLang="zh-CN" dirty="0"/>
              <a:t>3.26</a:t>
            </a:r>
            <a:r>
              <a:rPr lang="zh-CN" altLang="zh-CN" dirty="0"/>
              <a:t>】 传递窗体对象和标签对象参数应用举例。</a:t>
            </a:r>
          </a:p>
          <a:p>
            <a:pPr indent="446088"/>
            <a:r>
              <a:rPr lang="zh-CN" altLang="zh-CN" dirty="0"/>
              <a:t>界面设计与功能要求：在窗体</a:t>
            </a:r>
            <a:r>
              <a:rPr lang="en-US" altLang="zh-CN" dirty="0"/>
              <a:t>Form1</a:t>
            </a:r>
            <a:r>
              <a:rPr lang="zh-CN" altLang="zh-CN" dirty="0"/>
              <a:t>中创建了一个按钮（</a:t>
            </a:r>
            <a:r>
              <a:rPr lang="en-US" altLang="zh-CN" dirty="0" err="1"/>
              <a:t>btnStu</a:t>
            </a:r>
            <a:r>
              <a:rPr lang="zh-CN" altLang="zh-CN" dirty="0"/>
              <a:t>），按钮的</a:t>
            </a:r>
            <a:r>
              <a:rPr lang="en-US" altLang="zh-CN" dirty="0"/>
              <a:t>Text</a:t>
            </a:r>
            <a:r>
              <a:rPr lang="zh-CN" altLang="zh-CN" dirty="0"/>
              <a:t>属性值为“查询成绩”，单击该按钮后，通过传递对象参数在窗体的标签（</a:t>
            </a:r>
            <a:r>
              <a:rPr lang="en-US" altLang="zh-CN" dirty="0"/>
              <a:t>Label1</a:t>
            </a:r>
            <a:r>
              <a:rPr lang="zh-CN" altLang="zh-CN" dirty="0"/>
              <a:t>）上显示“查询成绩”文字，同时将窗体</a:t>
            </a:r>
            <a:r>
              <a:rPr lang="en-US" altLang="zh-CN" dirty="0"/>
              <a:t>Form1</a:t>
            </a:r>
            <a:r>
              <a:rPr lang="zh-CN" altLang="zh-CN" dirty="0"/>
              <a:t>的标题改为“传递对象”。</a:t>
            </a:r>
          </a:p>
          <a:p>
            <a:pPr indent="446088"/>
            <a:r>
              <a:rPr lang="zh-CN" altLang="zh-CN" dirty="0"/>
              <a:t>窗体中的控件属性见表</a:t>
            </a:r>
            <a:r>
              <a:rPr lang="en-US" altLang="zh-CN" dirty="0"/>
              <a:t>3.25</a:t>
            </a:r>
            <a:r>
              <a:rPr lang="zh-CN" altLang="zh-CN" dirty="0" smtClean="0"/>
              <a:t>。</a:t>
            </a:r>
            <a:endParaRPr lang="zh-CN" altLang="zh-CN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6262567"/>
              </p:ext>
            </p:extLst>
          </p:nvPr>
        </p:nvGraphicFramePr>
        <p:xfrm>
          <a:off x="2523429" y="2298146"/>
          <a:ext cx="6088941" cy="1455148"/>
        </p:xfrm>
        <a:graphic>
          <a:graphicData uri="http://schemas.openxmlformats.org/drawingml/2006/table">
            <a:tbl>
              <a:tblPr firstRow="1" bandRow="1" bandCol="1"/>
              <a:tblGrid>
                <a:gridCol w="1518104"/>
                <a:gridCol w="1543923"/>
                <a:gridCol w="1010004"/>
                <a:gridCol w="2016910"/>
              </a:tblGrid>
              <a:tr h="363787">
                <a:tc>
                  <a:txBody>
                    <a:bodyPr/>
                    <a:lstStyle/>
                    <a:p>
                      <a:pPr algn="ctr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zh-CN" sz="1400" b="1" kern="1050" dirty="0">
                          <a:effectLst/>
                          <a:latin typeface="Times New Roman"/>
                          <a:ea typeface="宋体"/>
                        </a:rPr>
                        <a:t>对象</a:t>
                      </a:r>
                      <a:endParaRPr lang="zh-CN" sz="1400" kern="105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10">
                      <a:fgClr>
                        <a:srgbClr val="FFFFFF"/>
                      </a:fgClr>
                      <a:bgClr>
                        <a:srgbClr val="E5E5E5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zh-CN" sz="1400" b="1" kern="1050">
                          <a:effectLst/>
                          <a:latin typeface="Times New Roman"/>
                          <a:ea typeface="宋体"/>
                        </a:rPr>
                        <a:t>控件名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10">
                      <a:fgClr>
                        <a:srgbClr val="FFFFFF"/>
                      </a:fgClr>
                      <a:bgClr>
                        <a:srgbClr val="E5E5E5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zh-CN" sz="1400" b="1" kern="1050">
                          <a:effectLst/>
                          <a:latin typeface="Times New Roman"/>
                          <a:ea typeface="宋体"/>
                        </a:rPr>
                        <a:t>属性名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10">
                      <a:fgClr>
                        <a:srgbClr val="FFFFFF"/>
                      </a:fgClr>
                      <a:bgClr>
                        <a:srgbClr val="E5E5E5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zh-CN" sz="1400" b="1" kern="1050">
                          <a:effectLst/>
                          <a:latin typeface="Times New Roman"/>
                          <a:ea typeface="宋体"/>
                        </a:rPr>
                        <a:t>属性值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10">
                      <a:fgClr>
                        <a:srgbClr val="FFFFFF"/>
                      </a:fgClr>
                      <a:bgClr>
                        <a:srgbClr val="E5E5E5"/>
                      </a:bgClr>
                    </a:pattFill>
                  </a:tcPr>
                </a:tc>
              </a:tr>
              <a:tr h="363787"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Form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Form1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Text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成绩管理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3787"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Button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btnStu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Text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查询成绩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3787"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Label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Label1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Text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zh-CN" sz="1400" kern="1050" dirty="0">
                          <a:effectLst/>
                          <a:latin typeface="Times New Roman"/>
                          <a:ea typeface="宋体"/>
                        </a:rPr>
                        <a:t>空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765544" y="3934047"/>
            <a:ext cx="931412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6088"/>
            <a:r>
              <a:rPr lang="zh-CN" altLang="zh-CN" dirty="0"/>
              <a:t>在程序中，窗体</a:t>
            </a:r>
            <a:r>
              <a:rPr lang="en-US" altLang="zh-CN" dirty="0"/>
              <a:t>Form1</a:t>
            </a:r>
            <a:r>
              <a:rPr lang="zh-CN" altLang="zh-CN" dirty="0"/>
              <a:t>的标题和标签内容是通过过程参数传递的，图</a:t>
            </a:r>
            <a:r>
              <a:rPr lang="en-US" altLang="zh-CN" dirty="0"/>
              <a:t>3.37</a:t>
            </a:r>
            <a:r>
              <a:rPr lang="zh-CN" altLang="zh-CN" dirty="0"/>
              <a:t>（</a:t>
            </a:r>
            <a:r>
              <a:rPr lang="en-US" altLang="zh-CN" dirty="0"/>
              <a:t>a</a:t>
            </a:r>
            <a:r>
              <a:rPr lang="zh-CN" altLang="zh-CN" dirty="0"/>
              <a:t>）是启动时的窗体，图</a:t>
            </a:r>
            <a:r>
              <a:rPr lang="en-US" altLang="zh-CN" dirty="0"/>
              <a:t>3.37</a:t>
            </a:r>
            <a:r>
              <a:rPr lang="zh-CN" altLang="zh-CN" dirty="0"/>
              <a:t>（</a:t>
            </a:r>
            <a:r>
              <a:rPr lang="en-US" altLang="zh-CN" dirty="0"/>
              <a:t>b</a:t>
            </a:r>
            <a:r>
              <a:rPr lang="zh-CN" altLang="zh-CN" dirty="0"/>
              <a:t>）是单击“查询成绩”按钮时的查询窗体</a:t>
            </a:r>
            <a:r>
              <a:rPr lang="zh-CN" altLang="zh-CN" dirty="0" smtClean="0"/>
              <a:t>。</a:t>
            </a:r>
            <a:endParaRPr lang="zh-CN" altLang="zh-CN" dirty="0"/>
          </a:p>
        </p:txBody>
      </p:sp>
      <p:pic>
        <p:nvPicPr>
          <p:cNvPr id="84994" name="Picture 2"/>
          <p:cNvPicPr>
            <a:picLocks noChangeAspect="1" noChangeArrowheads="1"/>
          </p:cNvPicPr>
          <p:nvPr/>
        </p:nvPicPr>
        <p:blipFill>
          <a:blip r:embed="rId3">
            <a:lum bright="-6000"/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1868" y="4537416"/>
            <a:ext cx="2126385" cy="18314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4993" name="Picture 1"/>
          <p:cNvPicPr>
            <a:picLocks noChangeAspect="1" noChangeArrowheads="1"/>
          </p:cNvPicPr>
          <p:nvPr/>
        </p:nvPicPr>
        <p:blipFill>
          <a:blip r:embed="rId4">
            <a:lum bright="-6000"/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9052" y="4537415"/>
            <a:ext cx="2137143" cy="18407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0" y="0"/>
            <a:ext cx="118808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0" y="1679575"/>
            <a:ext cx="1188085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            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03223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9"/>
          <p:cNvSpPr txBox="1"/>
          <p:nvPr/>
        </p:nvSpPr>
        <p:spPr>
          <a:xfrm>
            <a:off x="621887" y="109260"/>
            <a:ext cx="4619963" cy="474905"/>
          </a:xfrm>
          <a:prstGeom prst="rect">
            <a:avLst/>
          </a:prstGeom>
          <a:noFill/>
        </p:spPr>
        <p:txBody>
          <a:bodyPr wrap="square" lIns="119792" tIns="59896" rIns="119792" bIns="59896" rtlCol="0">
            <a:spAutoFit/>
          </a:bodyPr>
          <a:lstStyle>
            <a:defPPr>
              <a:defRPr lang="zh-CN"/>
            </a:defPPr>
            <a:lvl1pPr>
              <a:defRPr sz="2300" b="1">
                <a:blipFill>
                  <a:blip r:embed="rId2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4</a:t>
            </a:r>
            <a:r>
              <a:rPr lang="zh-CN" altLang="zh-CN" dirty="0"/>
              <a:t>．对象参数的传递</a:t>
            </a:r>
          </a:p>
        </p:txBody>
      </p:sp>
      <p:sp>
        <p:nvSpPr>
          <p:cNvPr id="3" name="矩形 2"/>
          <p:cNvSpPr/>
          <p:nvPr/>
        </p:nvSpPr>
        <p:spPr>
          <a:xfrm>
            <a:off x="1221143" y="743852"/>
            <a:ext cx="1710725" cy="3539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dirty="0"/>
              <a:t>程序代码如下：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350335" y="1190847"/>
            <a:ext cx="8771860" cy="3325416"/>
          </a:xfrm>
          <a:prstGeom prst="roundRect">
            <a:avLst>
              <a:gd name="adj" fmla="val 5961"/>
            </a:avLst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dirty="0"/>
              <a:t>Private Sub </a:t>
            </a:r>
            <a:r>
              <a:rPr lang="en-US" altLang="zh-CN" dirty="0" err="1"/>
              <a:t>btnStu_Click</a:t>
            </a:r>
            <a:r>
              <a:rPr lang="en-US" altLang="zh-CN" dirty="0"/>
              <a:t>(</a:t>
            </a:r>
            <a:r>
              <a:rPr lang="en-US" altLang="zh-CN" dirty="0" err="1"/>
              <a:t>ByVal</a:t>
            </a:r>
            <a:r>
              <a:rPr lang="en-US" altLang="zh-CN" dirty="0"/>
              <a:t> sender As </a:t>
            </a:r>
            <a:r>
              <a:rPr lang="en-US" altLang="zh-CN" dirty="0" err="1"/>
              <a:t>System.Object</a:t>
            </a:r>
            <a:r>
              <a:rPr lang="en-US" altLang="zh-CN" dirty="0"/>
              <a:t>, </a:t>
            </a:r>
            <a:r>
              <a:rPr lang="en-US" altLang="zh-CN" dirty="0" err="1"/>
              <a:t>ByVal</a:t>
            </a:r>
            <a:r>
              <a:rPr lang="en-US" altLang="zh-CN" dirty="0"/>
              <a:t> e As </a:t>
            </a:r>
            <a:r>
              <a:rPr lang="en-US" altLang="zh-CN" dirty="0" err="1"/>
              <a:t>System.EventArgs</a:t>
            </a:r>
            <a:r>
              <a:rPr lang="en-US" altLang="zh-CN" dirty="0"/>
              <a:t>) </a:t>
            </a:r>
            <a:endParaRPr lang="zh-CN" altLang="zh-CN" dirty="0"/>
          </a:p>
          <a:p>
            <a:r>
              <a:rPr lang="en-US" altLang="zh-CN" dirty="0"/>
              <a:t>Handles </a:t>
            </a:r>
            <a:r>
              <a:rPr lang="en-US" altLang="zh-CN" dirty="0" err="1"/>
              <a:t>btnStu.Click</a:t>
            </a:r>
            <a:endParaRPr lang="zh-CN" altLang="zh-CN" dirty="0"/>
          </a:p>
          <a:p>
            <a:r>
              <a:rPr lang="en-US" altLang="zh-CN" dirty="0"/>
              <a:t>        ' </a:t>
            </a:r>
            <a:r>
              <a:rPr lang="zh-CN" altLang="zh-CN" dirty="0"/>
              <a:t>单击按钮</a:t>
            </a:r>
          </a:p>
          <a:p>
            <a:r>
              <a:rPr lang="en-US" altLang="zh-CN" dirty="0"/>
              <a:t>        ' </a:t>
            </a:r>
            <a:r>
              <a:rPr lang="zh-CN" altLang="zh-CN" dirty="0"/>
              <a:t>将按钮的文本传递给窗体中的</a:t>
            </a:r>
            <a:r>
              <a:rPr lang="en-US" altLang="zh-CN" dirty="0"/>
              <a:t>Label1 </a:t>
            </a:r>
            <a:endParaRPr lang="zh-CN" altLang="zh-CN" dirty="0"/>
          </a:p>
          <a:p>
            <a:r>
              <a:rPr lang="en-US" altLang="zh-CN" dirty="0"/>
              <a:t>        Call </a:t>
            </a:r>
            <a:r>
              <a:rPr lang="en-US" altLang="zh-CN" dirty="0" err="1"/>
              <a:t>frmTrans</a:t>
            </a:r>
            <a:r>
              <a:rPr lang="en-US" altLang="zh-CN" dirty="0"/>
              <a:t>(</a:t>
            </a:r>
            <a:r>
              <a:rPr lang="en-US" altLang="zh-CN" dirty="0" err="1"/>
              <a:t>ActiveForm</a:t>
            </a:r>
            <a:r>
              <a:rPr lang="en-US" altLang="zh-CN" dirty="0"/>
              <a:t>, Label1, </a:t>
            </a:r>
            <a:r>
              <a:rPr lang="en-US" altLang="zh-CN" dirty="0" err="1"/>
              <a:t>Me.Text</a:t>
            </a:r>
            <a:r>
              <a:rPr lang="en-US" altLang="zh-CN" dirty="0"/>
              <a:t>)</a:t>
            </a:r>
            <a:endParaRPr lang="zh-CN" altLang="zh-CN" dirty="0"/>
          </a:p>
          <a:p>
            <a:r>
              <a:rPr lang="en-US" altLang="zh-CN" dirty="0"/>
              <a:t>    End Sub</a:t>
            </a:r>
            <a:endParaRPr lang="zh-CN" altLang="zh-CN" dirty="0"/>
          </a:p>
          <a:p>
            <a:r>
              <a:rPr lang="en-US" altLang="zh-CN" dirty="0"/>
              <a:t>    Private Sub </a:t>
            </a:r>
            <a:r>
              <a:rPr lang="en-US" altLang="zh-CN" dirty="0" err="1"/>
              <a:t>frmTrans</a:t>
            </a:r>
            <a:r>
              <a:rPr lang="en-US" altLang="zh-CN" dirty="0"/>
              <a:t>(</a:t>
            </a:r>
            <a:r>
              <a:rPr lang="en-US" altLang="zh-CN" dirty="0" err="1"/>
              <a:t>ByVal</a:t>
            </a:r>
            <a:r>
              <a:rPr lang="en-US" altLang="zh-CN" dirty="0"/>
              <a:t> F As Form, </a:t>
            </a:r>
            <a:r>
              <a:rPr lang="en-US" altLang="zh-CN" dirty="0" err="1"/>
              <a:t>ByVal</a:t>
            </a:r>
            <a:r>
              <a:rPr lang="en-US" altLang="zh-CN" dirty="0"/>
              <a:t> L As Label, </a:t>
            </a:r>
            <a:r>
              <a:rPr lang="en-US" altLang="zh-CN" dirty="0" err="1"/>
              <a:t>ByVal</a:t>
            </a:r>
            <a:r>
              <a:rPr lang="en-US" altLang="zh-CN" dirty="0"/>
              <a:t> </a:t>
            </a:r>
            <a:r>
              <a:rPr lang="en-US" altLang="zh-CN" dirty="0" err="1"/>
              <a:t>btnText</a:t>
            </a:r>
            <a:r>
              <a:rPr lang="en-US" altLang="zh-CN" dirty="0"/>
              <a:t> As String)</a:t>
            </a:r>
            <a:endParaRPr lang="zh-CN" altLang="zh-CN" dirty="0"/>
          </a:p>
          <a:p>
            <a:r>
              <a:rPr lang="en-US" altLang="zh-CN" dirty="0"/>
              <a:t>        ' </a:t>
            </a:r>
            <a:r>
              <a:rPr lang="zh-CN" altLang="zh-CN" dirty="0"/>
              <a:t>显示窗体标题和标签文本，形参为窗体参数</a:t>
            </a:r>
          </a:p>
          <a:p>
            <a:r>
              <a:rPr lang="en-US" altLang="zh-CN" dirty="0"/>
              <a:t>        </a:t>
            </a:r>
            <a:r>
              <a:rPr lang="en-US" altLang="zh-CN" dirty="0" err="1"/>
              <a:t>F.Text</a:t>
            </a:r>
            <a:r>
              <a:rPr lang="en-US" altLang="zh-CN" dirty="0"/>
              <a:t> = "</a:t>
            </a:r>
            <a:r>
              <a:rPr lang="zh-CN" altLang="zh-CN" dirty="0"/>
              <a:t>传递对象</a:t>
            </a:r>
            <a:r>
              <a:rPr lang="en-US" altLang="zh-CN" dirty="0"/>
              <a:t>"</a:t>
            </a:r>
            <a:endParaRPr lang="zh-CN" altLang="zh-CN" dirty="0"/>
          </a:p>
          <a:p>
            <a:r>
              <a:rPr lang="en-US" altLang="zh-CN" dirty="0"/>
              <a:t>        </a:t>
            </a:r>
            <a:r>
              <a:rPr lang="en-US" altLang="zh-CN" dirty="0" err="1"/>
              <a:t>L.Text</a:t>
            </a:r>
            <a:r>
              <a:rPr lang="en-US" altLang="zh-CN" dirty="0"/>
              <a:t> = </a:t>
            </a:r>
            <a:r>
              <a:rPr lang="en-US" altLang="zh-CN" dirty="0" err="1"/>
              <a:t>btnText</a:t>
            </a:r>
            <a:endParaRPr lang="zh-CN" altLang="zh-CN" dirty="0"/>
          </a:p>
          <a:p>
            <a:r>
              <a:rPr lang="en-US" altLang="zh-CN" dirty="0"/>
              <a:t>        </a:t>
            </a:r>
            <a:r>
              <a:rPr lang="en-US" altLang="zh-CN" dirty="0" err="1"/>
              <a:t>L.Visible</a:t>
            </a:r>
            <a:r>
              <a:rPr lang="en-US" altLang="zh-CN" dirty="0"/>
              <a:t> = True</a:t>
            </a:r>
            <a:endParaRPr lang="zh-CN" altLang="zh-CN" dirty="0"/>
          </a:p>
          <a:p>
            <a:r>
              <a:rPr lang="en-US" altLang="zh-CN" dirty="0"/>
              <a:t>    End </a:t>
            </a:r>
            <a:r>
              <a:rPr lang="en-US" altLang="zh-CN" dirty="0" smtClean="0"/>
              <a:t>Sub</a:t>
            </a:r>
          </a:p>
        </p:txBody>
      </p:sp>
    </p:spTree>
    <p:extLst>
      <p:ext uri="{BB962C8B-B14F-4D97-AF65-F5344CB8AC3E}">
        <p14:creationId xmlns:p14="http://schemas.microsoft.com/office/powerpoint/2010/main" val="2094847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908" y="2751291"/>
            <a:ext cx="11880850" cy="1723600"/>
          </a:xfrm>
          <a:prstGeom prst="rect">
            <a:avLst/>
          </a:prstGeom>
          <a:solidFill>
            <a:srgbClr val="C30D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9781" tIns="59890" rIns="119781" bIns="59890"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5295015" y="3297780"/>
            <a:ext cx="5518298" cy="630621"/>
          </a:xfrm>
          <a:prstGeom prst="rect">
            <a:avLst/>
          </a:prstGeom>
          <a:effectLst>
            <a:outerShdw blurRad="63500" dir="12600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lIns="60639" tIns="30321" rIns="60639" bIns="30321">
            <a:spAutoFit/>
          </a:bodyPr>
          <a:lstStyle/>
          <a:p>
            <a:r>
              <a:rPr lang="en-US" altLang="zh-CN" sz="3700" b="1" dirty="0" smtClean="0">
                <a:solidFill>
                  <a:schemeClr val="bg1"/>
                </a:solidFill>
                <a:latin typeface="Century Gothic"/>
              </a:rPr>
              <a:t>—</a:t>
            </a:r>
            <a:r>
              <a:rPr lang="zh-CN" altLang="zh-CN" sz="3600" b="1" dirty="0">
                <a:solidFill>
                  <a:schemeClr val="bg1"/>
                </a:solidFill>
              </a:rPr>
              <a:t>应用举例—数制转换器</a:t>
            </a:r>
          </a:p>
        </p:txBody>
      </p:sp>
      <p:sp>
        <p:nvSpPr>
          <p:cNvPr id="24" name="TextBox 62"/>
          <p:cNvSpPr txBox="1"/>
          <p:nvPr/>
        </p:nvSpPr>
        <p:spPr>
          <a:xfrm>
            <a:off x="8665485" y="19771"/>
            <a:ext cx="3157937" cy="380111"/>
          </a:xfrm>
          <a:prstGeom prst="rect">
            <a:avLst/>
          </a:prstGeom>
          <a:noFill/>
        </p:spPr>
        <p:txBody>
          <a:bodyPr wrap="square" lIns="119781" tIns="59890" rIns="119781" bIns="59890" rtlCol="0">
            <a:spAutoFit/>
          </a:bodyPr>
          <a:lstStyle/>
          <a:p>
            <a:r>
              <a:rPr lang="en-US" altLang="zh-CN" sz="1600" dirty="0">
                <a:ea typeface="创艺简老宋" pitchFamily="2" charset="-122"/>
              </a:rPr>
              <a:t>Visual Basic.NET</a:t>
            </a:r>
            <a:r>
              <a:rPr lang="zh-CN" altLang="zh-CN" sz="1600" dirty="0">
                <a:ea typeface="创艺简老宋" pitchFamily="2" charset="-122"/>
              </a:rPr>
              <a:t>实用教程（第</a:t>
            </a:r>
            <a:r>
              <a:rPr lang="en-US" altLang="zh-CN" sz="1600" dirty="0">
                <a:ea typeface="创艺简老宋" pitchFamily="2" charset="-122"/>
              </a:rPr>
              <a:t>3</a:t>
            </a:r>
            <a:r>
              <a:rPr lang="zh-CN" altLang="zh-CN" sz="1600" dirty="0">
                <a:ea typeface="创艺简老宋" pitchFamily="2" charset="-122"/>
              </a:rPr>
              <a:t>版）</a:t>
            </a:r>
          </a:p>
        </p:txBody>
      </p:sp>
      <p:sp>
        <p:nvSpPr>
          <p:cNvPr id="25" name="TextBox 63"/>
          <p:cNvSpPr txBox="1"/>
          <p:nvPr/>
        </p:nvSpPr>
        <p:spPr>
          <a:xfrm>
            <a:off x="9400385" y="5881185"/>
            <a:ext cx="2139773" cy="382560"/>
          </a:xfrm>
          <a:prstGeom prst="rect">
            <a:avLst/>
          </a:prstGeom>
          <a:noFill/>
        </p:spPr>
        <p:txBody>
          <a:bodyPr wrap="square" lIns="119781" tIns="59890" rIns="119781" bIns="59890" rtlCol="0">
            <a:spAutoFit/>
          </a:bodyPr>
          <a:lstStyle/>
          <a:p>
            <a:pPr algn="ctr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主编：郑阿奇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6" name="business freedom [高质量]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028603" y="146029"/>
            <a:ext cx="792056" cy="81073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780523" y="1128100"/>
            <a:ext cx="8583423" cy="742337"/>
          </a:xfrm>
          <a:prstGeom prst="rect">
            <a:avLst/>
          </a:prstGeom>
          <a:noFill/>
        </p:spPr>
        <p:txBody>
          <a:bodyPr wrap="square" lIns="95077" tIns="47539" rIns="95077" bIns="47539" rtlCol="0">
            <a:spAutoFit/>
          </a:bodyPr>
          <a:lstStyle/>
          <a:p>
            <a:r>
              <a:rPr lang="zh-CN" altLang="zh-CN" sz="4200" dirty="0" smtClean="0">
                <a:solidFill>
                  <a:srgbClr val="C00000"/>
                </a:solidFill>
                <a:latin typeface="方正大黑简体" pitchFamily="2" charset="-122"/>
                <a:ea typeface="方正大黑简体" pitchFamily="2" charset="-122"/>
              </a:rPr>
              <a:t>第</a:t>
            </a:r>
            <a:r>
              <a:rPr lang="en-US" altLang="zh-CN" sz="4200" dirty="0" smtClean="0">
                <a:solidFill>
                  <a:srgbClr val="C00000"/>
                </a:solidFill>
                <a:latin typeface="方正大黑简体" pitchFamily="2" charset="-122"/>
                <a:ea typeface="方正大黑简体" pitchFamily="2" charset="-122"/>
              </a:rPr>
              <a:t>3</a:t>
            </a:r>
            <a:r>
              <a:rPr lang="zh-CN" altLang="zh-CN" sz="4200" dirty="0" smtClean="0">
                <a:solidFill>
                  <a:srgbClr val="C00000"/>
                </a:solidFill>
                <a:latin typeface="方正大黑简体" pitchFamily="2" charset="-122"/>
                <a:ea typeface="方正大黑简体" pitchFamily="2" charset="-122"/>
              </a:rPr>
              <a:t>章</a:t>
            </a:r>
            <a:r>
              <a:rPr lang="en-US" altLang="zh-CN" sz="4200" dirty="0" smtClean="0">
                <a:solidFill>
                  <a:srgbClr val="C00000"/>
                </a:solidFill>
                <a:latin typeface="方正大黑简体" pitchFamily="2" charset="-122"/>
                <a:ea typeface="方正大黑简体" pitchFamily="2" charset="-122"/>
              </a:rPr>
              <a:t>   </a:t>
            </a:r>
            <a:r>
              <a:rPr lang="en-US" altLang="zh-CN" sz="4200" dirty="0">
                <a:solidFill>
                  <a:srgbClr val="C00000"/>
                </a:solidFill>
                <a:latin typeface="方正大黑简体" pitchFamily="2" charset="-122"/>
                <a:ea typeface="方正大黑简体" pitchFamily="2" charset="-122"/>
              </a:rPr>
              <a:t>Visual Basic.NET</a:t>
            </a:r>
            <a:r>
              <a:rPr lang="zh-CN" altLang="zh-CN" sz="4200" dirty="0">
                <a:solidFill>
                  <a:srgbClr val="C00000"/>
                </a:solidFill>
                <a:latin typeface="方正大黑简体" pitchFamily="2" charset="-122"/>
                <a:ea typeface="方正大黑简体" pitchFamily="2" charset="-122"/>
              </a:rPr>
              <a:t>语言基础</a:t>
            </a:r>
          </a:p>
        </p:txBody>
      </p:sp>
    </p:spTree>
    <p:extLst>
      <p:ext uri="{BB962C8B-B14F-4D97-AF65-F5344CB8AC3E}">
        <p14:creationId xmlns:p14="http://schemas.microsoft.com/office/powerpoint/2010/main" val="1017615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 advTm="0">
        <p14:vortex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750"/>
                            </p:stCondLst>
                            <p:childTnLst>
                              <p:par>
                                <p:cTn id="1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6050"/>
                            </p:stCondLst>
                            <p:childTnLst>
                              <p:par>
                                <p:cTn id="2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29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6"/>
                </p:tgtEl>
              </p:cMediaNode>
            </p:audio>
          </p:childTnLst>
        </p:cTn>
      </p:par>
    </p:tnLst>
    <p:bldLst>
      <p:bldP spid="5" grpId="0" animBg="1"/>
      <p:bldP spid="22" grpId="0"/>
      <p:bldP spid="24" grpId="0"/>
      <p:bldP spid="25" grpId="0"/>
    </p:bld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9"/>
          <p:cNvSpPr txBox="1"/>
          <p:nvPr/>
        </p:nvSpPr>
        <p:spPr>
          <a:xfrm>
            <a:off x="621887" y="109260"/>
            <a:ext cx="4619963" cy="474905"/>
          </a:xfrm>
          <a:prstGeom prst="rect">
            <a:avLst/>
          </a:prstGeom>
          <a:noFill/>
        </p:spPr>
        <p:txBody>
          <a:bodyPr wrap="square" lIns="119792" tIns="59896" rIns="119792" bIns="59896" rtlCol="0">
            <a:spAutoFit/>
          </a:bodyPr>
          <a:lstStyle>
            <a:defPPr>
              <a:defRPr lang="zh-CN"/>
            </a:defPPr>
            <a:lvl1pPr>
              <a:defRPr sz="2300" b="1">
                <a:blipFill>
                  <a:blip r:embed="rId2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zh-CN" dirty="0"/>
              <a:t>应用举例—数制转换器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158949" y="818707"/>
            <a:ext cx="9101470" cy="1400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6088"/>
            <a:r>
              <a:rPr lang="zh-CN" altLang="zh-CN" dirty="0"/>
              <a:t>【例</a:t>
            </a:r>
            <a:r>
              <a:rPr lang="en-US" altLang="zh-CN" dirty="0"/>
              <a:t>3.27</a:t>
            </a:r>
            <a:r>
              <a:rPr lang="zh-CN" altLang="zh-CN" dirty="0"/>
              <a:t>】 编程实现“数制转换器”功能，即任意输入一个十进制数，将其转换成二进制、八进制或十六进制数。</a:t>
            </a:r>
          </a:p>
          <a:p>
            <a:pPr indent="446088"/>
            <a:r>
              <a:rPr lang="zh-CN" altLang="zh-CN" dirty="0"/>
              <a:t>数制转换算法：将十进制数除以进制基数（</a:t>
            </a:r>
            <a:r>
              <a:rPr lang="en-US" altLang="zh-CN" dirty="0"/>
              <a:t>2</a:t>
            </a:r>
            <a:r>
              <a:rPr lang="zh-CN" altLang="zh-CN" dirty="0"/>
              <a:t>、</a:t>
            </a:r>
            <a:r>
              <a:rPr lang="en-US" altLang="zh-CN" dirty="0"/>
              <a:t>8</a:t>
            </a:r>
            <a:r>
              <a:rPr lang="zh-CN" altLang="zh-CN" dirty="0"/>
              <a:t>或</a:t>
            </a:r>
            <a:r>
              <a:rPr lang="en-US" altLang="zh-CN" dirty="0"/>
              <a:t>16</a:t>
            </a:r>
            <a:r>
              <a:rPr lang="zh-CN" altLang="zh-CN" dirty="0"/>
              <a:t>），得出余数和商，将商循环地除以进制基数，直到商为</a:t>
            </a:r>
            <a:r>
              <a:rPr lang="en-US" altLang="zh-CN" dirty="0"/>
              <a:t>0</a:t>
            </a:r>
            <a:r>
              <a:rPr lang="zh-CN" altLang="zh-CN" dirty="0"/>
              <a:t>。将每次相除产生的余数逆序排列，就得到转换的结果。例如，将</a:t>
            </a:r>
            <a:r>
              <a:rPr lang="en-US" altLang="zh-CN" dirty="0"/>
              <a:t>45</a:t>
            </a:r>
            <a:r>
              <a:rPr lang="zh-CN" altLang="zh-CN" dirty="0"/>
              <a:t>转换成二进制数，结果为</a:t>
            </a:r>
            <a:r>
              <a:rPr lang="en-US" altLang="zh-CN" dirty="0"/>
              <a:t>101101</a:t>
            </a:r>
            <a:r>
              <a:rPr lang="zh-CN" altLang="zh-CN" dirty="0"/>
              <a:t>，转换过程如图</a:t>
            </a:r>
            <a:r>
              <a:rPr lang="en-US" altLang="zh-CN" dirty="0"/>
              <a:t>3.38</a:t>
            </a:r>
            <a:r>
              <a:rPr lang="zh-CN" altLang="zh-CN" dirty="0"/>
              <a:t>所示</a:t>
            </a:r>
            <a:r>
              <a:rPr lang="zh-CN" altLang="zh-CN" dirty="0" smtClean="0"/>
              <a:t>。</a:t>
            </a:r>
            <a:endParaRPr lang="zh-CN" altLang="zh-CN" dirty="0"/>
          </a:p>
        </p:txBody>
      </p:sp>
      <p:pic>
        <p:nvPicPr>
          <p:cNvPr id="98306" name="Picture 2" descr="3t3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3646" y="2219090"/>
            <a:ext cx="2238782" cy="37050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41730819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9"/>
          <p:cNvSpPr txBox="1"/>
          <p:nvPr/>
        </p:nvSpPr>
        <p:spPr>
          <a:xfrm>
            <a:off x="621887" y="109260"/>
            <a:ext cx="4619963" cy="474905"/>
          </a:xfrm>
          <a:prstGeom prst="rect">
            <a:avLst/>
          </a:prstGeom>
          <a:noFill/>
        </p:spPr>
        <p:txBody>
          <a:bodyPr wrap="square" lIns="119792" tIns="59896" rIns="119792" bIns="59896" rtlCol="0">
            <a:spAutoFit/>
          </a:bodyPr>
          <a:lstStyle>
            <a:defPPr>
              <a:defRPr lang="zh-CN"/>
            </a:defPPr>
            <a:lvl1pPr>
              <a:defRPr sz="2300" b="1">
                <a:blipFill>
                  <a:blip r:embed="rId2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zh-CN" dirty="0"/>
              <a:t>应用举例—数制转换器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41991" y="893135"/>
            <a:ext cx="9388549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6088"/>
            <a:r>
              <a:rPr lang="zh-CN" altLang="zh-CN" dirty="0"/>
              <a:t>界面设计：窗体中有</a:t>
            </a:r>
            <a:r>
              <a:rPr lang="en-US" altLang="zh-CN" dirty="0"/>
              <a:t>2</a:t>
            </a:r>
            <a:r>
              <a:rPr lang="zh-CN" altLang="zh-CN" dirty="0"/>
              <a:t>个文本框、</a:t>
            </a:r>
            <a:r>
              <a:rPr lang="en-US" altLang="zh-CN" dirty="0"/>
              <a:t>2</a:t>
            </a:r>
            <a:r>
              <a:rPr lang="zh-CN" altLang="zh-CN" dirty="0"/>
              <a:t>个按钮、</a:t>
            </a:r>
            <a:r>
              <a:rPr lang="en-US" altLang="zh-CN" dirty="0"/>
              <a:t>1</a:t>
            </a:r>
            <a:r>
              <a:rPr lang="zh-CN" altLang="zh-CN" dirty="0"/>
              <a:t>个组合框和</a:t>
            </a:r>
            <a:r>
              <a:rPr lang="en-US" altLang="zh-CN" dirty="0"/>
              <a:t>3</a:t>
            </a:r>
            <a:r>
              <a:rPr lang="zh-CN" altLang="zh-CN" dirty="0"/>
              <a:t>个标签。用组合框</a:t>
            </a:r>
            <a:r>
              <a:rPr lang="en-US" altLang="zh-CN" dirty="0" err="1"/>
              <a:t>cmbSelect</a:t>
            </a:r>
            <a:r>
              <a:rPr lang="zh-CN" altLang="zh-CN" dirty="0"/>
              <a:t>输入“转换进制”，用文本框</a:t>
            </a:r>
            <a:r>
              <a:rPr lang="en-US" altLang="zh-CN" dirty="0" err="1"/>
              <a:t>txtInput</a:t>
            </a:r>
            <a:r>
              <a:rPr lang="zh-CN" altLang="zh-CN" dirty="0"/>
              <a:t>输入要转换的十进制数。运行界面如图</a:t>
            </a:r>
            <a:r>
              <a:rPr lang="en-US" altLang="zh-CN" dirty="0"/>
              <a:t>3.39</a:t>
            </a:r>
            <a:r>
              <a:rPr lang="zh-CN" altLang="zh-CN" dirty="0"/>
              <a:t>所</a:t>
            </a:r>
            <a:r>
              <a:rPr lang="zh-CN" altLang="zh-CN" dirty="0" smtClean="0"/>
              <a:t>示。</a:t>
            </a:r>
            <a:endParaRPr lang="zh-CN" altLang="en-US" dirty="0"/>
          </a:p>
        </p:txBody>
      </p:sp>
      <p:pic>
        <p:nvPicPr>
          <p:cNvPr id="99330" name="Picture 2"/>
          <p:cNvPicPr>
            <a:picLocks noChangeAspect="1" noChangeArrowheads="1"/>
          </p:cNvPicPr>
          <p:nvPr/>
        </p:nvPicPr>
        <p:blipFill>
          <a:blip r:embed="rId3">
            <a:lum bright="-12000"/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2953" y="1616113"/>
            <a:ext cx="3523512" cy="32623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69585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908" y="2751291"/>
            <a:ext cx="11880850" cy="1723600"/>
          </a:xfrm>
          <a:prstGeom prst="rect">
            <a:avLst/>
          </a:prstGeom>
          <a:solidFill>
            <a:srgbClr val="C30D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9781" tIns="59890" rIns="119781" bIns="59890"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6703570" y="3307098"/>
            <a:ext cx="3429272" cy="630621"/>
          </a:xfrm>
          <a:prstGeom prst="rect">
            <a:avLst/>
          </a:prstGeom>
          <a:effectLst>
            <a:outerShdw blurRad="63500" dir="12600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lIns="60639" tIns="30321" rIns="60639" bIns="30321">
            <a:spAutoFit/>
          </a:bodyPr>
          <a:lstStyle/>
          <a:p>
            <a:r>
              <a:rPr lang="en-US" altLang="zh-CN" sz="3700" b="1" dirty="0" smtClean="0">
                <a:solidFill>
                  <a:schemeClr val="bg1"/>
                </a:solidFill>
                <a:latin typeface="Century Gothic"/>
              </a:rPr>
              <a:t>—</a:t>
            </a:r>
            <a:r>
              <a:rPr lang="zh-CN" altLang="zh-CN" sz="3600" b="1" dirty="0">
                <a:solidFill>
                  <a:schemeClr val="bg1"/>
                </a:solidFill>
              </a:rPr>
              <a:t>数据的运算</a:t>
            </a:r>
          </a:p>
        </p:txBody>
      </p:sp>
      <p:sp>
        <p:nvSpPr>
          <p:cNvPr id="24" name="TextBox 62"/>
          <p:cNvSpPr txBox="1"/>
          <p:nvPr/>
        </p:nvSpPr>
        <p:spPr>
          <a:xfrm>
            <a:off x="8665485" y="19771"/>
            <a:ext cx="3157937" cy="380111"/>
          </a:xfrm>
          <a:prstGeom prst="rect">
            <a:avLst/>
          </a:prstGeom>
          <a:noFill/>
        </p:spPr>
        <p:txBody>
          <a:bodyPr wrap="square" lIns="119781" tIns="59890" rIns="119781" bIns="59890" rtlCol="0">
            <a:spAutoFit/>
          </a:bodyPr>
          <a:lstStyle/>
          <a:p>
            <a:r>
              <a:rPr lang="en-US" altLang="zh-CN" sz="1600" dirty="0">
                <a:ea typeface="创艺简老宋" pitchFamily="2" charset="-122"/>
              </a:rPr>
              <a:t>Visual Basic.NET</a:t>
            </a:r>
            <a:r>
              <a:rPr lang="zh-CN" altLang="zh-CN" sz="1600" dirty="0">
                <a:ea typeface="创艺简老宋" pitchFamily="2" charset="-122"/>
              </a:rPr>
              <a:t>实用教程（第</a:t>
            </a:r>
            <a:r>
              <a:rPr lang="en-US" altLang="zh-CN" sz="1600" dirty="0">
                <a:ea typeface="创艺简老宋" pitchFamily="2" charset="-122"/>
              </a:rPr>
              <a:t>3</a:t>
            </a:r>
            <a:r>
              <a:rPr lang="zh-CN" altLang="zh-CN" sz="1600" dirty="0">
                <a:ea typeface="创艺简老宋" pitchFamily="2" charset="-122"/>
              </a:rPr>
              <a:t>版）</a:t>
            </a:r>
          </a:p>
        </p:txBody>
      </p:sp>
      <p:sp>
        <p:nvSpPr>
          <p:cNvPr id="25" name="TextBox 63"/>
          <p:cNvSpPr txBox="1"/>
          <p:nvPr/>
        </p:nvSpPr>
        <p:spPr>
          <a:xfrm>
            <a:off x="9400385" y="5881185"/>
            <a:ext cx="2139773" cy="382560"/>
          </a:xfrm>
          <a:prstGeom prst="rect">
            <a:avLst/>
          </a:prstGeom>
          <a:noFill/>
        </p:spPr>
        <p:txBody>
          <a:bodyPr wrap="square" lIns="119781" tIns="59890" rIns="119781" bIns="59890" rtlCol="0">
            <a:spAutoFit/>
          </a:bodyPr>
          <a:lstStyle/>
          <a:p>
            <a:pPr algn="ctr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主编：郑阿奇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6" name="business freedom [高质量]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028603" y="146029"/>
            <a:ext cx="792056" cy="81073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780523" y="1128100"/>
            <a:ext cx="8583423" cy="742337"/>
          </a:xfrm>
          <a:prstGeom prst="rect">
            <a:avLst/>
          </a:prstGeom>
          <a:noFill/>
        </p:spPr>
        <p:txBody>
          <a:bodyPr wrap="square" lIns="95077" tIns="47539" rIns="95077" bIns="47539" rtlCol="0">
            <a:spAutoFit/>
          </a:bodyPr>
          <a:lstStyle/>
          <a:p>
            <a:r>
              <a:rPr lang="zh-CN" altLang="zh-CN" sz="4200" dirty="0" smtClean="0">
                <a:solidFill>
                  <a:srgbClr val="C00000"/>
                </a:solidFill>
                <a:latin typeface="方正大黑简体" pitchFamily="2" charset="-122"/>
                <a:ea typeface="方正大黑简体" pitchFamily="2" charset="-122"/>
              </a:rPr>
              <a:t>第</a:t>
            </a:r>
            <a:r>
              <a:rPr lang="en-US" altLang="zh-CN" sz="4200" dirty="0" smtClean="0">
                <a:solidFill>
                  <a:srgbClr val="C00000"/>
                </a:solidFill>
                <a:latin typeface="方正大黑简体" pitchFamily="2" charset="-122"/>
                <a:ea typeface="方正大黑简体" pitchFamily="2" charset="-122"/>
              </a:rPr>
              <a:t>3</a:t>
            </a:r>
            <a:r>
              <a:rPr lang="zh-CN" altLang="zh-CN" sz="4200" dirty="0" smtClean="0">
                <a:solidFill>
                  <a:srgbClr val="C00000"/>
                </a:solidFill>
                <a:latin typeface="方正大黑简体" pitchFamily="2" charset="-122"/>
                <a:ea typeface="方正大黑简体" pitchFamily="2" charset="-122"/>
              </a:rPr>
              <a:t>章</a:t>
            </a:r>
            <a:r>
              <a:rPr lang="en-US" altLang="zh-CN" sz="4200" dirty="0" smtClean="0">
                <a:solidFill>
                  <a:srgbClr val="C00000"/>
                </a:solidFill>
                <a:latin typeface="方正大黑简体" pitchFamily="2" charset="-122"/>
                <a:ea typeface="方正大黑简体" pitchFamily="2" charset="-122"/>
              </a:rPr>
              <a:t>   </a:t>
            </a:r>
            <a:r>
              <a:rPr lang="en-US" altLang="zh-CN" sz="4200" dirty="0">
                <a:solidFill>
                  <a:srgbClr val="C00000"/>
                </a:solidFill>
                <a:latin typeface="方正大黑简体" pitchFamily="2" charset="-122"/>
                <a:ea typeface="方正大黑简体" pitchFamily="2" charset="-122"/>
              </a:rPr>
              <a:t>Visual Basic.NET</a:t>
            </a:r>
            <a:r>
              <a:rPr lang="zh-CN" altLang="zh-CN" sz="4200" dirty="0">
                <a:solidFill>
                  <a:srgbClr val="C00000"/>
                </a:solidFill>
                <a:latin typeface="方正大黑简体" pitchFamily="2" charset="-122"/>
                <a:ea typeface="方正大黑简体" pitchFamily="2" charset="-122"/>
              </a:rPr>
              <a:t>语言基础</a:t>
            </a:r>
          </a:p>
        </p:txBody>
      </p:sp>
    </p:spTree>
    <p:extLst>
      <p:ext uri="{BB962C8B-B14F-4D97-AF65-F5344CB8AC3E}">
        <p14:creationId xmlns:p14="http://schemas.microsoft.com/office/powerpoint/2010/main" val="2690200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 advTm="0">
        <p14:vortex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250"/>
                            </p:stCondLst>
                            <p:childTnLst>
                              <p:par>
                                <p:cTn id="1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550"/>
                            </p:stCondLst>
                            <p:childTnLst>
                              <p:par>
                                <p:cTn id="2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29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6"/>
                </p:tgtEl>
              </p:cMediaNode>
            </p:audio>
          </p:childTnLst>
        </p:cTn>
      </p:par>
    </p:tnLst>
    <p:bldLst>
      <p:bldP spid="5" grpId="0" animBg="1"/>
      <p:bldP spid="22" grpId="0"/>
      <p:bldP spid="24" grpId="0"/>
      <p:bldP spid="25" grpId="0"/>
    </p:bld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9"/>
          <p:cNvSpPr txBox="1"/>
          <p:nvPr/>
        </p:nvSpPr>
        <p:spPr>
          <a:xfrm>
            <a:off x="621887" y="109260"/>
            <a:ext cx="4619963" cy="474905"/>
          </a:xfrm>
          <a:prstGeom prst="rect">
            <a:avLst/>
          </a:prstGeom>
          <a:noFill/>
        </p:spPr>
        <p:txBody>
          <a:bodyPr wrap="square" lIns="119792" tIns="59896" rIns="119792" bIns="59896" rtlCol="0">
            <a:spAutoFit/>
          </a:bodyPr>
          <a:lstStyle>
            <a:defPPr>
              <a:defRPr lang="zh-CN"/>
            </a:defPPr>
            <a:lvl1pPr>
              <a:defRPr sz="2300" b="1">
                <a:blipFill>
                  <a:blip r:embed="rId2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zh-CN" dirty="0"/>
              <a:t>应用举例—数制转换器</a:t>
            </a:r>
          </a:p>
        </p:txBody>
      </p:sp>
      <p:sp>
        <p:nvSpPr>
          <p:cNvPr id="3" name="矩形 2"/>
          <p:cNvSpPr/>
          <p:nvPr/>
        </p:nvSpPr>
        <p:spPr>
          <a:xfrm>
            <a:off x="1229318" y="711955"/>
            <a:ext cx="3405099" cy="3539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dirty="0"/>
              <a:t>窗体中对象的属性设置见表</a:t>
            </a:r>
            <a:r>
              <a:rPr lang="en-US" altLang="zh-CN" dirty="0"/>
              <a:t>3.26</a:t>
            </a:r>
            <a:r>
              <a:rPr lang="zh-CN" altLang="zh-CN" dirty="0"/>
              <a:t>。</a:t>
            </a: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1519763"/>
              </p:ext>
            </p:extLst>
          </p:nvPr>
        </p:nvGraphicFramePr>
        <p:xfrm>
          <a:off x="2013067" y="1199449"/>
          <a:ext cx="7311685" cy="3244960"/>
        </p:xfrm>
        <a:graphic>
          <a:graphicData uri="http://schemas.openxmlformats.org/drawingml/2006/table">
            <a:tbl>
              <a:tblPr firstRow="1" bandRow="1" bandCol="1"/>
              <a:tblGrid>
                <a:gridCol w="1317725"/>
                <a:gridCol w="1317725"/>
                <a:gridCol w="1448371"/>
                <a:gridCol w="3227864"/>
              </a:tblGrid>
              <a:tr h="324496">
                <a:tc>
                  <a:txBody>
                    <a:bodyPr/>
                    <a:lstStyle/>
                    <a:p>
                      <a:pPr algn="ctr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zh-CN" sz="1400" b="1" kern="1050">
                          <a:effectLst/>
                          <a:latin typeface="Times New Roman"/>
                          <a:ea typeface="宋体"/>
                        </a:rPr>
                        <a:t>对象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10">
                      <a:fgClr>
                        <a:srgbClr val="FFFFFF"/>
                      </a:fgClr>
                      <a:bgClr>
                        <a:srgbClr val="E5E5E5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zh-CN" sz="1400" b="1" kern="1050">
                          <a:effectLst/>
                          <a:latin typeface="Times New Roman"/>
                          <a:ea typeface="宋体"/>
                        </a:rPr>
                        <a:t>对象名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10">
                      <a:fgClr>
                        <a:srgbClr val="FFFFFF"/>
                      </a:fgClr>
                      <a:bgClr>
                        <a:srgbClr val="E5E5E5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zh-CN" sz="1400" b="1" kern="1050">
                          <a:effectLst/>
                          <a:latin typeface="Times New Roman"/>
                          <a:ea typeface="宋体"/>
                        </a:rPr>
                        <a:t>属性名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10">
                      <a:fgClr>
                        <a:srgbClr val="FFFFFF"/>
                      </a:fgClr>
                      <a:bgClr>
                        <a:srgbClr val="E5E5E5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zh-CN" sz="1400" b="1" kern="1050">
                          <a:effectLst/>
                          <a:latin typeface="Times New Roman"/>
                          <a:ea typeface="宋体"/>
                        </a:rPr>
                        <a:t>属性值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10">
                      <a:fgClr>
                        <a:srgbClr val="FFFFFF"/>
                      </a:fgClr>
                      <a:bgClr>
                        <a:srgbClr val="E5E5E5"/>
                      </a:bgClr>
                    </a:pattFill>
                  </a:tcPr>
                </a:tc>
              </a:tr>
              <a:tr h="324496"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Form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frmTrans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Text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数制转换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4496"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Button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cmdStart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Text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转换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4496"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Button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cmdEnd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Text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结束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4496"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TextBox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txtInput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Text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空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4496"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TextBox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txtResult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Text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空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4496"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ComboBox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cmbSelect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Items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分行输入</a:t>
                      </a: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2</a:t>
                      </a: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、</a:t>
                      </a: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8</a:t>
                      </a: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、</a:t>
                      </a: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16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4496"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Label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LabN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Text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请输入十进制数：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4496"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Label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LabSelect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Text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转换进制：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4496"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Label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LabResult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Text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zh-CN" sz="1400" kern="1050" dirty="0">
                          <a:effectLst/>
                          <a:latin typeface="Times New Roman"/>
                          <a:ea typeface="宋体"/>
                        </a:rPr>
                        <a:t>转换结果：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5" name="矩形 4"/>
          <p:cNvSpPr/>
          <p:nvPr/>
        </p:nvSpPr>
        <p:spPr>
          <a:xfrm>
            <a:off x="1491259" y="4497145"/>
            <a:ext cx="1274708" cy="3539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dirty="0" smtClean="0">
                <a:hlinkClick r:id="rId3" action="ppaction://hlinkfile"/>
              </a:rPr>
              <a:t>程序代码</a:t>
            </a:r>
            <a:r>
              <a:rPr lang="zh-CN" altLang="en-US" dirty="0" smtClean="0">
                <a:hlinkClick r:id="rId3" action="ppaction://hlinkfile"/>
              </a:rPr>
              <a:t>。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67316748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2674552"/>
            <a:ext cx="11880850" cy="1723600"/>
          </a:xfrm>
          <a:prstGeom prst="rect">
            <a:avLst/>
          </a:prstGeom>
          <a:solidFill>
            <a:srgbClr val="C30D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9792" tIns="59896" rIns="119792" bIns="59896"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1403654" y="2962822"/>
            <a:ext cx="9075358" cy="978770"/>
          </a:xfrm>
          <a:prstGeom prst="rect">
            <a:avLst/>
          </a:prstGeom>
          <a:effectLst>
            <a:outerShdw blurRad="63500" dir="12600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lIns="60645" tIns="30323" rIns="60645" bIns="30323">
            <a:spAutoFit/>
          </a:bodyPr>
          <a:lstStyle/>
          <a:p>
            <a:pPr algn="ctr"/>
            <a:r>
              <a:rPr lang="zh-CN" altLang="en-US" sz="5800" b="1" dirty="0"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演示完毕，感谢您的聆听</a:t>
            </a:r>
          </a:p>
        </p:txBody>
      </p:sp>
    </p:spTree>
    <p:extLst>
      <p:ext uri="{BB962C8B-B14F-4D97-AF65-F5344CB8AC3E}">
        <p14:creationId xmlns:p14="http://schemas.microsoft.com/office/powerpoint/2010/main" val="418448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 advTm="0">
        <p14:vortex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 rot="2643114">
            <a:off x="3114465" y="2395270"/>
            <a:ext cx="1362721" cy="1447759"/>
            <a:chOff x="4819176" y="1662676"/>
            <a:chExt cx="2993523" cy="2989680"/>
          </a:xfrm>
        </p:grpSpPr>
        <p:grpSp>
          <p:nvGrpSpPr>
            <p:cNvPr id="5" name="组合 4"/>
            <p:cNvGrpSpPr/>
            <p:nvPr/>
          </p:nvGrpSpPr>
          <p:grpSpPr>
            <a:xfrm>
              <a:off x="4819176" y="1662676"/>
              <a:ext cx="2993523" cy="2989680"/>
              <a:chOff x="304800" y="673100"/>
              <a:chExt cx="4147845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7" name="矩形 6"/>
              <p:cNvSpPr>
                <a:spLocks/>
              </p:cNvSpPr>
              <p:nvPr/>
            </p:nvSpPr>
            <p:spPr>
              <a:xfrm>
                <a:off x="304800" y="673100"/>
                <a:ext cx="4147845" cy="4000500"/>
              </a:xfrm>
              <a:prstGeom prst="rect">
                <a:avLst/>
              </a:prstGeom>
              <a:gradFill>
                <a:gsLst>
                  <a:gs pos="0">
                    <a:sysClr val="window" lastClr="FFFFFF"/>
                  </a:gs>
                  <a:gs pos="55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65000"/>
                    </a:sysClr>
                  </a:gs>
                </a:gsLst>
                <a:lin ang="81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kern="0">
                  <a:solidFill>
                    <a:sysClr val="windowText" lastClr="000000"/>
                  </a:solidFill>
                  <a:latin typeface="Calibri"/>
                  <a:ea typeface="宋体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>
                <a:off x="399069" y="760412"/>
                <a:ext cx="3959307" cy="3825874"/>
              </a:xfrm>
              <a:prstGeom prst="rect">
                <a:avLst/>
              </a:prstGeom>
              <a:gradFill>
                <a:gsLst>
                  <a:gs pos="0">
                    <a:sysClr val="window" lastClr="FFFFFF"/>
                  </a:gs>
                  <a:gs pos="51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75000"/>
                    </a:sysClr>
                  </a:gs>
                </a:gsLst>
                <a:lin ang="189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kern="0">
                  <a:solidFill>
                    <a:sysClr val="window" lastClr="FFFFFF"/>
                  </a:solidFill>
                  <a:latin typeface="Calibri"/>
                  <a:ea typeface="宋体"/>
                </a:endParaRPr>
              </a:p>
            </p:txBody>
          </p:sp>
        </p:grpSp>
        <p:sp>
          <p:nvSpPr>
            <p:cNvPr id="6" name="矩形 5"/>
            <p:cNvSpPr/>
            <p:nvPr/>
          </p:nvSpPr>
          <p:spPr>
            <a:xfrm>
              <a:off x="5038399" y="1880357"/>
              <a:ext cx="2555077" cy="2554311"/>
            </a:xfrm>
            <a:prstGeom prst="rect">
              <a:avLst/>
            </a:prstGeom>
            <a:blipFill>
              <a:blip r:embed="rId2"/>
              <a:stretch>
                <a:fillRect/>
              </a:stretch>
            </a:blipFill>
            <a:ln w="28575" cap="flat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>
                <a:solidFill>
                  <a:sysClr val="window" lastClr="FFFFFF"/>
                </a:solidFill>
                <a:latin typeface="Palatino Linotype"/>
                <a:ea typeface="宋体"/>
              </a:endParaRPr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3260977" y="2612610"/>
            <a:ext cx="1069702" cy="1059378"/>
          </a:xfrm>
          <a:prstGeom prst="rect">
            <a:avLst/>
          </a:prstGeom>
          <a:noFill/>
        </p:spPr>
        <p:txBody>
          <a:bodyPr wrap="square" lIns="119792" tIns="59896" rIns="119792" bIns="59896" rtlCol="0">
            <a:spAutoFit/>
          </a:bodyPr>
          <a:lstStyle/>
          <a:p>
            <a:r>
              <a:rPr lang="en-US" altLang="zh-CN" sz="5900" b="1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01</a:t>
            </a:r>
            <a:endParaRPr lang="zh-CN" altLang="en-US" sz="5900" b="1" dirty="0">
              <a:solidFill>
                <a:schemeClr val="bg1"/>
              </a:solidFill>
              <a:latin typeface="Roboto Black" panose="02000000000000000000" pitchFamily="2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578911" y="2664540"/>
            <a:ext cx="1970743" cy="490294"/>
          </a:xfrm>
          <a:prstGeom prst="rect">
            <a:avLst/>
          </a:prstGeom>
          <a:noFill/>
        </p:spPr>
        <p:txBody>
          <a:bodyPr wrap="square" lIns="119792" tIns="59896" rIns="119792" bIns="59896" rtlCol="0">
            <a:spAutoFit/>
          </a:bodyPr>
          <a:lstStyle>
            <a:defPPr>
              <a:defRPr lang="zh-CN"/>
            </a:defPPr>
            <a:lvl1pPr>
              <a:defRPr sz="4300" b="1">
                <a:blipFill>
                  <a:blip r:embed="rId2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zh-CN" sz="2400" dirty="0"/>
              <a:t>常量和变量</a:t>
            </a:r>
            <a:endParaRPr lang="zh-CN" altLang="en-US" sz="2400" dirty="0"/>
          </a:p>
        </p:txBody>
      </p:sp>
      <p:cxnSp>
        <p:nvCxnSpPr>
          <p:cNvPr id="11" name="直接连接符 10"/>
          <p:cNvCxnSpPr/>
          <p:nvPr/>
        </p:nvCxnSpPr>
        <p:spPr>
          <a:xfrm>
            <a:off x="4890796" y="3157833"/>
            <a:ext cx="3132322" cy="0"/>
          </a:xfrm>
          <a:prstGeom prst="line">
            <a:avLst/>
          </a:prstGeom>
          <a:ln>
            <a:solidFill>
              <a:srgbClr val="AE00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占位符 5"/>
          <p:cNvSpPr txBox="1">
            <a:spLocks/>
          </p:cNvSpPr>
          <p:nvPr/>
        </p:nvSpPr>
        <p:spPr>
          <a:xfrm>
            <a:off x="5070745" y="3305783"/>
            <a:ext cx="1276901" cy="262310"/>
          </a:xfrm>
          <a:prstGeom prst="rect">
            <a:avLst/>
          </a:prstGeom>
          <a:ln>
            <a:solidFill>
              <a:schemeClr val="tx1"/>
            </a:solidFill>
            <a:prstDash val="sysDot"/>
          </a:ln>
        </p:spPr>
        <p:txBody>
          <a:bodyPr vert="horz" lIns="89834" tIns="44916" rIns="89834" bIns="44916" rtlCol="0" anchor="ctr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b="1" kern="1200">
                <a:solidFill>
                  <a:srgbClr val="56762C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solidFill>
                  <a:schemeClr val="tx1"/>
                </a:solidFill>
              </a:rPr>
              <a:t>1</a:t>
            </a:r>
            <a:r>
              <a:rPr lang="zh-CN" altLang="zh-CN" dirty="0">
                <a:solidFill>
                  <a:schemeClr val="tx1"/>
                </a:solidFill>
              </a:rPr>
              <a:t>．常量</a:t>
            </a:r>
          </a:p>
        </p:txBody>
      </p:sp>
      <p:sp>
        <p:nvSpPr>
          <p:cNvPr id="13" name="文本占位符 5"/>
          <p:cNvSpPr txBox="1">
            <a:spLocks/>
          </p:cNvSpPr>
          <p:nvPr/>
        </p:nvSpPr>
        <p:spPr>
          <a:xfrm>
            <a:off x="6521640" y="3305783"/>
            <a:ext cx="1335829" cy="262310"/>
          </a:xfrm>
          <a:prstGeom prst="rect">
            <a:avLst/>
          </a:prstGeom>
          <a:ln>
            <a:solidFill>
              <a:schemeClr val="tx1"/>
            </a:solidFill>
            <a:prstDash val="sysDot"/>
          </a:ln>
        </p:spPr>
        <p:txBody>
          <a:bodyPr vert="horz" lIns="89834" tIns="44916" rIns="89834" bIns="44916" rtlCol="0" anchor="ctr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b="1" kern="1200">
                <a:solidFill>
                  <a:srgbClr val="56762C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solidFill>
                  <a:schemeClr val="tx1"/>
                </a:solidFill>
              </a:rPr>
              <a:t>2</a:t>
            </a:r>
            <a:r>
              <a:rPr lang="zh-CN" altLang="zh-CN" dirty="0">
                <a:solidFill>
                  <a:schemeClr val="tx1"/>
                </a:solidFill>
              </a:rPr>
              <a:t>．变量</a:t>
            </a:r>
          </a:p>
        </p:txBody>
      </p:sp>
      <p:sp>
        <p:nvSpPr>
          <p:cNvPr id="18" name="MH_Others_1"/>
          <p:cNvSpPr txBox="1"/>
          <p:nvPr/>
        </p:nvSpPr>
        <p:spPr>
          <a:xfrm>
            <a:off x="4542567" y="1414219"/>
            <a:ext cx="2868858" cy="505683"/>
          </a:xfrm>
          <a:prstGeom prst="rect">
            <a:avLst/>
          </a:prstGeom>
          <a:noFill/>
        </p:spPr>
        <p:txBody>
          <a:bodyPr wrap="square" lIns="119792" tIns="59896" rIns="119792" bIns="59896">
            <a:spAutoFit/>
          </a:bodyPr>
          <a:lstStyle/>
          <a:p>
            <a:pPr algn="ctr">
              <a:defRPr/>
            </a:pPr>
            <a:r>
              <a:rPr lang="en-US" altLang="zh-CN" sz="2500" spc="394" dirty="0">
                <a:solidFill>
                  <a:srgbClr val="C40001"/>
                </a:solidFill>
                <a:latin typeface="方正大黑简体" panose="03000509000000000000" pitchFamily="65" charset="-122"/>
                <a:ea typeface="方正大黑简体" panose="03000509000000000000" pitchFamily="65" charset="-122"/>
              </a:rPr>
              <a:t>Contents</a:t>
            </a:r>
            <a:endParaRPr lang="zh-CN" altLang="en-US" sz="2500" spc="394" dirty="0">
              <a:solidFill>
                <a:srgbClr val="C40001"/>
              </a:solidFill>
              <a:latin typeface="方正大黑简体" panose="03000509000000000000" pitchFamily="65" charset="-122"/>
              <a:ea typeface="方正大黑简体" panose="03000509000000000000" pitchFamily="65" charset="-122"/>
            </a:endParaRPr>
          </a:p>
        </p:txBody>
      </p:sp>
      <p:sp>
        <p:nvSpPr>
          <p:cNvPr id="19" name="MH_Others_2"/>
          <p:cNvSpPr txBox="1">
            <a:spLocks noChangeArrowheads="1"/>
          </p:cNvSpPr>
          <p:nvPr/>
        </p:nvSpPr>
        <p:spPr bwMode="auto">
          <a:xfrm>
            <a:off x="4146923" y="439097"/>
            <a:ext cx="3612710" cy="878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19792" tIns="59896" rIns="119792" bIns="59896"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itchFamily="34" charset="0"/>
              <a:buChar char="•"/>
              <a:defRPr sz="21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5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itchFamily="34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itchFamily="34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itchFamily="34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itchFamily="34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zh-CN" altLang="en-US" sz="5300">
                <a:solidFill>
                  <a:srgbClr val="AE0001"/>
                </a:solidFill>
                <a:latin typeface="方正大黑简体" panose="03000509000000000000" pitchFamily="65" charset="-122"/>
                <a:ea typeface="方正大黑简体" panose="03000509000000000000" pitchFamily="65" charset="-122"/>
              </a:rPr>
              <a:t>目录</a:t>
            </a:r>
            <a:endParaRPr lang="zh-CN" altLang="en-US" sz="5300" dirty="0">
              <a:solidFill>
                <a:srgbClr val="AE0001"/>
              </a:solidFill>
              <a:latin typeface="方正大黑简体" panose="03000509000000000000" pitchFamily="65" charset="-122"/>
              <a:ea typeface="方正大黑简体" panose="03000509000000000000" pitchFamily="65" charset="-122"/>
            </a:endParaRPr>
          </a:p>
        </p:txBody>
      </p:sp>
      <p:cxnSp>
        <p:nvCxnSpPr>
          <p:cNvPr id="20" name="直接连接符 19"/>
          <p:cNvCxnSpPr/>
          <p:nvPr/>
        </p:nvCxnSpPr>
        <p:spPr>
          <a:xfrm>
            <a:off x="-12374" y="1687966"/>
            <a:ext cx="4931791" cy="0"/>
          </a:xfrm>
          <a:prstGeom prst="line">
            <a:avLst/>
          </a:prstGeom>
          <a:ln w="3175">
            <a:solidFill>
              <a:srgbClr val="C40001"/>
            </a:solidFill>
            <a:prstDash val="dash"/>
            <a:tail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>
            <a:off x="6962675" y="1687966"/>
            <a:ext cx="4923128" cy="0"/>
          </a:xfrm>
          <a:prstGeom prst="line">
            <a:avLst/>
          </a:prstGeom>
          <a:ln w="3175">
            <a:solidFill>
              <a:srgbClr val="C40001"/>
            </a:solidFill>
            <a:prstDash val="dash"/>
            <a:head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2613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 advTm="0">
        <p:checker/>
      </p:transition>
    </mc:Choice>
    <mc:Fallback xmlns="">
      <p:transition spd="slow" advTm="0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 tmFilter="0,0; .5, 1; 1, 1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5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5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4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4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750"/>
                            </p:stCondLst>
                            <p:childTnLst>
                              <p:par>
                                <p:cTn id="3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250"/>
                            </p:stCondLst>
                            <p:childTnLst>
                              <p:par>
                                <p:cTn id="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2" grpId="0" animBg="1"/>
      <p:bldP spid="13" grpId="0" animBg="1"/>
      <p:bldP spid="18" grpId="0"/>
      <p:bldP spid="1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9"/>
          <p:cNvSpPr txBox="1"/>
          <p:nvPr/>
        </p:nvSpPr>
        <p:spPr>
          <a:xfrm>
            <a:off x="621889" y="109260"/>
            <a:ext cx="2153404" cy="490294"/>
          </a:xfrm>
          <a:prstGeom prst="rect">
            <a:avLst/>
          </a:prstGeom>
          <a:noFill/>
        </p:spPr>
        <p:txBody>
          <a:bodyPr wrap="square" lIns="119792" tIns="59896" rIns="119792" bIns="59896" rtlCol="0">
            <a:spAutoFit/>
          </a:bodyPr>
          <a:lstStyle>
            <a:defPPr>
              <a:defRPr lang="zh-CN"/>
            </a:defPPr>
            <a:lvl1pPr>
              <a:defRPr sz="2300" b="1">
                <a:blipFill>
                  <a:blip r:embed="rId2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zh-CN" dirty="0"/>
              <a:t>基本数据类型</a:t>
            </a:r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1023220" y="743853"/>
            <a:ext cx="4730782" cy="3539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dirty="0"/>
              <a:t>表</a:t>
            </a:r>
            <a:r>
              <a:rPr lang="en-US" altLang="zh-CN" dirty="0"/>
              <a:t>3.1</a:t>
            </a:r>
            <a:r>
              <a:rPr lang="zh-CN" altLang="zh-CN" dirty="0"/>
              <a:t>列出了</a:t>
            </a:r>
            <a:r>
              <a:rPr lang="en-US" altLang="zh-CN" dirty="0"/>
              <a:t>12</a:t>
            </a:r>
            <a:r>
              <a:rPr lang="zh-CN" altLang="zh-CN" dirty="0"/>
              <a:t>种</a:t>
            </a:r>
            <a:r>
              <a:rPr lang="en-US" altLang="zh-CN" dirty="0"/>
              <a:t>Visual Basic.NET</a:t>
            </a:r>
            <a:r>
              <a:rPr lang="zh-CN" altLang="zh-CN" dirty="0"/>
              <a:t>基本数据类型。</a:t>
            </a: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5529560"/>
              </p:ext>
            </p:extLst>
          </p:nvPr>
        </p:nvGraphicFramePr>
        <p:xfrm>
          <a:off x="1116420" y="1281408"/>
          <a:ext cx="9771322" cy="4555864"/>
        </p:xfrm>
        <a:graphic>
          <a:graphicData uri="http://schemas.openxmlformats.org/drawingml/2006/table">
            <a:tbl>
              <a:tblPr firstRow="1" bandRow="1" bandCol="1"/>
              <a:tblGrid>
                <a:gridCol w="1444304"/>
                <a:gridCol w="1017577"/>
                <a:gridCol w="1514694"/>
                <a:gridCol w="5794747"/>
              </a:tblGrid>
              <a:tr h="236849">
                <a:tc>
                  <a:txBody>
                    <a:bodyPr/>
                    <a:lstStyle/>
                    <a:p>
                      <a:pPr algn="ctr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zh-CN" sz="1400" b="1" kern="1050">
                          <a:effectLst/>
                          <a:latin typeface="Times New Roman"/>
                          <a:ea typeface="宋体"/>
                        </a:rPr>
                        <a:t>类型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10">
                      <a:fgClr>
                        <a:srgbClr val="FFFFFF"/>
                      </a:fgClr>
                      <a:bgClr>
                        <a:srgbClr val="E5E5E5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zh-CN" sz="1400" b="1" kern="1050">
                          <a:effectLst/>
                          <a:latin typeface="Times New Roman"/>
                          <a:ea typeface="宋体"/>
                        </a:rPr>
                        <a:t>关键字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10">
                      <a:fgClr>
                        <a:srgbClr val="FFFFFF"/>
                      </a:fgClr>
                      <a:bgClr>
                        <a:srgbClr val="E5E5E5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zh-CN" sz="1400" b="1" kern="1050">
                          <a:effectLst/>
                          <a:latin typeface="Times New Roman"/>
                          <a:ea typeface="宋体"/>
                        </a:rPr>
                        <a:t>存储空间（字节）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10">
                      <a:fgClr>
                        <a:srgbClr val="FFFFFF"/>
                      </a:fgClr>
                      <a:bgClr>
                        <a:srgbClr val="E5E5E5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zh-CN" sz="1400" b="1" kern="1050">
                          <a:effectLst/>
                          <a:latin typeface="Times New Roman"/>
                          <a:ea typeface="宋体"/>
                        </a:rPr>
                        <a:t>取值范围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10">
                      <a:fgClr>
                        <a:srgbClr val="FFFFFF"/>
                      </a:fgClr>
                      <a:bgClr>
                        <a:srgbClr val="E5E5E5"/>
                      </a:bgClr>
                    </a:pattFill>
                  </a:tcPr>
                </a:tc>
              </a:tr>
              <a:tr h="236849"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字符型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Char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2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0</a:t>
                      </a: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～</a:t>
                      </a: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65535</a:t>
                      </a: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（无符号）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5834"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变长字符串型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String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取决于</a:t>
                      </a:r>
                    </a:p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实现平台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0</a:t>
                      </a: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～</a:t>
                      </a: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20</a:t>
                      </a: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亿个</a:t>
                      </a: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Unicode</a:t>
                      </a: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字符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6849"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字节型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Byte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1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0</a:t>
                      </a: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～</a:t>
                      </a: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255</a:t>
                      </a: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（无符号）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6849"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短整型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Short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2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宋体"/>
                          <a:ea typeface="宋体"/>
                        </a:rPr>
                        <a:t>-</a:t>
                      </a: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32768</a:t>
                      </a: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～</a:t>
                      </a: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32767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6849"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整型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Integer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4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宋体"/>
                          <a:ea typeface="宋体"/>
                        </a:rPr>
                        <a:t>-</a:t>
                      </a: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2147483648</a:t>
                      </a: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～</a:t>
                      </a: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2147483647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6849"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长整型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Long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8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宋体"/>
                          <a:ea typeface="宋体"/>
                        </a:rPr>
                        <a:t>-</a:t>
                      </a: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9223372036854775808</a:t>
                      </a: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～</a:t>
                      </a: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9223372036854775807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68751"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小数型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Decimal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16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无小数点时为</a:t>
                      </a: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+/</a:t>
                      </a:r>
                      <a:r>
                        <a:rPr lang="en-US" sz="1400" kern="1050">
                          <a:effectLst/>
                          <a:latin typeface="宋体"/>
                          <a:ea typeface="宋体"/>
                        </a:rPr>
                        <a:t>-</a:t>
                      </a: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79228162514264337593543950335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  <a:p>
                      <a:pPr indent="95250"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有小数点时为</a:t>
                      </a: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+/</a:t>
                      </a:r>
                      <a:r>
                        <a:rPr lang="en-US" sz="1400" kern="1050">
                          <a:effectLst/>
                          <a:latin typeface="宋体"/>
                          <a:ea typeface="宋体"/>
                        </a:rPr>
                        <a:t>-</a:t>
                      </a: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7.9228162514264337593543950335</a:t>
                      </a: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之间带</a:t>
                      </a: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28</a:t>
                      </a: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位小数的数</a:t>
                      </a:r>
                    </a:p>
                    <a:p>
                      <a:pPr indent="95250"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最小的非</a:t>
                      </a: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0</a:t>
                      </a: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数为</a:t>
                      </a: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 +/</a:t>
                      </a:r>
                      <a:r>
                        <a:rPr lang="en-US" sz="1400" kern="1050">
                          <a:effectLst/>
                          <a:latin typeface="宋体"/>
                          <a:ea typeface="宋体"/>
                        </a:rPr>
                        <a:t>-</a:t>
                      </a: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0.0000000000000000000000000001</a:t>
                      </a: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（</a:t>
                      </a: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28</a:t>
                      </a: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位小数）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5834"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单精度浮点型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Single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4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负数范围：</a:t>
                      </a:r>
                      <a:r>
                        <a:rPr lang="en-US" sz="1400" kern="1050">
                          <a:effectLst/>
                          <a:latin typeface="宋体"/>
                          <a:ea typeface="宋体"/>
                        </a:rPr>
                        <a:t>-</a:t>
                      </a: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3.402823E+38</a:t>
                      </a: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～</a:t>
                      </a:r>
                      <a:r>
                        <a:rPr lang="en-US" sz="1400" kern="1050">
                          <a:effectLst/>
                          <a:latin typeface="宋体"/>
                          <a:ea typeface="宋体"/>
                        </a:rPr>
                        <a:t>-</a:t>
                      </a: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1.401298E</a:t>
                      </a:r>
                      <a:r>
                        <a:rPr lang="en-US" sz="1400" kern="1050">
                          <a:effectLst/>
                          <a:latin typeface="宋体"/>
                          <a:ea typeface="宋体"/>
                        </a:rPr>
                        <a:t>-</a:t>
                      </a: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45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  <a:p>
                      <a:pPr indent="95250"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正数范围：</a:t>
                      </a: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1.401298E</a:t>
                      </a:r>
                      <a:r>
                        <a:rPr lang="en-US" sz="1400" kern="1050">
                          <a:effectLst/>
                          <a:latin typeface="宋体"/>
                          <a:ea typeface="宋体"/>
                        </a:rPr>
                        <a:t>-</a:t>
                      </a: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45</a:t>
                      </a: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～</a:t>
                      </a: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3.402823E+38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5834"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双精度浮点型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Double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8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负数范围：</a:t>
                      </a:r>
                      <a:r>
                        <a:rPr lang="en-US" sz="1400" kern="1050">
                          <a:effectLst/>
                          <a:latin typeface="宋体"/>
                          <a:ea typeface="宋体"/>
                        </a:rPr>
                        <a:t>-</a:t>
                      </a: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1.79769313486232E +308</a:t>
                      </a: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～</a:t>
                      </a:r>
                      <a:r>
                        <a:rPr lang="en-US" sz="1400" kern="1050">
                          <a:effectLst/>
                          <a:latin typeface="宋体"/>
                          <a:ea typeface="宋体"/>
                        </a:rPr>
                        <a:t>-</a:t>
                      </a: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4.94065645841247E</a:t>
                      </a:r>
                      <a:r>
                        <a:rPr lang="en-US" sz="1400" kern="1050">
                          <a:effectLst/>
                          <a:latin typeface="宋体"/>
                          <a:ea typeface="宋体"/>
                        </a:rPr>
                        <a:t>-</a:t>
                      </a: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324 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  <a:p>
                      <a:pPr indent="95250"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正数范围：</a:t>
                      </a: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4.94065645841247E</a:t>
                      </a:r>
                      <a:r>
                        <a:rPr lang="en-US" sz="1400" kern="1050">
                          <a:effectLst/>
                          <a:latin typeface="宋体"/>
                          <a:ea typeface="宋体"/>
                        </a:rPr>
                        <a:t>-</a:t>
                      </a: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324</a:t>
                      </a: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～</a:t>
                      </a: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1.79769313486232E+308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5834"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布尔型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Boolean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取决于</a:t>
                      </a:r>
                    </a:p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实现平台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True </a:t>
                      </a: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或</a:t>
                      </a: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 False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6849"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日期型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DateTime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8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从</a:t>
                      </a: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0001</a:t>
                      </a: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年</a:t>
                      </a: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1</a:t>
                      </a: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月</a:t>
                      </a: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1</a:t>
                      </a: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日</a:t>
                      </a: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0:00:00</a:t>
                      </a: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到</a:t>
                      </a: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9999</a:t>
                      </a: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年</a:t>
                      </a: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12</a:t>
                      </a: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月</a:t>
                      </a: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31</a:t>
                      </a: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日</a:t>
                      </a: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23:59:59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5834"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对象型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Object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4</a:t>
                      </a: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（</a:t>
                      </a: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32</a:t>
                      </a: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位平台）或</a:t>
                      </a:r>
                    </a:p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8</a:t>
                      </a: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（</a:t>
                      </a: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64</a:t>
                      </a: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位平台）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zh-CN" sz="1400" kern="1050" dirty="0">
                          <a:effectLst/>
                          <a:latin typeface="Times New Roman"/>
                          <a:ea typeface="宋体"/>
                        </a:rPr>
                        <a:t>任何类型数据都可以存储在</a:t>
                      </a:r>
                      <a:r>
                        <a:rPr lang="en-US" sz="1400" kern="1050" dirty="0">
                          <a:effectLst/>
                          <a:latin typeface="Times New Roman"/>
                          <a:ea typeface="宋体"/>
                        </a:rPr>
                        <a:t>Object </a:t>
                      </a:r>
                      <a:r>
                        <a:rPr lang="zh-CN" sz="1400" kern="1050" dirty="0">
                          <a:effectLst/>
                          <a:latin typeface="Times New Roman"/>
                          <a:ea typeface="宋体"/>
                        </a:rPr>
                        <a:t>类型的变量中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624576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9"/>
          <p:cNvSpPr txBox="1"/>
          <p:nvPr/>
        </p:nvSpPr>
        <p:spPr>
          <a:xfrm>
            <a:off x="621888" y="109260"/>
            <a:ext cx="3652400" cy="474905"/>
          </a:xfrm>
          <a:prstGeom prst="rect">
            <a:avLst/>
          </a:prstGeom>
          <a:noFill/>
        </p:spPr>
        <p:txBody>
          <a:bodyPr wrap="square" lIns="119792" tIns="59896" rIns="119792" bIns="59896" rtlCol="0">
            <a:spAutoFit/>
          </a:bodyPr>
          <a:lstStyle>
            <a:defPPr>
              <a:defRPr lang="zh-CN"/>
            </a:defPPr>
            <a:lvl1pPr>
              <a:defRPr sz="2300" b="1">
                <a:blipFill>
                  <a:blip r:embed="rId2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1</a:t>
            </a:r>
            <a:r>
              <a:rPr lang="zh-CN" altLang="zh-CN" dirty="0"/>
              <a:t>．常量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35665" y="935665"/>
            <a:ext cx="9388549" cy="51489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b="1" dirty="0"/>
              <a:t>（</a:t>
            </a:r>
            <a:r>
              <a:rPr lang="en-US" altLang="zh-CN" b="1" dirty="0"/>
              <a:t>1</a:t>
            </a:r>
            <a:r>
              <a:rPr lang="zh-CN" altLang="zh-CN" b="1" dirty="0"/>
              <a:t>）一般常量</a:t>
            </a:r>
          </a:p>
          <a:p>
            <a:pPr>
              <a:lnSpc>
                <a:spcPct val="150000"/>
              </a:lnSpc>
            </a:pPr>
            <a:r>
              <a:rPr lang="zh-CN" altLang="zh-CN" dirty="0"/>
              <a:t>一般常量包括数值常量、字符常量、逻辑常量和日期常量。</a:t>
            </a:r>
          </a:p>
          <a:p>
            <a:pPr>
              <a:lnSpc>
                <a:spcPct val="150000"/>
              </a:lnSpc>
            </a:pPr>
            <a:r>
              <a:rPr lang="zh-CN" altLang="zh-CN" dirty="0"/>
              <a:t>先来看几个一般常量的实例：</a:t>
            </a:r>
          </a:p>
          <a:p>
            <a:pPr>
              <a:lnSpc>
                <a:spcPct val="150000"/>
              </a:lnSpc>
            </a:pPr>
            <a:r>
              <a:rPr lang="zh-CN" altLang="zh-CN" dirty="0"/>
              <a:t>数值常量（由正</a:t>
            </a:r>
            <a:r>
              <a:rPr lang="en-US" altLang="zh-CN" dirty="0"/>
              <a:t>/</a:t>
            </a:r>
            <a:r>
              <a:rPr lang="zh-CN" altLang="zh-CN" dirty="0"/>
              <a:t>负号、数字和小数点组成）：</a:t>
            </a:r>
            <a:r>
              <a:rPr lang="en-US" altLang="zh-CN" dirty="0"/>
              <a:t>123</a:t>
            </a:r>
            <a:r>
              <a:rPr lang="zh-CN" altLang="zh-CN" dirty="0"/>
              <a:t>，</a:t>
            </a:r>
            <a:r>
              <a:rPr lang="en-US" altLang="zh-CN" dirty="0"/>
              <a:t>-265</a:t>
            </a:r>
            <a:r>
              <a:rPr lang="zh-CN" altLang="zh-CN" dirty="0"/>
              <a:t>，</a:t>
            </a:r>
            <a:r>
              <a:rPr lang="en-US" altLang="zh-CN" dirty="0"/>
              <a:t>-75.32</a:t>
            </a:r>
            <a:r>
              <a:rPr lang="zh-CN" altLang="zh-CN" dirty="0"/>
              <a:t>。</a:t>
            </a:r>
          </a:p>
          <a:p>
            <a:pPr>
              <a:lnSpc>
                <a:spcPct val="150000"/>
              </a:lnSpc>
            </a:pPr>
            <a:r>
              <a:rPr lang="zh-CN" altLang="zh-CN" dirty="0"/>
              <a:t>字符常量（用双引号括起来）：</a:t>
            </a:r>
            <a:r>
              <a:rPr lang="en-US" altLang="zh-CN" dirty="0"/>
              <a:t>"</a:t>
            </a:r>
            <a:r>
              <a:rPr lang="en-US" altLang="zh-CN" dirty="0" err="1"/>
              <a:t>abC</a:t>
            </a:r>
            <a:r>
              <a:rPr lang="en-US" altLang="zh-CN" dirty="0"/>
              <a:t>"</a:t>
            </a:r>
            <a:r>
              <a:rPr lang="zh-CN" altLang="zh-CN" dirty="0"/>
              <a:t>，</a:t>
            </a:r>
            <a:r>
              <a:rPr lang="en-US" altLang="zh-CN" dirty="0"/>
              <a:t>"</a:t>
            </a:r>
            <a:r>
              <a:rPr lang="zh-CN" altLang="zh-CN" dirty="0"/>
              <a:t>李明</a:t>
            </a:r>
            <a:r>
              <a:rPr lang="en-US" altLang="zh-CN" dirty="0"/>
              <a:t>"</a:t>
            </a:r>
            <a:r>
              <a:rPr lang="zh-CN" altLang="zh-CN" dirty="0"/>
              <a:t>，</a:t>
            </a:r>
            <a:r>
              <a:rPr lang="en-US" altLang="zh-CN" dirty="0"/>
              <a:t>"</a:t>
            </a:r>
            <a:r>
              <a:rPr lang="zh-CN" altLang="zh-CN" dirty="0"/>
              <a:t>你好！</a:t>
            </a:r>
            <a:r>
              <a:rPr lang="en-US" altLang="zh-CN" dirty="0"/>
              <a:t>"</a:t>
            </a:r>
            <a:r>
              <a:rPr lang="zh-CN" altLang="zh-CN" dirty="0"/>
              <a:t>。</a:t>
            </a:r>
          </a:p>
          <a:p>
            <a:pPr>
              <a:lnSpc>
                <a:spcPct val="150000"/>
              </a:lnSpc>
            </a:pPr>
            <a:r>
              <a:rPr lang="zh-CN" altLang="zh-CN" dirty="0"/>
              <a:t>逻辑常量（只有两个）：</a:t>
            </a:r>
            <a:r>
              <a:rPr lang="en-US" altLang="zh-CN" dirty="0"/>
              <a:t>True</a:t>
            </a:r>
            <a:r>
              <a:rPr lang="zh-CN" altLang="zh-CN" dirty="0"/>
              <a:t>（真），</a:t>
            </a:r>
            <a:r>
              <a:rPr lang="en-US" altLang="zh-CN" dirty="0"/>
              <a:t>False</a:t>
            </a:r>
            <a:r>
              <a:rPr lang="zh-CN" altLang="zh-CN" dirty="0"/>
              <a:t>（假）。</a:t>
            </a:r>
          </a:p>
          <a:p>
            <a:pPr>
              <a:lnSpc>
                <a:spcPct val="150000"/>
              </a:lnSpc>
            </a:pPr>
            <a:r>
              <a:rPr lang="zh-CN" altLang="zh-CN" dirty="0"/>
              <a:t>日期常量（用“</a:t>
            </a:r>
            <a:r>
              <a:rPr lang="en-US" altLang="zh-CN" dirty="0"/>
              <a:t>#</a:t>
            </a:r>
            <a:r>
              <a:rPr lang="zh-CN" altLang="zh-CN" dirty="0"/>
              <a:t>”括起来）：</a:t>
            </a:r>
            <a:r>
              <a:rPr lang="en-US" altLang="zh-CN" dirty="0"/>
              <a:t>#23/8/2003#</a:t>
            </a:r>
            <a:r>
              <a:rPr lang="zh-CN" altLang="zh-CN" dirty="0"/>
              <a:t>，</a:t>
            </a:r>
            <a:r>
              <a:rPr lang="en-US" altLang="zh-CN" dirty="0"/>
              <a:t>#January 1, 1999#</a:t>
            </a:r>
            <a:r>
              <a:rPr lang="zh-CN" altLang="zh-CN" dirty="0"/>
              <a:t>。</a:t>
            </a:r>
          </a:p>
          <a:p>
            <a:pPr>
              <a:lnSpc>
                <a:spcPct val="150000"/>
              </a:lnSpc>
            </a:pPr>
            <a:r>
              <a:rPr lang="zh-CN" altLang="zh-CN" dirty="0"/>
              <a:t>大多数数值整数都是十进制数（基数为</a:t>
            </a:r>
            <a:r>
              <a:rPr lang="en-US" altLang="zh-CN" dirty="0"/>
              <a:t>10</a:t>
            </a:r>
            <a:r>
              <a:rPr lang="zh-CN" altLang="zh-CN" dirty="0"/>
              <a:t>），但有时也用十六进制数（基数为</a:t>
            </a:r>
            <a:r>
              <a:rPr lang="en-US" altLang="zh-CN" dirty="0"/>
              <a:t>16</a:t>
            </a:r>
            <a:r>
              <a:rPr lang="zh-CN" altLang="zh-CN" dirty="0"/>
              <a:t>）或八进制数（基数为</a:t>
            </a:r>
            <a:r>
              <a:rPr lang="en-US" altLang="zh-CN" dirty="0"/>
              <a:t>8</a:t>
            </a:r>
            <a:r>
              <a:rPr lang="zh-CN" altLang="zh-CN" dirty="0"/>
              <a:t>）表示。</a:t>
            </a:r>
          </a:p>
          <a:p>
            <a:pPr>
              <a:lnSpc>
                <a:spcPct val="150000"/>
              </a:lnSpc>
            </a:pPr>
            <a:r>
              <a:rPr lang="zh-CN" altLang="zh-CN" dirty="0"/>
              <a:t>各种数值整数表示的实例如下。</a:t>
            </a:r>
          </a:p>
          <a:p>
            <a:pPr>
              <a:lnSpc>
                <a:spcPct val="150000"/>
              </a:lnSpc>
            </a:pPr>
            <a:r>
              <a:rPr lang="zh-CN" altLang="zh-CN" dirty="0"/>
              <a:t>十进制数：如</a:t>
            </a:r>
            <a:r>
              <a:rPr lang="en-US" altLang="zh-CN" dirty="0"/>
              <a:t>123</a:t>
            </a:r>
            <a:r>
              <a:rPr lang="zh-CN" altLang="zh-CN" dirty="0"/>
              <a:t>，</a:t>
            </a:r>
            <a:r>
              <a:rPr lang="en-US" altLang="zh-CN" dirty="0"/>
              <a:t>-456</a:t>
            </a:r>
            <a:r>
              <a:rPr lang="zh-CN" altLang="zh-CN" dirty="0"/>
              <a:t>，</a:t>
            </a:r>
            <a:r>
              <a:rPr lang="en-US" altLang="zh-CN" dirty="0"/>
              <a:t>0</a:t>
            </a:r>
            <a:r>
              <a:rPr lang="zh-CN" altLang="zh-CN" dirty="0"/>
              <a:t>。</a:t>
            </a:r>
          </a:p>
          <a:p>
            <a:pPr>
              <a:lnSpc>
                <a:spcPct val="150000"/>
              </a:lnSpc>
            </a:pPr>
            <a:r>
              <a:rPr lang="zh-CN" altLang="zh-CN" dirty="0"/>
              <a:t>八进制数：用前缀</a:t>
            </a:r>
            <a:r>
              <a:rPr lang="en-US" altLang="zh-CN" dirty="0"/>
              <a:t>&amp;O</a:t>
            </a:r>
            <a:r>
              <a:rPr lang="zh-CN" altLang="zh-CN" dirty="0"/>
              <a:t>表示，如</a:t>
            </a:r>
            <a:r>
              <a:rPr lang="en-US" altLang="zh-CN" dirty="0"/>
              <a:t>&amp;O123</a:t>
            </a:r>
            <a:r>
              <a:rPr lang="zh-CN" altLang="zh-CN" dirty="0"/>
              <a:t>。</a:t>
            </a:r>
          </a:p>
          <a:p>
            <a:pPr>
              <a:lnSpc>
                <a:spcPct val="150000"/>
              </a:lnSpc>
            </a:pPr>
            <a:r>
              <a:rPr lang="zh-CN" altLang="zh-CN" dirty="0"/>
              <a:t>十六进制数：用前缀</a:t>
            </a:r>
            <a:r>
              <a:rPr lang="en-US" altLang="zh-CN" dirty="0"/>
              <a:t>&amp;H</a:t>
            </a:r>
            <a:r>
              <a:rPr lang="zh-CN" altLang="zh-CN" dirty="0"/>
              <a:t>表示，如</a:t>
            </a:r>
            <a:r>
              <a:rPr lang="en-US" altLang="zh-CN" dirty="0"/>
              <a:t>&amp;H123</a:t>
            </a:r>
            <a:r>
              <a:rPr lang="zh-CN" altLang="zh-CN" dirty="0" smtClean="0"/>
              <a:t>。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1414837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9"/>
          <p:cNvSpPr txBox="1"/>
          <p:nvPr/>
        </p:nvSpPr>
        <p:spPr>
          <a:xfrm>
            <a:off x="621888" y="109260"/>
            <a:ext cx="3652400" cy="474905"/>
          </a:xfrm>
          <a:prstGeom prst="rect">
            <a:avLst/>
          </a:prstGeom>
          <a:noFill/>
        </p:spPr>
        <p:txBody>
          <a:bodyPr wrap="square" lIns="119792" tIns="59896" rIns="119792" bIns="59896" rtlCol="0">
            <a:spAutoFit/>
          </a:bodyPr>
          <a:lstStyle>
            <a:defPPr>
              <a:defRPr lang="zh-CN"/>
            </a:defPPr>
            <a:lvl1pPr>
              <a:defRPr sz="2300" b="1">
                <a:blipFill>
                  <a:blip r:embed="rId2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1</a:t>
            </a:r>
            <a:r>
              <a:rPr lang="zh-CN" altLang="zh-CN" dirty="0"/>
              <a:t>．常量</a:t>
            </a:r>
          </a:p>
        </p:txBody>
      </p:sp>
      <p:sp>
        <p:nvSpPr>
          <p:cNvPr id="3" name="矩形 2"/>
          <p:cNvSpPr/>
          <p:nvPr/>
        </p:nvSpPr>
        <p:spPr>
          <a:xfrm>
            <a:off x="1173311" y="906405"/>
            <a:ext cx="7247675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dirty="0"/>
              <a:t>表</a:t>
            </a:r>
            <a:r>
              <a:rPr lang="en-US" altLang="zh-CN" dirty="0"/>
              <a:t>3.2</a:t>
            </a:r>
            <a:r>
              <a:rPr lang="zh-CN" altLang="zh-CN" dirty="0"/>
              <a:t>为十进制、八进制和十六进制整数的</a:t>
            </a:r>
            <a:r>
              <a:rPr lang="en-US" altLang="zh-CN" dirty="0"/>
              <a:t>5</a:t>
            </a:r>
            <a:r>
              <a:rPr lang="zh-CN" altLang="zh-CN" dirty="0"/>
              <a:t>个实例的对应关系表。</a:t>
            </a: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2773870"/>
              </p:ext>
            </p:extLst>
          </p:nvPr>
        </p:nvGraphicFramePr>
        <p:xfrm>
          <a:off x="2609443" y="1605849"/>
          <a:ext cx="6789738" cy="2147442"/>
        </p:xfrm>
        <a:graphic>
          <a:graphicData uri="http://schemas.openxmlformats.org/drawingml/2006/table">
            <a:tbl>
              <a:tblPr firstRow="1" bandRow="1" bandCol="1"/>
              <a:tblGrid>
                <a:gridCol w="2198720"/>
                <a:gridCol w="2357616"/>
                <a:gridCol w="2233402"/>
              </a:tblGrid>
              <a:tr h="357907">
                <a:tc>
                  <a:txBody>
                    <a:bodyPr/>
                    <a:lstStyle/>
                    <a:p>
                      <a:pPr algn="ctr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zh-CN" sz="1400" b="1" kern="1050">
                          <a:effectLst/>
                          <a:latin typeface="Times New Roman"/>
                          <a:ea typeface="宋体"/>
                        </a:rPr>
                        <a:t>十进制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10">
                      <a:fgClr>
                        <a:srgbClr val="FFFFFF"/>
                      </a:fgClr>
                      <a:bgClr>
                        <a:srgbClr val="E5E5E5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zh-CN" sz="1400" b="1" kern="1050">
                          <a:effectLst/>
                          <a:latin typeface="Times New Roman"/>
                          <a:ea typeface="宋体"/>
                        </a:rPr>
                        <a:t>八进制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10">
                      <a:fgClr>
                        <a:srgbClr val="FFFFFF"/>
                      </a:fgClr>
                      <a:bgClr>
                        <a:srgbClr val="E5E5E5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zh-CN" sz="1400" b="1" kern="1050">
                          <a:effectLst/>
                          <a:latin typeface="Times New Roman"/>
                          <a:ea typeface="宋体"/>
                        </a:rPr>
                        <a:t>十六进制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10">
                      <a:fgClr>
                        <a:srgbClr val="FFFFFF"/>
                      </a:fgClr>
                      <a:bgClr>
                        <a:srgbClr val="E5E5E5"/>
                      </a:bgClr>
                    </a:pattFill>
                  </a:tcPr>
                </a:tc>
              </a:tr>
              <a:tr h="357907"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9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&amp;O11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&amp;H9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57907"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15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&amp;O17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&amp;HF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57907"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16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&amp;O20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&amp;H10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57907"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20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&amp;O24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&amp;H14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57907"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255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&amp;O377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 dirty="0">
                          <a:effectLst/>
                          <a:latin typeface="Times New Roman"/>
                          <a:ea typeface="宋体"/>
                        </a:rPr>
                        <a:t>&amp;HFF</a:t>
                      </a:r>
                      <a:endParaRPr lang="zh-CN" sz="1400" kern="105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03726539"/>
      </p:ext>
    </p:extLst>
  </p:cSld>
  <p:clrMapOvr>
    <a:masterClrMapping/>
  </p:clrMapOvr>
  <p:transition spd="slow">
    <p:wheel spokes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9"/>
          <p:cNvSpPr txBox="1"/>
          <p:nvPr/>
        </p:nvSpPr>
        <p:spPr>
          <a:xfrm>
            <a:off x="621888" y="109260"/>
            <a:ext cx="3652400" cy="474905"/>
          </a:xfrm>
          <a:prstGeom prst="rect">
            <a:avLst/>
          </a:prstGeom>
          <a:noFill/>
        </p:spPr>
        <p:txBody>
          <a:bodyPr wrap="square" lIns="119792" tIns="59896" rIns="119792" bIns="59896" rtlCol="0">
            <a:spAutoFit/>
          </a:bodyPr>
          <a:lstStyle>
            <a:defPPr>
              <a:defRPr lang="zh-CN"/>
            </a:defPPr>
            <a:lvl1pPr>
              <a:defRPr sz="2300" b="1">
                <a:blipFill>
                  <a:blip r:embed="rId2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1</a:t>
            </a:r>
            <a:r>
              <a:rPr lang="zh-CN" altLang="zh-CN" dirty="0"/>
              <a:t>．常量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88828" y="988828"/>
            <a:ext cx="9356651" cy="19236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6088"/>
            <a:r>
              <a:rPr lang="zh-CN" altLang="zh-CN" dirty="0"/>
              <a:t>浮点数：用尾数、指数符号、指数来表示，用指数符号</a:t>
            </a:r>
            <a:r>
              <a:rPr lang="en-US" altLang="zh-CN" dirty="0"/>
              <a:t>E</a:t>
            </a:r>
            <a:r>
              <a:rPr lang="zh-CN" altLang="zh-CN" dirty="0"/>
              <a:t>表示单精度浮点数，用</a:t>
            </a:r>
            <a:r>
              <a:rPr lang="en-US" altLang="zh-CN" dirty="0"/>
              <a:t>D</a:t>
            </a:r>
            <a:r>
              <a:rPr lang="zh-CN" altLang="zh-CN" dirty="0"/>
              <a:t>表示双精度浮点数。</a:t>
            </a:r>
          </a:p>
          <a:p>
            <a:pPr indent="446088"/>
            <a:r>
              <a:rPr lang="zh-CN" altLang="zh-CN" dirty="0"/>
              <a:t>例如，</a:t>
            </a:r>
            <a:r>
              <a:rPr lang="en-US" altLang="zh-CN" dirty="0"/>
              <a:t>123.45E-3</a:t>
            </a:r>
            <a:r>
              <a:rPr lang="zh-CN" altLang="zh-CN" dirty="0"/>
              <a:t>表示单精度浮点数，它的值为</a:t>
            </a:r>
            <a:r>
              <a:rPr lang="en-US" altLang="zh-CN" dirty="0"/>
              <a:t>123.45×10</a:t>
            </a:r>
            <a:r>
              <a:rPr lang="en-US" altLang="zh-CN" baseline="30000" dirty="0"/>
              <a:t>-3</a:t>
            </a:r>
            <a:r>
              <a:rPr lang="zh-CN" altLang="zh-CN" dirty="0"/>
              <a:t>；</a:t>
            </a:r>
            <a:r>
              <a:rPr lang="en-US" altLang="zh-CN" dirty="0"/>
              <a:t>236D5</a:t>
            </a:r>
            <a:r>
              <a:rPr lang="zh-CN" altLang="zh-CN" dirty="0"/>
              <a:t>表示双精度浮点数，它的值为</a:t>
            </a:r>
            <a:r>
              <a:rPr lang="en-US" altLang="zh-CN" dirty="0"/>
              <a:t>236×10</a:t>
            </a:r>
            <a:r>
              <a:rPr lang="en-US" altLang="zh-CN" baseline="30000" dirty="0"/>
              <a:t>5</a:t>
            </a:r>
            <a:r>
              <a:rPr lang="zh-CN" altLang="zh-CN" dirty="0"/>
              <a:t>。</a:t>
            </a:r>
          </a:p>
          <a:p>
            <a:pPr indent="446088"/>
            <a:r>
              <a:rPr lang="en-US" altLang="zh-CN" dirty="0"/>
              <a:t>VB.NET</a:t>
            </a:r>
            <a:r>
              <a:rPr lang="zh-CN" altLang="zh-CN" dirty="0"/>
              <a:t>根据输入常量的形式来决定使用什么数据类型来保存它。在默认情况下，把整数常量作为</a:t>
            </a:r>
            <a:r>
              <a:rPr lang="en-US" altLang="zh-CN" dirty="0"/>
              <a:t>Integer</a:t>
            </a:r>
            <a:r>
              <a:rPr lang="zh-CN" altLang="zh-CN" dirty="0"/>
              <a:t>类型处理，把小数常量作为</a:t>
            </a:r>
            <a:r>
              <a:rPr lang="en-US" altLang="zh-CN" dirty="0"/>
              <a:t>Double</a:t>
            </a:r>
            <a:r>
              <a:rPr lang="zh-CN" altLang="zh-CN" dirty="0"/>
              <a:t>类型处理。</a:t>
            </a:r>
          </a:p>
          <a:p>
            <a:pPr indent="446088"/>
            <a:r>
              <a:rPr lang="zh-CN" altLang="zh-CN" dirty="0"/>
              <a:t>例如，根据输入值的形式来决定数据类型</a:t>
            </a:r>
            <a:r>
              <a:rPr lang="zh-CN" altLang="zh-CN" dirty="0" smtClean="0"/>
              <a:t>：</a:t>
            </a:r>
            <a:endParaRPr lang="zh-CN" altLang="zh-CN" dirty="0"/>
          </a:p>
        </p:txBody>
      </p:sp>
      <p:sp>
        <p:nvSpPr>
          <p:cNvPr id="4" name="TextBox 3"/>
          <p:cNvSpPr txBox="1"/>
          <p:nvPr/>
        </p:nvSpPr>
        <p:spPr>
          <a:xfrm>
            <a:off x="1616148" y="2936612"/>
            <a:ext cx="8325293" cy="97047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dirty="0"/>
              <a:t>Var1 = 30		' </a:t>
            </a:r>
            <a:r>
              <a:rPr lang="zh-CN" altLang="zh-CN" dirty="0"/>
              <a:t>此值为</a:t>
            </a:r>
            <a:r>
              <a:rPr lang="en-US" altLang="zh-CN" dirty="0"/>
              <a:t>Integer</a:t>
            </a:r>
            <a:r>
              <a:rPr lang="zh-CN" altLang="zh-CN" dirty="0"/>
              <a:t>类型</a:t>
            </a:r>
          </a:p>
          <a:p>
            <a:r>
              <a:rPr lang="en-US" altLang="zh-CN" dirty="0"/>
              <a:t>Var2 = 18.4	</a:t>
            </a:r>
            <a:r>
              <a:rPr lang="en-US" altLang="zh-CN" dirty="0" smtClean="0"/>
              <a:t>'</a:t>
            </a:r>
            <a:r>
              <a:rPr lang="en-US" altLang="zh-CN" dirty="0"/>
              <a:t> </a:t>
            </a:r>
            <a:r>
              <a:rPr lang="zh-CN" altLang="zh-CN" dirty="0"/>
              <a:t>此值为</a:t>
            </a:r>
            <a:r>
              <a:rPr lang="en-US" altLang="zh-CN" dirty="0"/>
              <a:t>Double</a:t>
            </a:r>
            <a:r>
              <a:rPr lang="zh-CN" altLang="zh-CN" dirty="0"/>
              <a:t>类型</a:t>
            </a:r>
          </a:p>
          <a:p>
            <a:r>
              <a:rPr lang="en-US" altLang="zh-CN" dirty="0"/>
              <a:t>Var3 = True	' </a:t>
            </a:r>
            <a:r>
              <a:rPr lang="zh-CN" altLang="zh-CN" dirty="0"/>
              <a:t>此值为</a:t>
            </a:r>
            <a:r>
              <a:rPr lang="en-US" altLang="zh-CN" dirty="0"/>
              <a:t>Boolean</a:t>
            </a:r>
            <a:r>
              <a:rPr lang="zh-CN" altLang="zh-CN" dirty="0" smtClean="0"/>
              <a:t>类型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2399478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9"/>
          <p:cNvSpPr txBox="1"/>
          <p:nvPr/>
        </p:nvSpPr>
        <p:spPr>
          <a:xfrm>
            <a:off x="621888" y="109260"/>
            <a:ext cx="3652400" cy="474905"/>
          </a:xfrm>
          <a:prstGeom prst="rect">
            <a:avLst/>
          </a:prstGeom>
          <a:noFill/>
        </p:spPr>
        <p:txBody>
          <a:bodyPr wrap="square" lIns="119792" tIns="59896" rIns="119792" bIns="59896" rtlCol="0">
            <a:spAutoFit/>
          </a:bodyPr>
          <a:lstStyle>
            <a:defPPr>
              <a:defRPr lang="zh-CN"/>
            </a:defPPr>
            <a:lvl1pPr>
              <a:defRPr sz="2300" b="1">
                <a:blipFill>
                  <a:blip r:embed="rId2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1</a:t>
            </a:r>
            <a:r>
              <a:rPr lang="zh-CN" altLang="zh-CN" dirty="0"/>
              <a:t>．常量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14400" y="946298"/>
            <a:ext cx="952677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6088"/>
            <a:r>
              <a:rPr lang="zh-CN" altLang="zh-CN" dirty="0"/>
              <a:t>为了显式地指定常量的类型，可以用</a:t>
            </a:r>
            <a:r>
              <a:rPr lang="en-US" altLang="zh-CN" dirty="0"/>
              <a:t>VB.NET</a:t>
            </a:r>
            <a:r>
              <a:rPr lang="zh-CN" altLang="zh-CN" dirty="0"/>
              <a:t>提供的值类型字符，方法是在值的后面加上类型字符。表</a:t>
            </a:r>
            <a:r>
              <a:rPr lang="en-US" altLang="zh-CN" dirty="0"/>
              <a:t>3.3</a:t>
            </a:r>
            <a:r>
              <a:rPr lang="zh-CN" altLang="zh-CN" dirty="0"/>
              <a:t>列出了值类型字符及用法示例</a:t>
            </a:r>
            <a:r>
              <a:rPr lang="zh-CN" altLang="zh-CN" dirty="0" smtClean="0"/>
              <a:t>。</a:t>
            </a:r>
            <a:endParaRPr lang="zh-CN" altLang="zh-CN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5298526"/>
              </p:ext>
            </p:extLst>
          </p:nvPr>
        </p:nvGraphicFramePr>
        <p:xfrm>
          <a:off x="2301099" y="1710993"/>
          <a:ext cx="7172510" cy="2839744"/>
        </p:xfrm>
        <a:graphic>
          <a:graphicData uri="http://schemas.openxmlformats.org/drawingml/2006/table">
            <a:tbl>
              <a:tblPr firstRow="1" bandRow="1" bandCol="1"/>
              <a:tblGrid>
                <a:gridCol w="2220427"/>
                <a:gridCol w="1959703"/>
                <a:gridCol w="2992380"/>
              </a:tblGrid>
              <a:tr h="354968">
                <a:tc>
                  <a:txBody>
                    <a:bodyPr/>
                    <a:lstStyle/>
                    <a:p>
                      <a:pPr algn="ctr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zh-CN" sz="1400" b="1" kern="1050">
                          <a:effectLst/>
                          <a:latin typeface="Times New Roman"/>
                          <a:ea typeface="宋体"/>
                        </a:rPr>
                        <a:t>值类型字符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10">
                      <a:fgClr>
                        <a:srgbClr val="FFFFFF"/>
                      </a:fgClr>
                      <a:bgClr>
                        <a:srgbClr val="E5E5E5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zh-CN" sz="1400" b="1" kern="1050">
                          <a:effectLst/>
                          <a:latin typeface="Times New Roman"/>
                          <a:ea typeface="宋体"/>
                        </a:rPr>
                        <a:t>数据类型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10">
                      <a:fgClr>
                        <a:srgbClr val="FFFFFF"/>
                      </a:fgClr>
                      <a:bgClr>
                        <a:srgbClr val="E5E5E5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zh-CN" sz="1400" b="1" kern="1050">
                          <a:effectLst/>
                          <a:latin typeface="Times New Roman"/>
                          <a:ea typeface="宋体"/>
                        </a:rPr>
                        <a:t>示例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10">
                      <a:fgClr>
                        <a:srgbClr val="FFFFFF"/>
                      </a:fgClr>
                      <a:bgClr>
                        <a:srgbClr val="E5E5E5"/>
                      </a:bgClr>
                    </a:pattFill>
                  </a:tcPr>
                </a:tc>
              </a:tr>
              <a:tr h="354968"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C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Char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Var1 = "hello"C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54968"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S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Short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Var1 = 314 S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54968"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I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Integer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Var1 = 314 I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54968"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L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Long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Var1 = 314 L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54968"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D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Decimal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Var1 = 314 D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54968"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F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Single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Var1 = 314 F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54968"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R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Double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 dirty="0">
                          <a:effectLst/>
                          <a:latin typeface="Times New Roman"/>
                          <a:ea typeface="宋体"/>
                        </a:rPr>
                        <a:t>Var1 = 314 R</a:t>
                      </a:r>
                      <a:endParaRPr lang="zh-CN" sz="1400" kern="105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91586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9"/>
          <p:cNvSpPr txBox="1"/>
          <p:nvPr/>
        </p:nvSpPr>
        <p:spPr>
          <a:xfrm>
            <a:off x="621888" y="109260"/>
            <a:ext cx="3652400" cy="474905"/>
          </a:xfrm>
          <a:prstGeom prst="rect">
            <a:avLst/>
          </a:prstGeom>
          <a:noFill/>
        </p:spPr>
        <p:txBody>
          <a:bodyPr wrap="square" lIns="119792" tIns="59896" rIns="119792" bIns="59896" rtlCol="0">
            <a:spAutoFit/>
          </a:bodyPr>
          <a:lstStyle>
            <a:defPPr>
              <a:defRPr lang="zh-CN"/>
            </a:defPPr>
            <a:lvl1pPr>
              <a:defRPr sz="2300" b="1">
                <a:blipFill>
                  <a:blip r:embed="rId2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1</a:t>
            </a:r>
            <a:r>
              <a:rPr lang="zh-CN" altLang="zh-CN" dirty="0"/>
              <a:t>．常量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169581" y="871870"/>
            <a:ext cx="9144000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b="1" dirty="0"/>
              <a:t>（</a:t>
            </a:r>
            <a:r>
              <a:rPr lang="en-US" altLang="zh-CN" b="1" dirty="0"/>
              <a:t>2</a:t>
            </a:r>
            <a:r>
              <a:rPr lang="zh-CN" altLang="zh-CN" b="1" dirty="0"/>
              <a:t>）符号常量</a:t>
            </a:r>
          </a:p>
          <a:p>
            <a:r>
              <a:rPr lang="zh-CN" altLang="zh-CN" dirty="0"/>
              <a:t>在</a:t>
            </a:r>
            <a:r>
              <a:rPr lang="en-US" altLang="zh-CN" dirty="0"/>
              <a:t>VB.NET</a:t>
            </a:r>
            <a:r>
              <a:rPr lang="zh-CN" altLang="zh-CN" dirty="0"/>
              <a:t>中，可以用定义的符号常量来代替数值或字符串。</a:t>
            </a:r>
          </a:p>
          <a:p>
            <a:r>
              <a:rPr lang="zh-CN" altLang="zh-CN" dirty="0"/>
              <a:t>定义符号常量的语法格式如下</a:t>
            </a:r>
            <a:r>
              <a:rPr lang="zh-CN" altLang="zh-CN" dirty="0" smtClean="0"/>
              <a:t>：</a:t>
            </a:r>
            <a:endParaRPr lang="zh-CN" altLang="zh-CN" dirty="0"/>
          </a:p>
        </p:txBody>
      </p:sp>
      <p:sp>
        <p:nvSpPr>
          <p:cNvPr id="4" name="圆角矩形 3"/>
          <p:cNvSpPr/>
          <p:nvPr/>
        </p:nvSpPr>
        <p:spPr>
          <a:xfrm>
            <a:off x="1350335" y="1749033"/>
            <a:ext cx="8782493" cy="391597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dirty="0"/>
              <a:t>[</a:t>
            </a:r>
            <a:r>
              <a:rPr lang="en-US" altLang="zh-CN" dirty="0" err="1"/>
              <a:t>Public|Private</a:t>
            </a:r>
            <a:r>
              <a:rPr lang="en-US" altLang="zh-CN" dirty="0"/>
              <a:t>] </a:t>
            </a:r>
            <a:r>
              <a:rPr lang="en-US" altLang="zh-CN" dirty="0" err="1"/>
              <a:t>Const</a:t>
            </a:r>
            <a:r>
              <a:rPr lang="en-US" altLang="zh-CN" dirty="0"/>
              <a:t> </a:t>
            </a:r>
            <a:r>
              <a:rPr lang="zh-CN" altLang="zh-CN" dirty="0"/>
              <a:t>常量名</a:t>
            </a:r>
            <a:r>
              <a:rPr lang="en-US" altLang="zh-CN" dirty="0"/>
              <a:t>[As </a:t>
            </a:r>
            <a:r>
              <a:rPr lang="zh-CN" altLang="zh-CN" dirty="0"/>
              <a:t>类型</a:t>
            </a:r>
            <a:r>
              <a:rPr lang="en-US" altLang="zh-CN" dirty="0"/>
              <a:t>] = </a:t>
            </a:r>
            <a:r>
              <a:rPr lang="zh-CN" altLang="zh-CN" dirty="0"/>
              <a:t>表达式</a:t>
            </a:r>
            <a:r>
              <a:rPr lang="en-US" altLang="zh-CN" dirty="0"/>
              <a:t>[ , </a:t>
            </a:r>
            <a:r>
              <a:rPr lang="zh-CN" altLang="zh-CN" dirty="0"/>
              <a:t>常量名</a:t>
            </a:r>
            <a:r>
              <a:rPr lang="en-US" altLang="zh-CN" dirty="0"/>
              <a:t>[As </a:t>
            </a:r>
            <a:r>
              <a:rPr lang="zh-CN" altLang="zh-CN" dirty="0"/>
              <a:t>类型</a:t>
            </a:r>
            <a:r>
              <a:rPr lang="en-US" altLang="zh-CN" dirty="0"/>
              <a:t>] = </a:t>
            </a:r>
            <a:r>
              <a:rPr lang="zh-CN" altLang="zh-CN" dirty="0"/>
              <a:t>表达式</a:t>
            </a:r>
            <a:r>
              <a:rPr lang="en-US" altLang="zh-CN" dirty="0"/>
              <a:t>] </a:t>
            </a:r>
            <a:r>
              <a:rPr lang="zh-CN" altLang="zh-CN" dirty="0"/>
              <a:t>…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08074" y="2209247"/>
            <a:ext cx="9867014" cy="2446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6088"/>
            <a:r>
              <a:rPr lang="zh-CN" altLang="zh-CN" dirty="0"/>
              <a:t>其中：</a:t>
            </a:r>
          </a:p>
          <a:p>
            <a:pPr indent="446088"/>
            <a:r>
              <a:rPr lang="zh-CN" altLang="zh-CN" dirty="0"/>
              <a:t>①</a:t>
            </a:r>
            <a:r>
              <a:rPr lang="en-US" altLang="zh-CN" dirty="0"/>
              <a:t> </a:t>
            </a:r>
            <a:r>
              <a:rPr lang="en-US" altLang="zh-CN" dirty="0" err="1"/>
              <a:t>Public|Private</a:t>
            </a:r>
            <a:r>
              <a:rPr lang="zh-CN" altLang="zh-CN" dirty="0"/>
              <a:t>，可选项。</a:t>
            </a:r>
            <a:r>
              <a:rPr lang="en-US" altLang="zh-CN" dirty="0"/>
              <a:t>Public</a:t>
            </a:r>
            <a:r>
              <a:rPr lang="zh-CN" altLang="zh-CN" dirty="0"/>
              <a:t>表示所定义常量在整个项目中都可见；</a:t>
            </a:r>
            <a:r>
              <a:rPr lang="en-US" altLang="zh-CN" dirty="0"/>
              <a:t>Private</a:t>
            </a:r>
            <a:r>
              <a:rPr lang="zh-CN" altLang="zh-CN" dirty="0"/>
              <a:t>表示所定义常量只在所声明的程序模块中可见。</a:t>
            </a:r>
          </a:p>
          <a:p>
            <a:pPr indent="446088"/>
            <a:r>
              <a:rPr lang="zh-CN" altLang="zh-CN" dirty="0"/>
              <a:t>② 常量名，必选项。代表所定义常量的符号名称，必须符合</a:t>
            </a:r>
            <a:r>
              <a:rPr lang="en-US" altLang="zh-CN" dirty="0"/>
              <a:t>VB.NET</a:t>
            </a:r>
            <a:r>
              <a:rPr lang="zh-CN" altLang="zh-CN" dirty="0"/>
              <a:t>变量命名规则。</a:t>
            </a:r>
          </a:p>
          <a:p>
            <a:pPr indent="446088"/>
            <a:r>
              <a:rPr lang="zh-CN" altLang="zh-CN" dirty="0"/>
              <a:t>③</a:t>
            </a:r>
            <a:r>
              <a:rPr lang="en-US" altLang="zh-CN" dirty="0"/>
              <a:t> As </a:t>
            </a:r>
            <a:r>
              <a:rPr lang="zh-CN" altLang="zh-CN" dirty="0"/>
              <a:t>类型，可选项。类型可以是</a:t>
            </a:r>
            <a:r>
              <a:rPr lang="en-US" altLang="zh-CN" dirty="0"/>
              <a:t>VB.NET</a:t>
            </a:r>
            <a:r>
              <a:rPr lang="zh-CN" altLang="zh-CN" dirty="0"/>
              <a:t>支持的所有数据类型，每个常量都必须用单独的</a:t>
            </a:r>
            <a:r>
              <a:rPr lang="en-US" altLang="zh-CN" dirty="0"/>
              <a:t>As</a:t>
            </a:r>
            <a:r>
              <a:rPr lang="zh-CN" altLang="zh-CN" dirty="0"/>
              <a:t>子句，若省略，则默认为</a:t>
            </a:r>
            <a:r>
              <a:rPr lang="en-US" altLang="zh-CN" dirty="0"/>
              <a:t>Object</a:t>
            </a:r>
            <a:r>
              <a:rPr lang="zh-CN" altLang="zh-CN" dirty="0"/>
              <a:t>类型。</a:t>
            </a:r>
          </a:p>
          <a:p>
            <a:pPr indent="446088"/>
            <a:r>
              <a:rPr lang="zh-CN" altLang="zh-CN" dirty="0"/>
              <a:t>④ 表达式，必选项。“表达式”由文字常量、算术运算符（指数运算符</a:t>
            </a:r>
            <a:r>
              <a:rPr lang="en-US" altLang="zh-CN" dirty="0"/>
              <a:t> ^ </a:t>
            </a:r>
            <a:r>
              <a:rPr lang="zh-CN" altLang="zh-CN" dirty="0"/>
              <a:t>除外）、逻辑运算符组成，也可以使用</a:t>
            </a:r>
            <a:r>
              <a:rPr lang="en-US" altLang="zh-CN" dirty="0"/>
              <a:t>"Hello world"</a:t>
            </a:r>
            <a:r>
              <a:rPr lang="zh-CN" altLang="zh-CN" dirty="0"/>
              <a:t>之类的字符串，但不能使用字符串连接符、变量、内部函数或用户定义的函数</a:t>
            </a:r>
            <a:r>
              <a:rPr lang="zh-CN" altLang="zh-CN" dirty="0" smtClean="0"/>
              <a:t>。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1504755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9"/>
          <p:cNvSpPr txBox="1"/>
          <p:nvPr/>
        </p:nvSpPr>
        <p:spPr>
          <a:xfrm>
            <a:off x="621888" y="109260"/>
            <a:ext cx="3652400" cy="474905"/>
          </a:xfrm>
          <a:prstGeom prst="rect">
            <a:avLst/>
          </a:prstGeom>
          <a:noFill/>
        </p:spPr>
        <p:txBody>
          <a:bodyPr wrap="square" lIns="119792" tIns="59896" rIns="119792" bIns="59896" rtlCol="0">
            <a:spAutoFit/>
          </a:bodyPr>
          <a:lstStyle>
            <a:defPPr>
              <a:defRPr lang="zh-CN"/>
            </a:defPPr>
            <a:lvl1pPr>
              <a:defRPr sz="2300" b="1">
                <a:blipFill>
                  <a:blip r:embed="rId2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1</a:t>
            </a:r>
            <a:r>
              <a:rPr lang="zh-CN" altLang="zh-CN" dirty="0"/>
              <a:t>．常量</a:t>
            </a:r>
          </a:p>
        </p:txBody>
      </p:sp>
      <p:sp>
        <p:nvSpPr>
          <p:cNvPr id="3" name="矩形 2"/>
          <p:cNvSpPr/>
          <p:nvPr/>
        </p:nvSpPr>
        <p:spPr>
          <a:xfrm>
            <a:off x="1215841" y="857597"/>
            <a:ext cx="6992494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dirty="0"/>
              <a:t>例如，下面两条语句分别定义了一个字符串常量和一个整型常量：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286538" y="1211540"/>
            <a:ext cx="8920716" cy="68103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dirty="0"/>
              <a:t>Public  </a:t>
            </a:r>
            <a:r>
              <a:rPr lang="en-US" altLang="zh-CN" dirty="0" err="1"/>
              <a:t>Const</a:t>
            </a:r>
            <a:r>
              <a:rPr lang="en-US" altLang="zh-CN" dirty="0"/>
              <a:t>  MyVar1  As  String = "hello"		</a:t>
            </a:r>
            <a:r>
              <a:rPr lang="en-US" altLang="zh-CN" dirty="0" smtClean="0"/>
              <a:t>' </a:t>
            </a:r>
            <a:r>
              <a:rPr lang="zh-CN" altLang="zh-CN" dirty="0"/>
              <a:t>定义字符串常量</a:t>
            </a:r>
          </a:p>
          <a:p>
            <a:r>
              <a:rPr lang="en-US" altLang="zh-CN" dirty="0"/>
              <a:t>Private  </a:t>
            </a:r>
            <a:r>
              <a:rPr lang="en-US" altLang="zh-CN" dirty="0" err="1"/>
              <a:t>Const</a:t>
            </a:r>
            <a:r>
              <a:rPr lang="en-US" altLang="zh-CN" dirty="0"/>
              <a:t>  MyVar2  As  Integer = 18			' </a:t>
            </a:r>
            <a:r>
              <a:rPr lang="zh-CN" altLang="zh-CN" dirty="0"/>
              <a:t>定义整型</a:t>
            </a:r>
            <a:r>
              <a:rPr lang="zh-CN" altLang="zh-CN" dirty="0" smtClean="0"/>
              <a:t>常量</a:t>
            </a:r>
            <a:endParaRPr lang="zh-CN" altLang="zh-CN" dirty="0"/>
          </a:p>
        </p:txBody>
      </p:sp>
      <p:sp>
        <p:nvSpPr>
          <p:cNvPr id="5" name="矩形 4"/>
          <p:cNvSpPr/>
          <p:nvPr/>
        </p:nvSpPr>
        <p:spPr>
          <a:xfrm>
            <a:off x="1215841" y="1905853"/>
            <a:ext cx="5416868" cy="3539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dirty="0"/>
              <a:t>也可以在一条语句中定义两个以上的符号常量，例如：</a:t>
            </a:r>
          </a:p>
        </p:txBody>
      </p:sp>
      <p:sp>
        <p:nvSpPr>
          <p:cNvPr id="6" name="圆角矩形 5"/>
          <p:cNvSpPr/>
          <p:nvPr/>
        </p:nvSpPr>
        <p:spPr>
          <a:xfrm>
            <a:off x="1286538" y="2247293"/>
            <a:ext cx="8920716" cy="391597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dirty="0"/>
              <a:t>Public  </a:t>
            </a:r>
            <a:r>
              <a:rPr lang="en-US" altLang="zh-CN" dirty="0" err="1"/>
              <a:t>Const</a:t>
            </a:r>
            <a:r>
              <a:rPr lang="en-US" altLang="zh-CN" dirty="0"/>
              <a:t>  MyVar3  As  Integer = 18, </a:t>
            </a:r>
            <a:r>
              <a:rPr lang="en-US" altLang="zh-CN" dirty="0" err="1"/>
              <a:t>Const</a:t>
            </a:r>
            <a:r>
              <a:rPr lang="en-US" altLang="zh-CN" dirty="0"/>
              <a:t>  MyVar4  As  Double = MyVar3 + 13.2</a:t>
            </a:r>
            <a:endParaRPr lang="zh-CN" altLang="zh-CN" dirty="0"/>
          </a:p>
        </p:txBody>
      </p:sp>
      <p:sp>
        <p:nvSpPr>
          <p:cNvPr id="7" name="TextBox 6"/>
          <p:cNvSpPr txBox="1"/>
          <p:nvPr/>
        </p:nvSpPr>
        <p:spPr>
          <a:xfrm>
            <a:off x="818707" y="2785730"/>
            <a:ext cx="9548037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6088"/>
            <a:r>
              <a:rPr lang="zh-CN" altLang="zh-CN" dirty="0"/>
              <a:t>除了使用“</a:t>
            </a:r>
            <a:r>
              <a:rPr lang="en-US" altLang="zh-CN" dirty="0"/>
              <a:t>As </a:t>
            </a:r>
            <a:r>
              <a:rPr lang="zh-CN" altLang="zh-CN" dirty="0"/>
              <a:t>类型”子句来指定常量类型外，还可以用值类型字符（见表</a:t>
            </a:r>
            <a:r>
              <a:rPr lang="en-US" altLang="zh-CN" dirty="0"/>
              <a:t>3.3</a:t>
            </a:r>
            <a:r>
              <a:rPr lang="zh-CN" altLang="zh-CN" dirty="0"/>
              <a:t>）或类型说明符（见表</a:t>
            </a:r>
            <a:r>
              <a:rPr lang="en-US" altLang="zh-CN" dirty="0"/>
              <a:t>3.6</a:t>
            </a:r>
            <a:r>
              <a:rPr lang="zh-CN" altLang="zh-CN" dirty="0"/>
              <a:t>）来指定常量类型，例如</a:t>
            </a:r>
            <a:r>
              <a:rPr lang="zh-CN" altLang="zh-CN" dirty="0" smtClean="0"/>
              <a:t>：</a:t>
            </a:r>
            <a:endParaRPr lang="zh-CN" altLang="zh-CN" dirty="0"/>
          </a:p>
        </p:txBody>
      </p:sp>
      <p:sp>
        <p:nvSpPr>
          <p:cNvPr id="8" name="圆角矩形 7"/>
          <p:cNvSpPr/>
          <p:nvPr/>
        </p:nvSpPr>
        <p:spPr>
          <a:xfrm>
            <a:off x="1304075" y="3402936"/>
            <a:ext cx="8903179" cy="68103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dirty="0"/>
              <a:t>Public  </a:t>
            </a:r>
            <a:r>
              <a:rPr lang="en-US" altLang="zh-CN" dirty="0" err="1"/>
              <a:t>Const</a:t>
            </a:r>
            <a:r>
              <a:rPr lang="en-US" altLang="zh-CN" dirty="0"/>
              <a:t>  PAI@ = 3.1415926			</a:t>
            </a:r>
            <a:r>
              <a:rPr lang="en-US" altLang="zh-CN" dirty="0" smtClean="0"/>
              <a:t>' </a:t>
            </a:r>
            <a:r>
              <a:rPr lang="zh-CN" altLang="zh-CN" dirty="0"/>
              <a:t>定义小数常量</a:t>
            </a:r>
          </a:p>
          <a:p>
            <a:r>
              <a:rPr lang="en-US" altLang="zh-CN" dirty="0" err="1"/>
              <a:t>Const</a:t>
            </a:r>
            <a:r>
              <a:rPr lang="en-US" altLang="zh-CN" dirty="0"/>
              <a:t>  NIAN = 365L					</a:t>
            </a:r>
            <a:r>
              <a:rPr lang="en-US" altLang="zh-CN" dirty="0" smtClean="0"/>
              <a:t>' </a:t>
            </a:r>
            <a:r>
              <a:rPr lang="zh-CN" altLang="zh-CN" dirty="0"/>
              <a:t>定义整数常量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12381" y="4199860"/>
            <a:ext cx="9654363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6088"/>
            <a:r>
              <a:rPr lang="zh-CN" altLang="zh-CN" dirty="0"/>
              <a:t>上例中定义了一个符号常量</a:t>
            </a:r>
            <a:r>
              <a:rPr lang="en-US" altLang="zh-CN" dirty="0"/>
              <a:t>PAI</a:t>
            </a:r>
            <a:r>
              <a:rPr lang="zh-CN" altLang="zh-CN" dirty="0"/>
              <a:t>，通过在其常量名后加上类型说明符</a:t>
            </a:r>
            <a:r>
              <a:rPr lang="en-US" altLang="zh-CN" dirty="0"/>
              <a:t>@</a:t>
            </a:r>
            <a:r>
              <a:rPr lang="zh-CN" altLang="zh-CN" dirty="0"/>
              <a:t>，表明定义了一个</a:t>
            </a:r>
            <a:r>
              <a:rPr lang="en-US" altLang="zh-CN" dirty="0"/>
              <a:t>Decimal</a:t>
            </a:r>
            <a:r>
              <a:rPr lang="zh-CN" altLang="zh-CN" dirty="0"/>
              <a:t>类型的常量，值为</a:t>
            </a:r>
            <a:r>
              <a:rPr lang="en-US" altLang="zh-CN" dirty="0"/>
              <a:t>3.1415926</a:t>
            </a:r>
            <a:r>
              <a:rPr lang="zh-CN" altLang="zh-CN" dirty="0"/>
              <a:t>；另外还定义了一个符号常量</a:t>
            </a:r>
            <a:r>
              <a:rPr lang="en-US" altLang="zh-CN" dirty="0"/>
              <a:t>NIAN</a:t>
            </a:r>
            <a:r>
              <a:rPr lang="zh-CN" altLang="zh-CN" dirty="0"/>
              <a:t>，通过在其值表达式后加上值类型字符</a:t>
            </a:r>
            <a:r>
              <a:rPr lang="en-US" altLang="zh-CN" dirty="0"/>
              <a:t>L</a:t>
            </a:r>
            <a:r>
              <a:rPr lang="zh-CN" altLang="zh-CN" dirty="0"/>
              <a:t>，表明定义了一个</a:t>
            </a:r>
            <a:r>
              <a:rPr lang="en-US" altLang="zh-CN" dirty="0"/>
              <a:t>Long</a:t>
            </a:r>
            <a:r>
              <a:rPr lang="zh-CN" altLang="zh-CN" dirty="0"/>
              <a:t>类型的常量，值为</a:t>
            </a:r>
            <a:r>
              <a:rPr lang="en-US" altLang="zh-CN" dirty="0"/>
              <a:t>365</a:t>
            </a:r>
            <a:r>
              <a:rPr lang="zh-CN" altLang="zh-CN" dirty="0" smtClean="0"/>
              <a:t>。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4052271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9"/>
          <p:cNvSpPr txBox="1"/>
          <p:nvPr/>
        </p:nvSpPr>
        <p:spPr>
          <a:xfrm>
            <a:off x="621888" y="109260"/>
            <a:ext cx="3652400" cy="474905"/>
          </a:xfrm>
          <a:prstGeom prst="rect">
            <a:avLst/>
          </a:prstGeom>
          <a:noFill/>
        </p:spPr>
        <p:txBody>
          <a:bodyPr wrap="square" lIns="119792" tIns="59896" rIns="119792" bIns="59896" rtlCol="0">
            <a:spAutoFit/>
          </a:bodyPr>
          <a:lstStyle>
            <a:defPPr>
              <a:defRPr lang="zh-CN"/>
            </a:defPPr>
            <a:lvl1pPr>
              <a:defRPr sz="2300" b="1">
                <a:blipFill>
                  <a:blip r:embed="rId2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2</a:t>
            </a:r>
            <a:r>
              <a:rPr lang="zh-CN" altLang="zh-CN" dirty="0"/>
              <a:t>．变量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03767" y="1010093"/>
            <a:ext cx="9611833" cy="40164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6088">
              <a:lnSpc>
                <a:spcPct val="150000"/>
              </a:lnSpc>
            </a:pPr>
            <a:r>
              <a:rPr lang="zh-CN" altLang="zh-CN" b="1" dirty="0"/>
              <a:t>（</a:t>
            </a:r>
            <a:r>
              <a:rPr lang="en-US" altLang="zh-CN" b="1" dirty="0"/>
              <a:t>1</a:t>
            </a:r>
            <a:r>
              <a:rPr lang="zh-CN" altLang="zh-CN" b="1" dirty="0"/>
              <a:t>）变量命名</a:t>
            </a:r>
          </a:p>
          <a:p>
            <a:pPr indent="446088">
              <a:lnSpc>
                <a:spcPct val="150000"/>
              </a:lnSpc>
            </a:pPr>
            <a:r>
              <a:rPr lang="zh-CN" altLang="zh-CN" dirty="0"/>
              <a:t>变量名表示变量所存储的数据的一个名称，通过名称来引用变量数据的值。给变量命名必须遵循下列规则：</a:t>
            </a:r>
          </a:p>
          <a:p>
            <a:pPr indent="446088">
              <a:lnSpc>
                <a:spcPct val="150000"/>
              </a:lnSpc>
            </a:pPr>
            <a:r>
              <a:rPr lang="zh-CN" altLang="zh-CN" dirty="0"/>
              <a:t>① 变量名必须以英文字母开头，不能以数字或其他字符开头。例如，</a:t>
            </a:r>
            <a:r>
              <a:rPr lang="en-US" altLang="zh-CN" dirty="0"/>
              <a:t>6ABC</a:t>
            </a:r>
            <a:r>
              <a:rPr lang="zh-CN" altLang="zh-CN" dirty="0"/>
              <a:t>、</a:t>
            </a:r>
            <a:r>
              <a:rPr lang="en-US" altLang="zh-CN" dirty="0"/>
              <a:t>$ABC</a:t>
            </a:r>
            <a:r>
              <a:rPr lang="zh-CN" altLang="zh-CN" dirty="0"/>
              <a:t>都是不合法的。但最后一个字符可以是类型声明字符（</a:t>
            </a:r>
            <a:r>
              <a:rPr lang="en-US" altLang="zh-CN" dirty="0"/>
              <a:t>%</a:t>
            </a:r>
            <a:r>
              <a:rPr lang="zh-CN" altLang="zh-CN" dirty="0"/>
              <a:t>、</a:t>
            </a:r>
            <a:r>
              <a:rPr lang="en-US" altLang="zh-CN" dirty="0"/>
              <a:t>$</a:t>
            </a:r>
            <a:r>
              <a:rPr lang="zh-CN" altLang="zh-CN" dirty="0"/>
              <a:t>、</a:t>
            </a:r>
            <a:r>
              <a:rPr lang="en-US" altLang="zh-CN" dirty="0"/>
              <a:t>@</a:t>
            </a:r>
            <a:r>
              <a:rPr lang="zh-CN" altLang="zh-CN" dirty="0"/>
              <a:t>、</a:t>
            </a:r>
            <a:r>
              <a:rPr lang="en-US" altLang="zh-CN" dirty="0"/>
              <a:t>#</a:t>
            </a:r>
            <a:r>
              <a:rPr lang="zh-CN" altLang="zh-CN" dirty="0"/>
              <a:t>、</a:t>
            </a:r>
            <a:r>
              <a:rPr lang="en-US" altLang="zh-CN" dirty="0"/>
              <a:t>&amp;</a:t>
            </a:r>
            <a:r>
              <a:rPr lang="zh-CN" altLang="zh-CN" dirty="0"/>
              <a:t>、</a:t>
            </a:r>
            <a:r>
              <a:rPr lang="en-US" altLang="zh-CN" dirty="0"/>
              <a:t>!</a:t>
            </a:r>
            <a:r>
              <a:rPr lang="zh-CN" altLang="zh-CN" dirty="0"/>
              <a:t>）。</a:t>
            </a:r>
          </a:p>
          <a:p>
            <a:pPr indent="446088">
              <a:lnSpc>
                <a:spcPct val="150000"/>
              </a:lnSpc>
            </a:pPr>
            <a:r>
              <a:rPr lang="zh-CN" altLang="zh-CN" dirty="0"/>
              <a:t>② 变量名只能由字母、数字或下画线（</a:t>
            </a:r>
            <a:r>
              <a:rPr lang="en-US" altLang="zh-CN" dirty="0"/>
              <a:t>_</a:t>
            </a:r>
            <a:r>
              <a:rPr lang="zh-CN" altLang="zh-CN" dirty="0"/>
              <a:t>）组成，不能包含句号（。）或空格。例如，</a:t>
            </a:r>
            <a:r>
              <a:rPr lang="en-US" altLang="zh-CN" dirty="0"/>
              <a:t>ab.</a:t>
            </a:r>
            <a:r>
              <a:rPr lang="zh-CN" altLang="zh-CN" dirty="0"/>
              <a:t>、</a:t>
            </a:r>
            <a:r>
              <a:rPr lang="en-US" altLang="zh-CN" dirty="0" err="1"/>
              <a:t>a%b</a:t>
            </a:r>
            <a:r>
              <a:rPr lang="zh-CN" altLang="zh-CN" dirty="0"/>
              <a:t>、</a:t>
            </a:r>
            <a:r>
              <a:rPr lang="en-US" altLang="zh-CN" dirty="0"/>
              <a:t>How are you</a:t>
            </a:r>
            <a:r>
              <a:rPr lang="zh-CN" altLang="zh-CN" dirty="0"/>
              <a:t>、</a:t>
            </a:r>
            <a:r>
              <a:rPr lang="en-US" altLang="zh-CN" dirty="0"/>
              <a:t>A$B</a:t>
            </a:r>
            <a:r>
              <a:rPr lang="zh-CN" altLang="zh-CN" dirty="0"/>
              <a:t>等都是不合法的。</a:t>
            </a:r>
          </a:p>
          <a:p>
            <a:pPr indent="446088">
              <a:lnSpc>
                <a:spcPct val="150000"/>
              </a:lnSpc>
            </a:pPr>
            <a:r>
              <a:rPr lang="zh-CN" altLang="zh-CN" dirty="0"/>
              <a:t>③ 变量名最长不能超过</a:t>
            </a:r>
            <a:r>
              <a:rPr lang="en-US" altLang="zh-CN" dirty="0"/>
              <a:t>255</a:t>
            </a:r>
            <a:r>
              <a:rPr lang="zh-CN" altLang="zh-CN" dirty="0"/>
              <a:t>个字符。</a:t>
            </a:r>
          </a:p>
          <a:p>
            <a:pPr indent="446088">
              <a:lnSpc>
                <a:spcPct val="150000"/>
              </a:lnSpc>
            </a:pPr>
            <a:r>
              <a:rPr lang="zh-CN" altLang="zh-CN" dirty="0"/>
              <a:t>④ 变量名不能和</a:t>
            </a:r>
            <a:r>
              <a:rPr lang="en-US" altLang="zh-CN" dirty="0"/>
              <a:t>VB.NET</a:t>
            </a:r>
            <a:r>
              <a:rPr lang="zh-CN" altLang="zh-CN" dirty="0"/>
              <a:t>的关键字同名。例如，</a:t>
            </a:r>
            <a:r>
              <a:rPr lang="en-US" altLang="zh-CN" dirty="0"/>
              <a:t>Or</a:t>
            </a:r>
            <a:r>
              <a:rPr lang="zh-CN" altLang="zh-CN" dirty="0"/>
              <a:t>、</a:t>
            </a:r>
            <a:r>
              <a:rPr lang="en-US" altLang="zh-CN" dirty="0"/>
              <a:t>If</a:t>
            </a:r>
            <a:r>
              <a:rPr lang="zh-CN" altLang="zh-CN" dirty="0"/>
              <a:t>、</a:t>
            </a:r>
            <a:r>
              <a:rPr lang="en-US" altLang="zh-CN" dirty="0"/>
              <a:t>Loop</a:t>
            </a:r>
            <a:r>
              <a:rPr lang="zh-CN" altLang="zh-CN" dirty="0"/>
              <a:t>、</a:t>
            </a:r>
            <a:r>
              <a:rPr lang="en-US" altLang="zh-CN" dirty="0"/>
              <a:t>Len</a:t>
            </a:r>
            <a:r>
              <a:rPr lang="zh-CN" altLang="zh-CN" dirty="0"/>
              <a:t>、</a:t>
            </a:r>
            <a:r>
              <a:rPr lang="en-US" altLang="zh-CN" dirty="0"/>
              <a:t>Abs</a:t>
            </a:r>
            <a:r>
              <a:rPr lang="zh-CN" altLang="zh-CN" dirty="0"/>
              <a:t>、</a:t>
            </a:r>
            <a:r>
              <a:rPr lang="en-US" altLang="zh-CN" dirty="0"/>
              <a:t>Mod</a:t>
            </a:r>
            <a:r>
              <a:rPr lang="zh-CN" altLang="zh-CN" dirty="0"/>
              <a:t>等都是关键字，不能作为变量名</a:t>
            </a:r>
            <a:r>
              <a:rPr lang="zh-CN" altLang="zh-CN" dirty="0" smtClean="0"/>
              <a:t>。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4016828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9"/>
          <p:cNvSpPr txBox="1"/>
          <p:nvPr/>
        </p:nvSpPr>
        <p:spPr>
          <a:xfrm>
            <a:off x="621888" y="109260"/>
            <a:ext cx="3652400" cy="474905"/>
          </a:xfrm>
          <a:prstGeom prst="rect">
            <a:avLst/>
          </a:prstGeom>
          <a:noFill/>
        </p:spPr>
        <p:txBody>
          <a:bodyPr wrap="square" lIns="119792" tIns="59896" rIns="119792" bIns="59896" rtlCol="0">
            <a:spAutoFit/>
          </a:bodyPr>
          <a:lstStyle>
            <a:defPPr>
              <a:defRPr lang="zh-CN"/>
            </a:defPPr>
            <a:lvl1pPr>
              <a:defRPr sz="2300" b="1">
                <a:blipFill>
                  <a:blip r:embed="rId2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2</a:t>
            </a:r>
            <a:r>
              <a:rPr lang="zh-CN" altLang="zh-CN" dirty="0"/>
              <a:t>．变量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61237" y="914400"/>
            <a:ext cx="9601200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6088"/>
            <a:r>
              <a:rPr lang="zh-CN" altLang="zh-CN" b="1" dirty="0"/>
              <a:t>（</a:t>
            </a:r>
            <a:r>
              <a:rPr lang="en-US" altLang="zh-CN" b="1" dirty="0"/>
              <a:t>2</a:t>
            </a:r>
            <a:r>
              <a:rPr lang="zh-CN" altLang="zh-CN" b="1" dirty="0"/>
              <a:t>）命名约定</a:t>
            </a:r>
          </a:p>
          <a:p>
            <a:pPr indent="446088"/>
            <a:r>
              <a:rPr lang="zh-CN" altLang="zh-CN" dirty="0"/>
              <a:t>如果在一个程序中有许多变量，那么需要一种方式以知道变量包含什么类型的数据，比如是整数还是字符串。为了让程序员一眼就能从变量名看出变量的类型，对变量的命名应采用良好的约定。</a:t>
            </a:r>
          </a:p>
          <a:p>
            <a:pPr indent="446088"/>
            <a:r>
              <a:rPr lang="zh-CN" altLang="zh-CN" dirty="0"/>
              <a:t>命名约定不是强制性的，通常取决于程序员的命名习惯。目前最常用的命名约定是匈牙利标记法（</a:t>
            </a:r>
            <a:r>
              <a:rPr lang="en-US" altLang="zh-CN" dirty="0"/>
              <a:t>Hungarian Notation</a:t>
            </a:r>
            <a:r>
              <a:rPr lang="zh-CN" altLang="zh-CN" dirty="0"/>
              <a:t>），它用变量名的前三个小写字母表示数据类型，第</a:t>
            </a:r>
            <a:r>
              <a:rPr lang="en-US" altLang="zh-CN" dirty="0"/>
              <a:t>4</a:t>
            </a:r>
            <a:r>
              <a:rPr lang="zh-CN" altLang="zh-CN" dirty="0"/>
              <a:t>个字母大写，表示从这开始是变量的具有实际意义的名字。表</a:t>
            </a:r>
            <a:r>
              <a:rPr lang="en-US" altLang="zh-CN" dirty="0"/>
              <a:t>3.4</a:t>
            </a:r>
            <a:r>
              <a:rPr lang="zh-CN" altLang="zh-CN" dirty="0"/>
              <a:t>列出了本书建议的变量命名约定</a:t>
            </a:r>
            <a:r>
              <a:rPr lang="zh-CN" altLang="zh-CN" dirty="0" smtClean="0"/>
              <a:t>。</a:t>
            </a:r>
            <a:endParaRPr lang="zh-CN" altLang="zh-CN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7975190"/>
              </p:ext>
            </p:extLst>
          </p:nvPr>
        </p:nvGraphicFramePr>
        <p:xfrm>
          <a:off x="2267334" y="2702179"/>
          <a:ext cx="7246938" cy="3528499"/>
        </p:xfrm>
        <a:graphic>
          <a:graphicData uri="http://schemas.openxmlformats.org/drawingml/2006/table">
            <a:tbl>
              <a:tblPr firstRow="1" bandRow="1" bandCol="1"/>
              <a:tblGrid>
                <a:gridCol w="2208173"/>
                <a:gridCol w="1985203"/>
                <a:gridCol w="3053562"/>
              </a:tblGrid>
              <a:tr h="271423">
                <a:tc>
                  <a:txBody>
                    <a:bodyPr/>
                    <a:lstStyle/>
                    <a:p>
                      <a:pPr algn="ctr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zh-CN" sz="1400" b="1" kern="1050" dirty="0">
                          <a:effectLst/>
                          <a:latin typeface="Times New Roman"/>
                          <a:ea typeface="宋体"/>
                        </a:rPr>
                        <a:t>数据类型</a:t>
                      </a:r>
                      <a:endParaRPr lang="zh-CN" sz="1400" kern="105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10">
                      <a:fgClr>
                        <a:srgbClr val="FFFFFF"/>
                      </a:fgClr>
                      <a:bgClr>
                        <a:srgbClr val="E5E5E5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zh-CN" sz="1400" b="1" kern="1050">
                          <a:effectLst/>
                          <a:latin typeface="Times New Roman"/>
                          <a:ea typeface="宋体"/>
                        </a:rPr>
                        <a:t>前缀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10">
                      <a:fgClr>
                        <a:srgbClr val="FFFFFF"/>
                      </a:fgClr>
                      <a:bgClr>
                        <a:srgbClr val="E5E5E5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zh-CN" sz="1400" b="1" kern="1050">
                          <a:effectLst/>
                          <a:latin typeface="Times New Roman"/>
                          <a:ea typeface="宋体"/>
                        </a:rPr>
                        <a:t>示例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10">
                      <a:fgClr>
                        <a:srgbClr val="FFFFFF"/>
                      </a:fgClr>
                      <a:bgClr>
                        <a:srgbClr val="E5E5E5"/>
                      </a:bgClr>
                    </a:pattFill>
                  </a:tcPr>
                </a:tc>
              </a:tr>
              <a:tr h="271423"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Char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chr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chrChar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1423"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String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str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strName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1423"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Byte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 dirty="0" err="1">
                          <a:effectLst/>
                          <a:latin typeface="Times New Roman"/>
                          <a:ea typeface="宋体"/>
                        </a:rPr>
                        <a:t>byt</a:t>
                      </a:r>
                      <a:endParaRPr lang="zh-CN" sz="1400" kern="105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bytByte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1423"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Short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sho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shoShort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1423"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Integer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int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intAge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1423"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Long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lng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lngLong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1423"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Decimal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dec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decScore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1423"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Single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sng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sngSingle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1423"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Double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dbl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dblDouble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1423"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Boolean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bln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blnSex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1423"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Date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dat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datBirthday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1423"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 dirty="0">
                          <a:effectLst/>
                          <a:latin typeface="Times New Roman"/>
                          <a:ea typeface="宋体"/>
                        </a:rPr>
                        <a:t>Object</a:t>
                      </a:r>
                      <a:endParaRPr lang="zh-CN" sz="1400" kern="105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obj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 dirty="0" err="1">
                          <a:effectLst/>
                          <a:latin typeface="Times New Roman"/>
                          <a:ea typeface="宋体"/>
                        </a:rPr>
                        <a:t>objObject</a:t>
                      </a:r>
                      <a:endParaRPr lang="zh-CN" sz="1400" kern="105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75626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9"/>
          <p:cNvSpPr txBox="1"/>
          <p:nvPr/>
        </p:nvSpPr>
        <p:spPr>
          <a:xfrm>
            <a:off x="621888" y="109260"/>
            <a:ext cx="3652400" cy="474905"/>
          </a:xfrm>
          <a:prstGeom prst="rect">
            <a:avLst/>
          </a:prstGeom>
          <a:noFill/>
        </p:spPr>
        <p:txBody>
          <a:bodyPr wrap="square" lIns="119792" tIns="59896" rIns="119792" bIns="59896" rtlCol="0">
            <a:spAutoFit/>
          </a:bodyPr>
          <a:lstStyle>
            <a:defPPr>
              <a:defRPr lang="zh-CN"/>
            </a:defPPr>
            <a:lvl1pPr>
              <a:defRPr sz="2300" b="1">
                <a:blipFill>
                  <a:blip r:embed="rId2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2</a:t>
            </a:r>
            <a:r>
              <a:rPr lang="zh-CN" altLang="zh-CN" dirty="0"/>
              <a:t>．变量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31357" y="903767"/>
            <a:ext cx="9548037" cy="19236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6088"/>
            <a:r>
              <a:rPr lang="zh-CN" altLang="zh-CN" b="1" dirty="0"/>
              <a:t>（</a:t>
            </a:r>
            <a:r>
              <a:rPr lang="en-US" altLang="zh-CN" b="1" dirty="0"/>
              <a:t>3</a:t>
            </a:r>
            <a:r>
              <a:rPr lang="zh-CN" altLang="zh-CN" b="1" dirty="0"/>
              <a:t>）变量声明</a:t>
            </a:r>
          </a:p>
          <a:p>
            <a:pPr indent="446088"/>
            <a:r>
              <a:rPr lang="zh-CN" altLang="zh-CN" dirty="0"/>
              <a:t>任何变量都具有一定的数据类型，用户可以通过声明来定义不同类型的变量。变量的声明分为“显式声明”和“隐式声明”。</a:t>
            </a:r>
          </a:p>
          <a:p>
            <a:pPr indent="446088"/>
            <a:r>
              <a:rPr lang="zh-CN" altLang="zh-CN" dirty="0"/>
              <a:t>① 显式声明</a:t>
            </a:r>
          </a:p>
          <a:p>
            <a:pPr indent="446088"/>
            <a:r>
              <a:rPr lang="zh-CN" altLang="zh-CN" dirty="0"/>
              <a:t>显式声明是在变量使用之前，用</a:t>
            </a:r>
            <a:r>
              <a:rPr lang="en-US" altLang="zh-CN" dirty="0"/>
              <a:t>Dim</a:t>
            </a:r>
            <a:r>
              <a:rPr lang="zh-CN" altLang="zh-CN" dirty="0"/>
              <a:t>、</a:t>
            </a:r>
            <a:r>
              <a:rPr lang="en-US" altLang="zh-CN" dirty="0"/>
              <a:t>Public</a:t>
            </a:r>
            <a:r>
              <a:rPr lang="zh-CN" altLang="zh-CN" dirty="0"/>
              <a:t>、</a:t>
            </a:r>
            <a:r>
              <a:rPr lang="en-US" altLang="zh-CN" dirty="0"/>
              <a:t>Private</a:t>
            </a:r>
            <a:r>
              <a:rPr lang="zh-CN" altLang="zh-CN" dirty="0"/>
              <a:t>、</a:t>
            </a:r>
            <a:r>
              <a:rPr lang="en-US" altLang="zh-CN" dirty="0"/>
              <a:t>Static</a:t>
            </a:r>
            <a:r>
              <a:rPr lang="zh-CN" altLang="zh-CN" dirty="0"/>
              <a:t>、</a:t>
            </a:r>
            <a:r>
              <a:rPr lang="en-US" altLang="zh-CN" dirty="0"/>
              <a:t>Protected</a:t>
            </a:r>
            <a:r>
              <a:rPr lang="zh-CN" altLang="zh-CN" dirty="0"/>
              <a:t>、</a:t>
            </a:r>
            <a:r>
              <a:rPr lang="en-US" altLang="zh-CN" dirty="0"/>
              <a:t>Friend Protected</a:t>
            </a:r>
            <a:r>
              <a:rPr lang="zh-CN" altLang="zh-CN" dirty="0"/>
              <a:t>、</a:t>
            </a:r>
            <a:r>
              <a:rPr lang="en-US" altLang="zh-CN" dirty="0"/>
              <a:t>Friend</a:t>
            </a:r>
            <a:r>
              <a:rPr lang="zh-CN" altLang="zh-CN" dirty="0"/>
              <a:t>、</a:t>
            </a:r>
            <a:r>
              <a:rPr lang="en-US" altLang="zh-CN" dirty="0"/>
              <a:t>Shared</a:t>
            </a:r>
            <a:r>
              <a:rPr lang="zh-CN" altLang="zh-CN" dirty="0"/>
              <a:t>等关键字声明变量。其中，</a:t>
            </a:r>
            <a:r>
              <a:rPr lang="en-US" altLang="zh-CN" dirty="0"/>
              <a:t>Dim</a:t>
            </a:r>
            <a:r>
              <a:rPr lang="zh-CN" altLang="zh-CN" dirty="0"/>
              <a:t>是最常用的声明变量语句，它可以声明一个或多个变量。</a:t>
            </a:r>
            <a:r>
              <a:rPr lang="en-US" altLang="zh-CN" dirty="0"/>
              <a:t>Dim</a:t>
            </a:r>
            <a:r>
              <a:rPr lang="zh-CN" altLang="zh-CN" dirty="0"/>
              <a:t>语句的语法格式如下</a:t>
            </a:r>
            <a:r>
              <a:rPr lang="zh-CN" altLang="zh-CN" dirty="0" smtClean="0"/>
              <a:t>：</a:t>
            </a:r>
            <a:endParaRPr lang="zh-CN" altLang="zh-CN" dirty="0"/>
          </a:p>
        </p:txBody>
      </p:sp>
      <p:sp>
        <p:nvSpPr>
          <p:cNvPr id="4" name="TextBox 3"/>
          <p:cNvSpPr txBox="1"/>
          <p:nvPr/>
        </p:nvSpPr>
        <p:spPr>
          <a:xfrm>
            <a:off x="1637414" y="2827371"/>
            <a:ext cx="8474149" cy="68103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dirty="0"/>
              <a:t>Dim  </a:t>
            </a:r>
            <a:r>
              <a:rPr lang="zh-CN" altLang="zh-CN" dirty="0"/>
              <a:t>变量名</a:t>
            </a:r>
            <a:r>
              <a:rPr lang="en-US" altLang="zh-CN" dirty="0"/>
              <a:t>  As  </a:t>
            </a:r>
            <a:r>
              <a:rPr lang="zh-CN" altLang="zh-CN" dirty="0"/>
              <a:t>数据类型</a:t>
            </a:r>
          </a:p>
          <a:p>
            <a:r>
              <a:rPr lang="en-US" altLang="zh-CN" dirty="0"/>
              <a:t>Dim  </a:t>
            </a:r>
            <a:r>
              <a:rPr lang="zh-CN" altLang="zh-CN" dirty="0"/>
              <a:t>变量名</a:t>
            </a:r>
            <a:r>
              <a:rPr lang="en-US" altLang="zh-CN" dirty="0"/>
              <a:t>1  As  </a:t>
            </a:r>
            <a:r>
              <a:rPr lang="zh-CN" altLang="zh-CN" dirty="0"/>
              <a:t>数据类型</a:t>
            </a:r>
            <a:r>
              <a:rPr lang="en-US" altLang="zh-CN" dirty="0"/>
              <a:t>1 , </a:t>
            </a:r>
            <a:r>
              <a:rPr lang="zh-CN" altLang="zh-CN" dirty="0"/>
              <a:t>变量名</a:t>
            </a:r>
            <a:r>
              <a:rPr lang="en-US" altLang="zh-CN" dirty="0"/>
              <a:t>2  As  </a:t>
            </a:r>
            <a:r>
              <a:rPr lang="zh-CN" altLang="zh-CN" dirty="0"/>
              <a:t>数据类型</a:t>
            </a:r>
            <a:r>
              <a:rPr lang="en-US" altLang="zh-CN" dirty="0"/>
              <a:t>2</a:t>
            </a:r>
            <a:r>
              <a:rPr lang="zh-CN" altLang="zh-CN" dirty="0"/>
              <a:t>，</a:t>
            </a:r>
            <a:r>
              <a:rPr lang="zh-CN" altLang="zh-CN" dirty="0" smtClean="0"/>
              <a:t>…</a:t>
            </a:r>
            <a:endParaRPr lang="zh-CN" altLang="zh-CN" dirty="0"/>
          </a:p>
        </p:txBody>
      </p:sp>
      <p:sp>
        <p:nvSpPr>
          <p:cNvPr id="5" name="TextBox 4"/>
          <p:cNvSpPr txBox="1"/>
          <p:nvPr/>
        </p:nvSpPr>
        <p:spPr>
          <a:xfrm>
            <a:off x="1073885" y="3583172"/>
            <a:ext cx="9271591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dirty="0"/>
              <a:t>例如，下面两行语句，分别声明了一个</a:t>
            </a:r>
            <a:r>
              <a:rPr lang="en-US" altLang="zh-CN" dirty="0"/>
              <a:t>String</a:t>
            </a:r>
            <a:r>
              <a:rPr lang="zh-CN" altLang="zh-CN" dirty="0"/>
              <a:t>变量</a:t>
            </a:r>
            <a:r>
              <a:rPr lang="en-US" altLang="zh-CN" dirty="0" err="1"/>
              <a:t>strSomeString</a:t>
            </a:r>
            <a:r>
              <a:rPr lang="zh-CN" altLang="zh-CN" dirty="0"/>
              <a:t>和一个</a:t>
            </a:r>
            <a:r>
              <a:rPr lang="en-US" altLang="zh-CN" dirty="0"/>
              <a:t>Date</a:t>
            </a:r>
            <a:r>
              <a:rPr lang="zh-CN" altLang="zh-CN" dirty="0"/>
              <a:t>变量</a:t>
            </a:r>
            <a:r>
              <a:rPr lang="en-US" altLang="zh-CN" dirty="0" err="1"/>
              <a:t>datSomeDate</a:t>
            </a:r>
            <a:r>
              <a:rPr lang="zh-CN" altLang="zh-CN" dirty="0" smtClean="0"/>
              <a:t>：</a:t>
            </a:r>
            <a:endParaRPr lang="zh-CN" altLang="zh-CN" dirty="0"/>
          </a:p>
        </p:txBody>
      </p:sp>
      <p:sp>
        <p:nvSpPr>
          <p:cNvPr id="6" name="TextBox 5"/>
          <p:cNvSpPr txBox="1"/>
          <p:nvPr/>
        </p:nvSpPr>
        <p:spPr>
          <a:xfrm>
            <a:off x="1637414" y="3990832"/>
            <a:ext cx="8474149" cy="68103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dirty="0"/>
              <a:t>Dim  </a:t>
            </a:r>
            <a:r>
              <a:rPr lang="en-US" altLang="zh-CN" dirty="0" err="1"/>
              <a:t>strSomeString</a:t>
            </a:r>
            <a:r>
              <a:rPr lang="en-US" altLang="zh-CN" dirty="0"/>
              <a:t>  As  String</a:t>
            </a:r>
            <a:endParaRPr lang="zh-CN" altLang="zh-CN" dirty="0"/>
          </a:p>
          <a:p>
            <a:r>
              <a:rPr lang="en-US" altLang="zh-CN" dirty="0"/>
              <a:t>Dim  </a:t>
            </a:r>
            <a:r>
              <a:rPr lang="en-US" altLang="zh-CN" dirty="0" err="1"/>
              <a:t>datSomeDate</a:t>
            </a:r>
            <a:r>
              <a:rPr lang="en-US" altLang="zh-CN" dirty="0"/>
              <a:t>  As  </a:t>
            </a:r>
            <a:r>
              <a:rPr lang="en-US" altLang="zh-CN" dirty="0" smtClean="0"/>
              <a:t>Date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1339653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9"/>
          <p:cNvSpPr txBox="1"/>
          <p:nvPr/>
        </p:nvSpPr>
        <p:spPr>
          <a:xfrm>
            <a:off x="621888" y="109260"/>
            <a:ext cx="3652400" cy="474905"/>
          </a:xfrm>
          <a:prstGeom prst="rect">
            <a:avLst/>
          </a:prstGeom>
          <a:noFill/>
        </p:spPr>
        <p:txBody>
          <a:bodyPr wrap="square" lIns="119792" tIns="59896" rIns="119792" bIns="59896" rtlCol="0">
            <a:spAutoFit/>
          </a:bodyPr>
          <a:lstStyle>
            <a:defPPr>
              <a:defRPr lang="zh-CN"/>
            </a:defPPr>
            <a:lvl1pPr>
              <a:defRPr sz="2300" b="1">
                <a:blipFill>
                  <a:blip r:embed="rId2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2</a:t>
            </a:r>
            <a:r>
              <a:rPr lang="zh-CN" altLang="zh-CN" dirty="0"/>
              <a:t>．变量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35665" y="829340"/>
            <a:ext cx="9441712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6088"/>
            <a:r>
              <a:rPr lang="zh-CN" altLang="zh-CN" dirty="0"/>
              <a:t>在一个语句中也可以声明多个变量，而且类型可以不同。若变量是相同类型的，只需使用一个</a:t>
            </a:r>
            <a:r>
              <a:rPr lang="en-US" altLang="zh-CN" dirty="0"/>
              <a:t>As</a:t>
            </a:r>
            <a:r>
              <a:rPr lang="zh-CN" altLang="zh-CN" dirty="0"/>
              <a:t>子句。例如，下面两行语句中，第一行一次声明多个不同类型的变量，第二行则一次声明多个同类（</a:t>
            </a:r>
            <a:r>
              <a:rPr lang="en-US" altLang="zh-CN" dirty="0"/>
              <a:t>Char</a:t>
            </a:r>
            <a:r>
              <a:rPr lang="zh-CN" altLang="zh-CN" dirty="0"/>
              <a:t>类型）的变量</a:t>
            </a:r>
            <a:r>
              <a:rPr lang="zh-CN" altLang="zh-CN" dirty="0" smtClean="0"/>
              <a:t>：</a:t>
            </a:r>
            <a:endParaRPr lang="zh-CN" altLang="zh-CN" dirty="0"/>
          </a:p>
        </p:txBody>
      </p:sp>
      <p:sp>
        <p:nvSpPr>
          <p:cNvPr id="4" name="TextBox 3"/>
          <p:cNvSpPr txBox="1"/>
          <p:nvPr/>
        </p:nvSpPr>
        <p:spPr>
          <a:xfrm>
            <a:off x="1531088" y="1786271"/>
            <a:ext cx="8272131" cy="68103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dirty="0"/>
              <a:t>Dim  </a:t>
            </a:r>
            <a:r>
              <a:rPr lang="en-US" altLang="zh-CN" dirty="0" err="1"/>
              <a:t>strX</a:t>
            </a:r>
            <a:r>
              <a:rPr lang="en-US" altLang="zh-CN" dirty="0"/>
              <a:t>  As  String, </a:t>
            </a:r>
            <a:r>
              <a:rPr lang="en-US" altLang="zh-CN" dirty="0" err="1"/>
              <a:t>datY</a:t>
            </a:r>
            <a:r>
              <a:rPr lang="en-US" altLang="zh-CN" dirty="0"/>
              <a:t>  As  Date, </a:t>
            </a:r>
            <a:r>
              <a:rPr lang="en-US" altLang="zh-CN" dirty="0" err="1"/>
              <a:t>intZ</a:t>
            </a:r>
            <a:r>
              <a:rPr lang="en-US" altLang="zh-CN" dirty="0"/>
              <a:t>  As  Integer</a:t>
            </a:r>
            <a:endParaRPr lang="zh-CN" altLang="zh-CN" dirty="0"/>
          </a:p>
          <a:p>
            <a:r>
              <a:rPr lang="en-US" altLang="zh-CN" dirty="0"/>
              <a:t>Dim  </a:t>
            </a:r>
            <a:r>
              <a:rPr lang="en-US" altLang="zh-CN" dirty="0" err="1"/>
              <a:t>chrA</a:t>
            </a:r>
            <a:r>
              <a:rPr lang="en-US" altLang="zh-CN" dirty="0"/>
              <a:t>, </a:t>
            </a:r>
            <a:r>
              <a:rPr lang="en-US" altLang="zh-CN" dirty="0" err="1"/>
              <a:t>chrB</a:t>
            </a:r>
            <a:r>
              <a:rPr lang="en-US" altLang="zh-CN" dirty="0"/>
              <a:t>, </a:t>
            </a:r>
            <a:r>
              <a:rPr lang="en-US" altLang="zh-CN" dirty="0" err="1"/>
              <a:t>chrC</a:t>
            </a:r>
            <a:r>
              <a:rPr lang="en-US" altLang="zh-CN" dirty="0"/>
              <a:t>  As  </a:t>
            </a:r>
            <a:r>
              <a:rPr lang="en-US" altLang="zh-CN" dirty="0" smtClean="0"/>
              <a:t>Char</a:t>
            </a:r>
            <a:endParaRPr lang="zh-CN" altLang="zh-CN" dirty="0"/>
          </a:p>
        </p:txBody>
      </p:sp>
      <p:sp>
        <p:nvSpPr>
          <p:cNvPr id="5" name="TextBox 4"/>
          <p:cNvSpPr txBox="1"/>
          <p:nvPr/>
        </p:nvSpPr>
        <p:spPr>
          <a:xfrm>
            <a:off x="1020726" y="2562447"/>
            <a:ext cx="9175897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542925"/>
            <a:r>
              <a:rPr lang="zh-CN" altLang="zh-CN" dirty="0"/>
              <a:t>变量允许具有初始值，可以在声明变量的同时对它初始化。例如，在下面代码中，声明了一个</a:t>
            </a:r>
            <a:r>
              <a:rPr lang="en-US" altLang="zh-CN" dirty="0"/>
              <a:t>Integer</a:t>
            </a:r>
            <a:r>
              <a:rPr lang="zh-CN" altLang="zh-CN" dirty="0"/>
              <a:t>变量、一个</a:t>
            </a:r>
            <a:r>
              <a:rPr lang="en-US" altLang="zh-CN" dirty="0"/>
              <a:t>Boolean</a:t>
            </a:r>
            <a:r>
              <a:rPr lang="zh-CN" altLang="zh-CN" dirty="0"/>
              <a:t>变量和一个</a:t>
            </a:r>
            <a:r>
              <a:rPr lang="en-US" altLang="zh-CN" dirty="0"/>
              <a:t>Object</a:t>
            </a:r>
            <a:r>
              <a:rPr lang="zh-CN" altLang="zh-CN" dirty="0"/>
              <a:t>变量，并分别将它们初始化为</a:t>
            </a:r>
            <a:r>
              <a:rPr lang="en-US" altLang="zh-CN" dirty="0"/>
              <a:t>80</a:t>
            </a:r>
            <a:r>
              <a:rPr lang="zh-CN" altLang="zh-CN" dirty="0"/>
              <a:t>、</a:t>
            </a:r>
            <a:r>
              <a:rPr lang="en-US" altLang="zh-CN" dirty="0"/>
              <a:t>True</a:t>
            </a:r>
            <a:r>
              <a:rPr lang="zh-CN" altLang="zh-CN" dirty="0"/>
              <a:t>以及新创建的</a:t>
            </a:r>
            <a:r>
              <a:rPr lang="en-US" altLang="zh-CN" dirty="0"/>
              <a:t>Label</a:t>
            </a:r>
            <a:r>
              <a:rPr lang="zh-CN" altLang="zh-CN" dirty="0"/>
              <a:t>类实例</a:t>
            </a:r>
            <a:r>
              <a:rPr lang="zh-CN" altLang="zh-CN" dirty="0" smtClean="0"/>
              <a:t>：</a:t>
            </a:r>
            <a:endParaRPr lang="zh-CN" altLang="zh-CN" dirty="0"/>
          </a:p>
        </p:txBody>
      </p:sp>
      <p:sp>
        <p:nvSpPr>
          <p:cNvPr id="6" name="圆角矩形 5"/>
          <p:cNvSpPr/>
          <p:nvPr/>
        </p:nvSpPr>
        <p:spPr>
          <a:xfrm>
            <a:off x="1531088" y="3439610"/>
            <a:ext cx="8272131" cy="97047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dirty="0"/>
              <a:t>Dim  </a:t>
            </a:r>
            <a:r>
              <a:rPr lang="en-US" altLang="zh-CN" dirty="0" err="1"/>
              <a:t>intScore</a:t>
            </a:r>
            <a:r>
              <a:rPr lang="en-US" altLang="zh-CN" dirty="0"/>
              <a:t>  As  Integer = 80</a:t>
            </a:r>
            <a:endParaRPr lang="zh-CN" altLang="zh-CN" dirty="0"/>
          </a:p>
          <a:p>
            <a:r>
              <a:rPr lang="en-US" altLang="zh-CN" dirty="0"/>
              <a:t>Private  </a:t>
            </a:r>
            <a:r>
              <a:rPr lang="en-US" altLang="zh-CN" dirty="0" err="1"/>
              <a:t>blnSex</a:t>
            </a:r>
            <a:r>
              <a:rPr lang="en-US" altLang="zh-CN" dirty="0"/>
              <a:t>  As  Boolean = True</a:t>
            </a:r>
            <a:endParaRPr lang="zh-CN" altLang="zh-CN" dirty="0"/>
          </a:p>
          <a:p>
            <a:r>
              <a:rPr lang="en-US" altLang="zh-CN" dirty="0"/>
              <a:t>Protected  </a:t>
            </a:r>
            <a:r>
              <a:rPr lang="en-US" altLang="zh-CN" dirty="0" err="1"/>
              <a:t>objLabel</a:t>
            </a:r>
            <a:r>
              <a:rPr lang="en-US" altLang="zh-CN" dirty="0"/>
              <a:t>  As  New  Label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351113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 rot="2643114">
            <a:off x="3114465" y="2395270"/>
            <a:ext cx="1362721" cy="1447759"/>
            <a:chOff x="4819176" y="1662676"/>
            <a:chExt cx="2993523" cy="2989680"/>
          </a:xfrm>
        </p:grpSpPr>
        <p:grpSp>
          <p:nvGrpSpPr>
            <p:cNvPr id="5" name="组合 4"/>
            <p:cNvGrpSpPr/>
            <p:nvPr/>
          </p:nvGrpSpPr>
          <p:grpSpPr>
            <a:xfrm>
              <a:off x="4819176" y="1662676"/>
              <a:ext cx="2993523" cy="2989680"/>
              <a:chOff x="304800" y="673100"/>
              <a:chExt cx="4147845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7" name="矩形 6"/>
              <p:cNvSpPr>
                <a:spLocks/>
              </p:cNvSpPr>
              <p:nvPr/>
            </p:nvSpPr>
            <p:spPr>
              <a:xfrm>
                <a:off x="304800" y="673100"/>
                <a:ext cx="4147845" cy="4000500"/>
              </a:xfrm>
              <a:prstGeom prst="rect">
                <a:avLst/>
              </a:prstGeom>
              <a:gradFill>
                <a:gsLst>
                  <a:gs pos="0">
                    <a:sysClr val="window" lastClr="FFFFFF"/>
                  </a:gs>
                  <a:gs pos="55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65000"/>
                    </a:sysClr>
                  </a:gs>
                </a:gsLst>
                <a:lin ang="81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kern="0">
                  <a:solidFill>
                    <a:sysClr val="windowText" lastClr="000000"/>
                  </a:solidFill>
                  <a:latin typeface="Calibri"/>
                  <a:ea typeface="宋体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>
                <a:off x="399069" y="760412"/>
                <a:ext cx="3959307" cy="3825874"/>
              </a:xfrm>
              <a:prstGeom prst="rect">
                <a:avLst/>
              </a:prstGeom>
              <a:gradFill>
                <a:gsLst>
                  <a:gs pos="0">
                    <a:sysClr val="window" lastClr="FFFFFF"/>
                  </a:gs>
                  <a:gs pos="51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75000"/>
                    </a:sysClr>
                  </a:gs>
                </a:gsLst>
                <a:lin ang="189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kern="0">
                  <a:solidFill>
                    <a:sysClr val="window" lastClr="FFFFFF"/>
                  </a:solidFill>
                  <a:latin typeface="Calibri"/>
                  <a:ea typeface="宋体"/>
                </a:endParaRPr>
              </a:p>
            </p:txBody>
          </p:sp>
        </p:grpSp>
        <p:sp>
          <p:nvSpPr>
            <p:cNvPr id="6" name="矩形 5"/>
            <p:cNvSpPr/>
            <p:nvPr/>
          </p:nvSpPr>
          <p:spPr>
            <a:xfrm>
              <a:off x="5038399" y="1880357"/>
              <a:ext cx="2555077" cy="2554311"/>
            </a:xfrm>
            <a:prstGeom prst="rect">
              <a:avLst/>
            </a:prstGeom>
            <a:blipFill>
              <a:blip r:embed="rId2"/>
              <a:stretch>
                <a:fillRect/>
              </a:stretch>
            </a:blipFill>
            <a:ln w="28575" cap="flat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>
                <a:solidFill>
                  <a:sysClr val="window" lastClr="FFFFFF"/>
                </a:solidFill>
                <a:latin typeface="Palatino Linotype"/>
                <a:ea typeface="宋体"/>
              </a:endParaRPr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3260977" y="2612610"/>
            <a:ext cx="1069702" cy="1059378"/>
          </a:xfrm>
          <a:prstGeom prst="rect">
            <a:avLst/>
          </a:prstGeom>
          <a:noFill/>
        </p:spPr>
        <p:txBody>
          <a:bodyPr wrap="square" lIns="119792" tIns="59896" rIns="119792" bIns="59896" rtlCol="0">
            <a:spAutoFit/>
          </a:bodyPr>
          <a:lstStyle/>
          <a:p>
            <a:r>
              <a:rPr lang="en-US" altLang="zh-CN" sz="5900" b="1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01</a:t>
            </a:r>
            <a:endParaRPr lang="zh-CN" altLang="en-US" sz="5900" b="1" dirty="0">
              <a:solidFill>
                <a:schemeClr val="bg1"/>
              </a:solidFill>
              <a:latin typeface="Roboto Black" panose="02000000000000000000" pitchFamily="2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440682" y="2664540"/>
            <a:ext cx="2232327" cy="490294"/>
          </a:xfrm>
          <a:prstGeom prst="rect">
            <a:avLst/>
          </a:prstGeom>
          <a:noFill/>
        </p:spPr>
        <p:txBody>
          <a:bodyPr wrap="square" lIns="119792" tIns="59896" rIns="119792" bIns="59896" rtlCol="0">
            <a:spAutoFit/>
          </a:bodyPr>
          <a:lstStyle>
            <a:defPPr>
              <a:defRPr lang="zh-CN"/>
            </a:defPPr>
            <a:lvl1pPr>
              <a:defRPr sz="4300" b="1">
                <a:blipFill>
                  <a:blip r:embed="rId2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zh-CN" sz="2400" dirty="0"/>
              <a:t>数值数据类型</a:t>
            </a:r>
            <a:endParaRPr lang="zh-CN" altLang="en-US" sz="2400" dirty="0"/>
          </a:p>
        </p:txBody>
      </p:sp>
      <p:cxnSp>
        <p:nvCxnSpPr>
          <p:cNvPr id="11" name="直接连接符 10"/>
          <p:cNvCxnSpPr/>
          <p:nvPr/>
        </p:nvCxnSpPr>
        <p:spPr>
          <a:xfrm>
            <a:off x="4890796" y="3157833"/>
            <a:ext cx="3132322" cy="0"/>
          </a:xfrm>
          <a:prstGeom prst="line">
            <a:avLst/>
          </a:prstGeom>
          <a:ln>
            <a:solidFill>
              <a:srgbClr val="AE00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占位符 5"/>
          <p:cNvSpPr txBox="1">
            <a:spLocks/>
          </p:cNvSpPr>
          <p:nvPr/>
        </p:nvSpPr>
        <p:spPr>
          <a:xfrm>
            <a:off x="4868718" y="3305783"/>
            <a:ext cx="1655010" cy="262310"/>
          </a:xfrm>
          <a:prstGeom prst="rect">
            <a:avLst/>
          </a:prstGeom>
          <a:ln>
            <a:solidFill>
              <a:schemeClr val="tx1"/>
            </a:solidFill>
            <a:prstDash val="sysDot"/>
          </a:ln>
        </p:spPr>
        <p:txBody>
          <a:bodyPr vert="horz" lIns="89834" tIns="44916" rIns="89834" bIns="44916" rtlCol="0" anchor="ctr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b="1" kern="1200">
                <a:solidFill>
                  <a:srgbClr val="56762C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solidFill>
                  <a:schemeClr val="tx1"/>
                </a:solidFill>
              </a:rPr>
              <a:t>1</a:t>
            </a:r>
            <a:r>
              <a:rPr lang="zh-CN" altLang="zh-CN" dirty="0">
                <a:solidFill>
                  <a:schemeClr val="tx1"/>
                </a:solidFill>
              </a:rPr>
              <a:t>．</a:t>
            </a:r>
            <a:r>
              <a:rPr lang="zh-CN" altLang="zh-CN" dirty="0" smtClean="0">
                <a:solidFill>
                  <a:schemeClr val="tx1"/>
                </a:solidFill>
              </a:rPr>
              <a:t>字节</a:t>
            </a:r>
            <a:r>
              <a:rPr lang="zh-CN" altLang="en-US" dirty="0" smtClean="0">
                <a:solidFill>
                  <a:schemeClr val="tx1"/>
                </a:solidFill>
              </a:rPr>
              <a:t>型</a:t>
            </a:r>
            <a:r>
              <a:rPr lang="zh-CN" altLang="zh-CN" dirty="0" smtClean="0">
                <a:solidFill>
                  <a:schemeClr val="tx1"/>
                </a:solidFill>
              </a:rPr>
              <a:t>（</a:t>
            </a:r>
            <a:r>
              <a:rPr lang="en-US" altLang="zh-CN" dirty="0">
                <a:solidFill>
                  <a:schemeClr val="tx1"/>
                </a:solidFill>
              </a:rPr>
              <a:t>Byte</a:t>
            </a:r>
            <a:r>
              <a:rPr lang="zh-CN" altLang="zh-CN" dirty="0">
                <a:solidFill>
                  <a:schemeClr val="tx1"/>
                </a:solidFill>
              </a:rPr>
              <a:t>）</a:t>
            </a:r>
          </a:p>
        </p:txBody>
      </p:sp>
      <p:sp>
        <p:nvSpPr>
          <p:cNvPr id="13" name="文本占位符 5"/>
          <p:cNvSpPr txBox="1">
            <a:spLocks/>
          </p:cNvSpPr>
          <p:nvPr/>
        </p:nvSpPr>
        <p:spPr>
          <a:xfrm>
            <a:off x="6712480" y="3305783"/>
            <a:ext cx="1670266" cy="262310"/>
          </a:xfrm>
          <a:prstGeom prst="rect">
            <a:avLst/>
          </a:prstGeom>
          <a:ln>
            <a:solidFill>
              <a:schemeClr val="tx1"/>
            </a:solidFill>
            <a:prstDash val="sysDot"/>
          </a:ln>
        </p:spPr>
        <p:txBody>
          <a:bodyPr vert="horz" lIns="89834" tIns="44916" rIns="89834" bIns="44916" rtlCol="0" anchor="ctr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b="1" kern="1200">
                <a:solidFill>
                  <a:srgbClr val="56762C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solidFill>
                  <a:schemeClr val="tx1"/>
                </a:solidFill>
              </a:rPr>
              <a:t>2</a:t>
            </a:r>
            <a:r>
              <a:rPr lang="zh-CN" altLang="zh-CN" dirty="0">
                <a:solidFill>
                  <a:schemeClr val="tx1"/>
                </a:solidFill>
              </a:rPr>
              <a:t>．短</a:t>
            </a:r>
            <a:r>
              <a:rPr lang="zh-CN" altLang="zh-CN" dirty="0" smtClean="0">
                <a:solidFill>
                  <a:schemeClr val="tx1"/>
                </a:solidFill>
              </a:rPr>
              <a:t>整</a:t>
            </a:r>
            <a:r>
              <a:rPr lang="zh-CN" altLang="en-US" dirty="0" smtClean="0">
                <a:solidFill>
                  <a:schemeClr val="tx1"/>
                </a:solidFill>
              </a:rPr>
              <a:t>型</a:t>
            </a:r>
            <a:r>
              <a:rPr lang="zh-CN" altLang="zh-CN" dirty="0" smtClean="0">
                <a:solidFill>
                  <a:schemeClr val="tx1"/>
                </a:solidFill>
              </a:rPr>
              <a:t>（</a:t>
            </a:r>
            <a:r>
              <a:rPr lang="en-US" altLang="zh-CN" dirty="0">
                <a:solidFill>
                  <a:schemeClr val="tx1"/>
                </a:solidFill>
              </a:rPr>
              <a:t>Short</a:t>
            </a:r>
            <a:r>
              <a:rPr lang="zh-CN" altLang="zh-CN" dirty="0">
                <a:solidFill>
                  <a:schemeClr val="tx1"/>
                </a:solidFill>
              </a:rPr>
              <a:t>）</a:t>
            </a:r>
          </a:p>
        </p:txBody>
      </p:sp>
      <p:sp>
        <p:nvSpPr>
          <p:cNvPr id="15" name="文本占位符 5"/>
          <p:cNvSpPr txBox="1">
            <a:spLocks/>
          </p:cNvSpPr>
          <p:nvPr/>
        </p:nvSpPr>
        <p:spPr>
          <a:xfrm>
            <a:off x="4868718" y="3729039"/>
            <a:ext cx="1655010" cy="262310"/>
          </a:xfrm>
          <a:prstGeom prst="rect">
            <a:avLst/>
          </a:prstGeom>
          <a:ln>
            <a:solidFill>
              <a:schemeClr val="tx1"/>
            </a:solidFill>
            <a:prstDash val="sysDot"/>
          </a:ln>
        </p:spPr>
        <p:txBody>
          <a:bodyPr vert="horz" lIns="89834" tIns="44916" rIns="89834" bIns="44916" rtlCol="0" anchor="ctr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b="1" kern="1200">
                <a:solidFill>
                  <a:srgbClr val="56762C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solidFill>
                  <a:schemeClr val="tx1"/>
                </a:solidFill>
              </a:rPr>
              <a:t>3</a:t>
            </a:r>
            <a:r>
              <a:rPr lang="zh-CN" altLang="zh-CN" dirty="0">
                <a:solidFill>
                  <a:schemeClr val="tx1"/>
                </a:solidFill>
              </a:rPr>
              <a:t>．整型（</a:t>
            </a:r>
            <a:r>
              <a:rPr lang="en-US" altLang="zh-CN" dirty="0">
                <a:solidFill>
                  <a:schemeClr val="tx1"/>
                </a:solidFill>
              </a:rPr>
              <a:t>Integer</a:t>
            </a:r>
            <a:r>
              <a:rPr lang="zh-CN" altLang="zh-CN" dirty="0">
                <a:solidFill>
                  <a:schemeClr val="tx1"/>
                </a:solidFill>
              </a:rPr>
              <a:t>）</a:t>
            </a:r>
          </a:p>
        </p:txBody>
      </p:sp>
      <p:sp>
        <p:nvSpPr>
          <p:cNvPr id="16" name="文本占位符 5"/>
          <p:cNvSpPr txBox="1">
            <a:spLocks/>
          </p:cNvSpPr>
          <p:nvPr/>
        </p:nvSpPr>
        <p:spPr>
          <a:xfrm>
            <a:off x="6708190" y="3729039"/>
            <a:ext cx="1670266" cy="262310"/>
          </a:xfrm>
          <a:prstGeom prst="rect">
            <a:avLst/>
          </a:prstGeom>
          <a:ln>
            <a:solidFill>
              <a:schemeClr val="tx1"/>
            </a:solidFill>
            <a:prstDash val="sysDot"/>
          </a:ln>
        </p:spPr>
        <p:txBody>
          <a:bodyPr vert="horz" lIns="89834" tIns="44916" rIns="89834" bIns="44916" rtlCol="0" anchor="ctr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b="1" kern="1200">
                <a:solidFill>
                  <a:srgbClr val="56762C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solidFill>
                  <a:schemeClr val="tx1"/>
                </a:solidFill>
              </a:rPr>
              <a:t>4</a:t>
            </a:r>
            <a:r>
              <a:rPr lang="zh-CN" altLang="zh-CN" dirty="0">
                <a:solidFill>
                  <a:schemeClr val="tx1"/>
                </a:solidFill>
              </a:rPr>
              <a:t>．长整型（</a:t>
            </a:r>
            <a:r>
              <a:rPr lang="en-US" altLang="zh-CN" dirty="0">
                <a:solidFill>
                  <a:schemeClr val="tx1"/>
                </a:solidFill>
              </a:rPr>
              <a:t>Long</a:t>
            </a:r>
            <a:r>
              <a:rPr lang="zh-CN" altLang="zh-CN" dirty="0">
                <a:solidFill>
                  <a:schemeClr val="tx1"/>
                </a:solidFill>
              </a:rPr>
              <a:t>）</a:t>
            </a:r>
          </a:p>
        </p:txBody>
      </p:sp>
      <p:sp>
        <p:nvSpPr>
          <p:cNvPr id="18" name="MH_Others_1"/>
          <p:cNvSpPr txBox="1"/>
          <p:nvPr/>
        </p:nvSpPr>
        <p:spPr>
          <a:xfrm>
            <a:off x="4542567" y="1414219"/>
            <a:ext cx="2868858" cy="505683"/>
          </a:xfrm>
          <a:prstGeom prst="rect">
            <a:avLst/>
          </a:prstGeom>
          <a:noFill/>
        </p:spPr>
        <p:txBody>
          <a:bodyPr wrap="square" lIns="119792" tIns="59896" rIns="119792" bIns="59896">
            <a:spAutoFit/>
          </a:bodyPr>
          <a:lstStyle/>
          <a:p>
            <a:pPr algn="ctr">
              <a:defRPr/>
            </a:pPr>
            <a:r>
              <a:rPr lang="en-US" altLang="zh-CN" sz="2500" spc="394" dirty="0">
                <a:solidFill>
                  <a:srgbClr val="C40001"/>
                </a:solidFill>
                <a:latin typeface="方正大黑简体" panose="03000509000000000000" pitchFamily="65" charset="-122"/>
                <a:ea typeface="方正大黑简体" panose="03000509000000000000" pitchFamily="65" charset="-122"/>
              </a:rPr>
              <a:t>Contents</a:t>
            </a:r>
            <a:endParaRPr lang="zh-CN" altLang="en-US" sz="2500" spc="394" dirty="0">
              <a:solidFill>
                <a:srgbClr val="C40001"/>
              </a:solidFill>
              <a:latin typeface="方正大黑简体" panose="03000509000000000000" pitchFamily="65" charset="-122"/>
              <a:ea typeface="方正大黑简体" panose="03000509000000000000" pitchFamily="65" charset="-122"/>
            </a:endParaRPr>
          </a:p>
        </p:txBody>
      </p:sp>
      <p:sp>
        <p:nvSpPr>
          <p:cNvPr id="19" name="MH_Others_2"/>
          <p:cNvSpPr txBox="1">
            <a:spLocks noChangeArrowheads="1"/>
          </p:cNvSpPr>
          <p:nvPr/>
        </p:nvSpPr>
        <p:spPr bwMode="auto">
          <a:xfrm>
            <a:off x="4146923" y="439097"/>
            <a:ext cx="3612710" cy="878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19792" tIns="59896" rIns="119792" bIns="59896"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itchFamily="34" charset="0"/>
              <a:buChar char="•"/>
              <a:defRPr sz="21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5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itchFamily="34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itchFamily="34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itchFamily="34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itchFamily="34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zh-CN" altLang="en-US" sz="5300">
                <a:solidFill>
                  <a:srgbClr val="AE0001"/>
                </a:solidFill>
                <a:latin typeface="方正大黑简体" panose="03000509000000000000" pitchFamily="65" charset="-122"/>
                <a:ea typeface="方正大黑简体" panose="03000509000000000000" pitchFamily="65" charset="-122"/>
              </a:rPr>
              <a:t>目录</a:t>
            </a:r>
            <a:endParaRPr lang="zh-CN" altLang="en-US" sz="5300" dirty="0">
              <a:solidFill>
                <a:srgbClr val="AE0001"/>
              </a:solidFill>
              <a:latin typeface="方正大黑简体" panose="03000509000000000000" pitchFamily="65" charset="-122"/>
              <a:ea typeface="方正大黑简体" panose="03000509000000000000" pitchFamily="65" charset="-122"/>
            </a:endParaRPr>
          </a:p>
        </p:txBody>
      </p:sp>
      <p:cxnSp>
        <p:nvCxnSpPr>
          <p:cNvPr id="20" name="直接连接符 19"/>
          <p:cNvCxnSpPr/>
          <p:nvPr/>
        </p:nvCxnSpPr>
        <p:spPr>
          <a:xfrm>
            <a:off x="-12374" y="1687966"/>
            <a:ext cx="4931791" cy="0"/>
          </a:xfrm>
          <a:prstGeom prst="line">
            <a:avLst/>
          </a:prstGeom>
          <a:ln w="3175">
            <a:solidFill>
              <a:srgbClr val="C40001"/>
            </a:solidFill>
            <a:prstDash val="dash"/>
            <a:tail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>
            <a:off x="6962675" y="1687966"/>
            <a:ext cx="4923128" cy="0"/>
          </a:xfrm>
          <a:prstGeom prst="line">
            <a:avLst/>
          </a:prstGeom>
          <a:ln w="3175">
            <a:solidFill>
              <a:srgbClr val="C40001"/>
            </a:solidFill>
            <a:prstDash val="dash"/>
            <a:head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文本占位符 5"/>
          <p:cNvSpPr txBox="1">
            <a:spLocks/>
          </p:cNvSpPr>
          <p:nvPr/>
        </p:nvSpPr>
        <p:spPr>
          <a:xfrm>
            <a:off x="4868718" y="4143749"/>
            <a:ext cx="2275549" cy="262310"/>
          </a:xfrm>
          <a:prstGeom prst="rect">
            <a:avLst/>
          </a:prstGeom>
          <a:ln>
            <a:solidFill>
              <a:schemeClr val="tx1"/>
            </a:solidFill>
            <a:prstDash val="sysDot"/>
          </a:ln>
        </p:spPr>
        <p:txBody>
          <a:bodyPr vert="horz" lIns="89834" tIns="44916" rIns="89834" bIns="44916" rtlCol="0" anchor="ctr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b="1" kern="1200">
                <a:solidFill>
                  <a:srgbClr val="56762C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solidFill>
                  <a:schemeClr val="tx1"/>
                </a:solidFill>
              </a:rPr>
              <a:t>5</a:t>
            </a:r>
            <a:r>
              <a:rPr lang="zh-CN" altLang="zh-CN" dirty="0">
                <a:solidFill>
                  <a:schemeClr val="tx1"/>
                </a:solidFill>
              </a:rPr>
              <a:t>．小数型（</a:t>
            </a:r>
            <a:r>
              <a:rPr lang="en-US" altLang="zh-CN" dirty="0">
                <a:solidFill>
                  <a:schemeClr val="tx1"/>
                </a:solidFill>
              </a:rPr>
              <a:t>Decimal</a:t>
            </a:r>
            <a:r>
              <a:rPr lang="zh-CN" altLang="zh-CN" dirty="0">
                <a:solidFill>
                  <a:schemeClr val="tx1"/>
                </a:solidFill>
              </a:rPr>
              <a:t>）</a:t>
            </a:r>
          </a:p>
        </p:txBody>
      </p:sp>
      <p:sp>
        <p:nvSpPr>
          <p:cNvPr id="23" name="文本占位符 5"/>
          <p:cNvSpPr txBox="1">
            <a:spLocks/>
          </p:cNvSpPr>
          <p:nvPr/>
        </p:nvSpPr>
        <p:spPr>
          <a:xfrm>
            <a:off x="4868718" y="4558459"/>
            <a:ext cx="2286589" cy="262310"/>
          </a:xfrm>
          <a:prstGeom prst="rect">
            <a:avLst/>
          </a:prstGeom>
          <a:ln>
            <a:solidFill>
              <a:schemeClr val="tx1"/>
            </a:solidFill>
            <a:prstDash val="sysDot"/>
          </a:ln>
        </p:spPr>
        <p:txBody>
          <a:bodyPr vert="horz" lIns="89834" tIns="44916" rIns="89834" bIns="44916" rtlCol="0" anchor="ctr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b="1" kern="1200">
                <a:solidFill>
                  <a:srgbClr val="56762C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>
                <a:solidFill>
                  <a:schemeClr val="tx1"/>
                </a:solidFill>
              </a:rPr>
              <a:t>6</a:t>
            </a:r>
            <a:r>
              <a:rPr lang="zh-CN" altLang="zh-CN" dirty="0">
                <a:solidFill>
                  <a:schemeClr val="tx1"/>
                </a:solidFill>
              </a:rPr>
              <a:t>．单精度浮点型（</a:t>
            </a:r>
            <a:r>
              <a:rPr lang="en-US" altLang="zh-CN" dirty="0">
                <a:solidFill>
                  <a:schemeClr val="tx1"/>
                </a:solidFill>
              </a:rPr>
              <a:t>Single</a:t>
            </a:r>
            <a:r>
              <a:rPr lang="zh-CN" altLang="zh-CN" dirty="0">
                <a:solidFill>
                  <a:schemeClr val="tx1"/>
                </a:solidFill>
              </a:rPr>
              <a:t>）</a:t>
            </a:r>
          </a:p>
        </p:txBody>
      </p:sp>
      <p:sp>
        <p:nvSpPr>
          <p:cNvPr id="24" name="文本占位符 5"/>
          <p:cNvSpPr txBox="1">
            <a:spLocks/>
          </p:cNvSpPr>
          <p:nvPr/>
        </p:nvSpPr>
        <p:spPr>
          <a:xfrm>
            <a:off x="4868718" y="4973169"/>
            <a:ext cx="2297626" cy="262310"/>
          </a:xfrm>
          <a:prstGeom prst="rect">
            <a:avLst/>
          </a:prstGeom>
          <a:ln>
            <a:solidFill>
              <a:schemeClr val="tx1"/>
            </a:solidFill>
            <a:prstDash val="sysDot"/>
          </a:ln>
        </p:spPr>
        <p:txBody>
          <a:bodyPr vert="horz" lIns="89834" tIns="44916" rIns="89834" bIns="44916" rtlCol="0" anchor="ctr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b="1" kern="1200">
                <a:solidFill>
                  <a:srgbClr val="56762C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solidFill>
                  <a:schemeClr val="tx1"/>
                </a:solidFill>
              </a:rPr>
              <a:t>7</a:t>
            </a:r>
            <a:r>
              <a:rPr lang="zh-CN" altLang="zh-CN" dirty="0">
                <a:solidFill>
                  <a:schemeClr val="tx1"/>
                </a:solidFill>
              </a:rPr>
              <a:t>．双精度浮点型（</a:t>
            </a:r>
            <a:r>
              <a:rPr lang="en-US" altLang="zh-CN" dirty="0">
                <a:solidFill>
                  <a:schemeClr val="tx1"/>
                </a:solidFill>
              </a:rPr>
              <a:t>Double</a:t>
            </a:r>
            <a:r>
              <a:rPr lang="zh-CN" altLang="zh-CN" dirty="0">
                <a:solidFill>
                  <a:schemeClr val="tx1"/>
                </a:solidFill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2078676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 advTm="0">
        <p:checker/>
      </p:transition>
    </mc:Choice>
    <mc:Fallback xmlns="">
      <p:transition spd="slow" advTm="0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 tmFilter="0,0; .5, 1; 1, 1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5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5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4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4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4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4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750"/>
                            </p:stCondLst>
                            <p:childTnLst>
                              <p:par>
                                <p:cTn id="3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250"/>
                            </p:stCondLst>
                            <p:childTnLst>
                              <p:par>
                                <p:cTn id="4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4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4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4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2" grpId="0" animBg="1"/>
      <p:bldP spid="13" grpId="0" animBg="1"/>
      <p:bldP spid="15" grpId="0" animBg="1"/>
      <p:bldP spid="16" grpId="0" animBg="1"/>
      <p:bldP spid="18" grpId="0"/>
      <p:bldP spid="19" grpId="0"/>
      <p:bldP spid="22" grpId="0" animBg="1"/>
      <p:bldP spid="23" grpId="0" animBg="1"/>
      <p:bldP spid="24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9"/>
          <p:cNvSpPr txBox="1"/>
          <p:nvPr/>
        </p:nvSpPr>
        <p:spPr>
          <a:xfrm>
            <a:off x="621888" y="109260"/>
            <a:ext cx="3652400" cy="474905"/>
          </a:xfrm>
          <a:prstGeom prst="rect">
            <a:avLst/>
          </a:prstGeom>
          <a:noFill/>
        </p:spPr>
        <p:txBody>
          <a:bodyPr wrap="square" lIns="119792" tIns="59896" rIns="119792" bIns="59896" rtlCol="0">
            <a:spAutoFit/>
          </a:bodyPr>
          <a:lstStyle>
            <a:defPPr>
              <a:defRPr lang="zh-CN"/>
            </a:defPPr>
            <a:lvl1pPr>
              <a:defRPr sz="2300" b="1">
                <a:blipFill>
                  <a:blip r:embed="rId2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2</a:t>
            </a:r>
            <a:r>
              <a:rPr lang="zh-CN" altLang="zh-CN" dirty="0"/>
              <a:t>．变量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46298" y="893135"/>
            <a:ext cx="946297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6088"/>
            <a:r>
              <a:rPr lang="zh-CN" altLang="zh-CN" dirty="0"/>
              <a:t>也可以在声明多个不同类型变量的同时对它们初始化。例如，在下面这条语句中，声明了一个</a:t>
            </a:r>
            <a:r>
              <a:rPr lang="en-US" altLang="zh-CN" dirty="0"/>
              <a:t>Integer</a:t>
            </a:r>
            <a:r>
              <a:rPr lang="zh-CN" altLang="zh-CN" dirty="0"/>
              <a:t>变量、一个</a:t>
            </a:r>
            <a:r>
              <a:rPr lang="en-US" altLang="zh-CN" dirty="0"/>
              <a:t>Boolean</a:t>
            </a:r>
            <a:r>
              <a:rPr lang="zh-CN" altLang="zh-CN" dirty="0"/>
              <a:t>变量，并分别将它们初始化为</a:t>
            </a:r>
            <a:r>
              <a:rPr lang="en-US" altLang="zh-CN" dirty="0"/>
              <a:t>80</a:t>
            </a:r>
            <a:r>
              <a:rPr lang="zh-CN" altLang="zh-CN" dirty="0"/>
              <a:t>、</a:t>
            </a:r>
            <a:r>
              <a:rPr lang="en-US" altLang="zh-CN" dirty="0"/>
              <a:t>True</a:t>
            </a:r>
            <a:r>
              <a:rPr lang="zh-CN" altLang="zh-CN" dirty="0" smtClean="0"/>
              <a:t>：</a:t>
            </a:r>
            <a:endParaRPr lang="zh-CN" altLang="zh-CN" dirty="0"/>
          </a:p>
        </p:txBody>
      </p:sp>
      <p:sp>
        <p:nvSpPr>
          <p:cNvPr id="4" name="圆角矩形 3"/>
          <p:cNvSpPr/>
          <p:nvPr/>
        </p:nvSpPr>
        <p:spPr>
          <a:xfrm>
            <a:off x="1569653" y="1508688"/>
            <a:ext cx="8403687" cy="391597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dirty="0"/>
              <a:t>Dim  </a:t>
            </a:r>
            <a:r>
              <a:rPr lang="en-US" altLang="zh-CN" dirty="0" err="1"/>
              <a:t>intScore</a:t>
            </a:r>
            <a:r>
              <a:rPr lang="en-US" altLang="zh-CN" dirty="0"/>
              <a:t>  As  Integer = 80, </a:t>
            </a:r>
            <a:r>
              <a:rPr lang="en-US" altLang="zh-CN" dirty="0" err="1"/>
              <a:t>blnSex</a:t>
            </a:r>
            <a:r>
              <a:rPr lang="en-US" altLang="zh-CN" dirty="0"/>
              <a:t>  As  Boolean = True</a:t>
            </a:r>
            <a:endParaRPr lang="zh-CN" altLang="zh-CN" dirty="0"/>
          </a:p>
        </p:txBody>
      </p:sp>
      <p:sp>
        <p:nvSpPr>
          <p:cNvPr id="5" name="矩形 4"/>
          <p:cNvSpPr/>
          <p:nvPr/>
        </p:nvSpPr>
        <p:spPr>
          <a:xfrm>
            <a:off x="1382233" y="2027178"/>
            <a:ext cx="9027041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dirty="0"/>
              <a:t>但是，在声明多个同类型变量的同时不能对它们初始化。例如，下面两行语句是错误的：</a:t>
            </a:r>
          </a:p>
        </p:txBody>
      </p:sp>
      <p:sp>
        <p:nvSpPr>
          <p:cNvPr id="6" name="圆角矩形 5"/>
          <p:cNvSpPr/>
          <p:nvPr/>
        </p:nvSpPr>
        <p:spPr>
          <a:xfrm>
            <a:off x="1569653" y="2381121"/>
            <a:ext cx="8403687" cy="68103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dirty="0"/>
              <a:t>Dim  </a:t>
            </a:r>
            <a:r>
              <a:rPr lang="en-US" altLang="zh-CN" dirty="0" err="1"/>
              <a:t>intScore</a:t>
            </a:r>
            <a:r>
              <a:rPr lang="en-US" altLang="zh-CN" dirty="0"/>
              <a:t> = 80 ,  </a:t>
            </a:r>
            <a:r>
              <a:rPr lang="en-US" altLang="zh-CN" dirty="0" err="1"/>
              <a:t>intAge</a:t>
            </a:r>
            <a:r>
              <a:rPr lang="en-US" altLang="zh-CN" dirty="0"/>
              <a:t> = 20  As  Integer</a:t>
            </a:r>
            <a:endParaRPr lang="zh-CN" altLang="zh-CN" dirty="0"/>
          </a:p>
          <a:p>
            <a:r>
              <a:rPr lang="en-US" altLang="zh-CN" dirty="0"/>
              <a:t>Dim  </a:t>
            </a:r>
            <a:r>
              <a:rPr lang="en-US" altLang="zh-CN" dirty="0" err="1"/>
              <a:t>intScore</a:t>
            </a:r>
            <a:r>
              <a:rPr lang="en-US" altLang="zh-CN" dirty="0"/>
              <a:t>, </a:t>
            </a:r>
            <a:r>
              <a:rPr lang="en-US" altLang="zh-CN" dirty="0" err="1"/>
              <a:t>intAge</a:t>
            </a:r>
            <a:r>
              <a:rPr lang="en-US" altLang="zh-CN" dirty="0"/>
              <a:t>  As  Integer = 50</a:t>
            </a:r>
            <a:endParaRPr lang="zh-CN" altLang="zh-CN" dirty="0"/>
          </a:p>
        </p:txBody>
      </p:sp>
      <p:sp>
        <p:nvSpPr>
          <p:cNvPr id="7" name="TextBox 6"/>
          <p:cNvSpPr txBox="1"/>
          <p:nvPr/>
        </p:nvSpPr>
        <p:spPr>
          <a:xfrm>
            <a:off x="1041991" y="3221665"/>
            <a:ext cx="936728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6088"/>
            <a:r>
              <a:rPr lang="zh-CN" altLang="zh-CN" dirty="0"/>
              <a:t>如果在声明时没有指定变量的初始值，</a:t>
            </a:r>
            <a:r>
              <a:rPr lang="en-US" altLang="zh-CN" dirty="0"/>
              <a:t>VB.NET</a:t>
            </a:r>
            <a:r>
              <a:rPr lang="zh-CN" altLang="zh-CN" dirty="0"/>
              <a:t>将把它们初始化为相应数据类型的默认值。各种数据类型的默认初始值见表</a:t>
            </a:r>
            <a:r>
              <a:rPr lang="en-US" altLang="zh-CN" dirty="0"/>
              <a:t>3.5</a:t>
            </a:r>
            <a:r>
              <a:rPr lang="zh-CN" altLang="zh-CN" dirty="0" smtClean="0"/>
              <a:t>。</a:t>
            </a:r>
            <a:endParaRPr lang="zh-CN" altLang="zh-CN" dirty="0"/>
          </a:p>
        </p:txBody>
      </p:sp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1620621"/>
              </p:ext>
            </p:extLst>
          </p:nvPr>
        </p:nvGraphicFramePr>
        <p:xfrm>
          <a:off x="2183494" y="3837218"/>
          <a:ext cx="7424517" cy="1904364"/>
        </p:xfrm>
        <a:graphic>
          <a:graphicData uri="http://schemas.openxmlformats.org/drawingml/2006/table">
            <a:tbl>
              <a:tblPr firstRow="1" bandRow="1" bandCol="1"/>
              <a:tblGrid>
                <a:gridCol w="4596080"/>
                <a:gridCol w="2828437"/>
              </a:tblGrid>
              <a:tr h="317394">
                <a:tc>
                  <a:txBody>
                    <a:bodyPr/>
                    <a:lstStyle/>
                    <a:p>
                      <a:pPr algn="ctr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zh-CN" sz="1400" b="1" kern="1050">
                          <a:effectLst/>
                          <a:latin typeface="Times New Roman"/>
                          <a:ea typeface="宋体"/>
                        </a:rPr>
                        <a:t>数据类型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10">
                      <a:fgClr>
                        <a:srgbClr val="FFFFFF"/>
                      </a:fgClr>
                      <a:bgClr>
                        <a:srgbClr val="E5E5E5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zh-CN" sz="1400" b="1" kern="1050">
                          <a:effectLst/>
                          <a:latin typeface="Times New Roman"/>
                          <a:ea typeface="宋体"/>
                        </a:rPr>
                        <a:t>默认初始值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10">
                      <a:fgClr>
                        <a:srgbClr val="FFFFFF"/>
                      </a:fgClr>
                      <a:bgClr>
                        <a:srgbClr val="E5E5E5"/>
                      </a:bgClr>
                    </a:pattFill>
                  </a:tcPr>
                </a:tc>
              </a:tr>
              <a:tr h="317394">
                <a:tc>
                  <a:txBody>
                    <a:bodyPr/>
                    <a:lstStyle/>
                    <a:p>
                      <a:pPr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Char</a:t>
                      </a: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类型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二进制数</a:t>
                      </a: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0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7394">
                <a:tc>
                  <a:txBody>
                    <a:bodyPr/>
                    <a:lstStyle/>
                    <a:p>
                      <a:pPr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所有数值类型（包括</a:t>
                      </a: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Byte</a:t>
                      </a: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）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0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7394">
                <a:tc>
                  <a:txBody>
                    <a:bodyPr/>
                    <a:lstStyle/>
                    <a:p>
                      <a:pPr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所有引用类型（包括</a:t>
                      </a: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Object</a:t>
                      </a: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、</a:t>
                      </a: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String</a:t>
                      </a: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和数组）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Nothing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7394">
                <a:tc>
                  <a:txBody>
                    <a:bodyPr/>
                    <a:lstStyle/>
                    <a:p>
                      <a:pPr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Boolean</a:t>
                      </a: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类型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False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7394">
                <a:tc>
                  <a:txBody>
                    <a:bodyPr/>
                    <a:lstStyle/>
                    <a:p>
                      <a:pPr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 dirty="0">
                          <a:effectLst/>
                          <a:latin typeface="Times New Roman"/>
                          <a:ea typeface="宋体"/>
                        </a:rPr>
                        <a:t>Date</a:t>
                      </a:r>
                      <a:r>
                        <a:rPr lang="zh-CN" sz="1400" kern="1050" dirty="0">
                          <a:effectLst/>
                          <a:latin typeface="Times New Roman"/>
                          <a:ea typeface="宋体"/>
                        </a:rPr>
                        <a:t>类型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zh-CN" sz="1400" kern="1050" dirty="0">
                          <a:effectLst/>
                          <a:latin typeface="Times New Roman"/>
                          <a:ea typeface="宋体"/>
                        </a:rPr>
                        <a:t>公元</a:t>
                      </a:r>
                      <a:r>
                        <a:rPr lang="en-US" sz="1400" kern="1050" dirty="0">
                          <a:effectLst/>
                          <a:latin typeface="Times New Roman"/>
                          <a:ea typeface="宋体"/>
                        </a:rPr>
                        <a:t>1</a:t>
                      </a:r>
                      <a:r>
                        <a:rPr lang="zh-CN" sz="1400" kern="1050" dirty="0">
                          <a:effectLst/>
                          <a:latin typeface="Times New Roman"/>
                          <a:ea typeface="宋体"/>
                        </a:rPr>
                        <a:t>年</a:t>
                      </a:r>
                      <a:r>
                        <a:rPr lang="en-US" sz="1400" kern="1050" dirty="0">
                          <a:effectLst/>
                          <a:latin typeface="Times New Roman"/>
                          <a:ea typeface="宋体"/>
                        </a:rPr>
                        <a:t>1</a:t>
                      </a:r>
                      <a:r>
                        <a:rPr lang="zh-CN" sz="1400" kern="1050" dirty="0">
                          <a:effectLst/>
                          <a:latin typeface="Times New Roman"/>
                          <a:ea typeface="宋体"/>
                        </a:rPr>
                        <a:t>月</a:t>
                      </a:r>
                      <a:r>
                        <a:rPr lang="en-US" sz="1400" kern="1050" dirty="0">
                          <a:effectLst/>
                          <a:latin typeface="Times New Roman"/>
                          <a:ea typeface="宋体"/>
                        </a:rPr>
                        <a:t>1</a:t>
                      </a:r>
                      <a:r>
                        <a:rPr lang="zh-CN" sz="1400" kern="1050" dirty="0">
                          <a:effectLst/>
                          <a:latin typeface="Times New Roman"/>
                          <a:ea typeface="宋体"/>
                        </a:rPr>
                        <a:t>日</a:t>
                      </a:r>
                      <a:r>
                        <a:rPr lang="en-US" sz="1400" kern="1050" dirty="0">
                          <a:effectLst/>
                          <a:latin typeface="Times New Roman"/>
                          <a:ea typeface="宋体"/>
                        </a:rPr>
                        <a:t>12:00 AM</a:t>
                      </a:r>
                      <a:endParaRPr lang="zh-CN" sz="1400" kern="105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19678514"/>
      </p:ext>
    </p:extLst>
  </p:cSld>
  <p:clrMapOvr>
    <a:masterClrMapping/>
  </p:clrMapOvr>
  <p:transition spd="slow">
    <p:wedg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9"/>
          <p:cNvSpPr txBox="1"/>
          <p:nvPr/>
        </p:nvSpPr>
        <p:spPr>
          <a:xfrm>
            <a:off x="621888" y="109260"/>
            <a:ext cx="3652400" cy="474905"/>
          </a:xfrm>
          <a:prstGeom prst="rect">
            <a:avLst/>
          </a:prstGeom>
          <a:noFill/>
        </p:spPr>
        <p:txBody>
          <a:bodyPr wrap="square" lIns="119792" tIns="59896" rIns="119792" bIns="59896" rtlCol="0">
            <a:spAutoFit/>
          </a:bodyPr>
          <a:lstStyle>
            <a:defPPr>
              <a:defRPr lang="zh-CN"/>
            </a:defPPr>
            <a:lvl1pPr>
              <a:defRPr sz="2300" b="1">
                <a:blipFill>
                  <a:blip r:embed="rId2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2</a:t>
            </a:r>
            <a:r>
              <a:rPr lang="zh-CN" altLang="zh-CN" dirty="0"/>
              <a:t>．变量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46298" y="946298"/>
            <a:ext cx="9771321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6088"/>
            <a:r>
              <a:rPr lang="zh-CN" altLang="zh-CN" dirty="0"/>
              <a:t>② 隐式声明</a:t>
            </a:r>
          </a:p>
          <a:p>
            <a:pPr indent="446088"/>
            <a:r>
              <a:rPr lang="zh-CN" altLang="zh-CN" dirty="0"/>
              <a:t>隐式声明是在使用一个变量之前不需要声明这个变量，而是用一个特殊的类型说明符加在变量名后面来说明其数据类型，表</a:t>
            </a:r>
            <a:r>
              <a:rPr lang="en-US" altLang="zh-CN" dirty="0"/>
              <a:t>3.6</a:t>
            </a:r>
            <a:r>
              <a:rPr lang="zh-CN" altLang="zh-CN" dirty="0"/>
              <a:t>给出了数据类型与类型说明符的对应关系</a:t>
            </a:r>
            <a:r>
              <a:rPr lang="zh-CN" altLang="zh-CN" dirty="0" smtClean="0"/>
              <a:t>。</a:t>
            </a:r>
            <a:endParaRPr lang="zh-CN" altLang="zh-CN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2287360"/>
              </p:ext>
            </p:extLst>
          </p:nvPr>
        </p:nvGraphicFramePr>
        <p:xfrm>
          <a:off x="2448088" y="1993344"/>
          <a:ext cx="6959860" cy="2429798"/>
        </p:xfrm>
        <a:graphic>
          <a:graphicData uri="http://schemas.openxmlformats.org/drawingml/2006/table">
            <a:tbl>
              <a:tblPr firstRow="1" firstCol="1" bandRow="1" bandCol="1"/>
              <a:tblGrid>
                <a:gridCol w="2136365"/>
                <a:gridCol w="2125608"/>
                <a:gridCol w="2697887"/>
              </a:tblGrid>
              <a:tr h="347114">
                <a:tc>
                  <a:txBody>
                    <a:bodyPr/>
                    <a:lstStyle/>
                    <a:p>
                      <a:pPr algn="ctr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zh-CN" sz="1400" b="1" kern="1050" dirty="0">
                          <a:effectLst/>
                          <a:latin typeface="Times New Roman"/>
                          <a:ea typeface="宋体"/>
                        </a:rPr>
                        <a:t>类型说明符</a:t>
                      </a:r>
                      <a:endParaRPr lang="zh-CN" sz="1400" kern="105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10">
                      <a:fgClr>
                        <a:srgbClr val="FFFFFF"/>
                      </a:fgClr>
                      <a:bgClr>
                        <a:srgbClr val="E5E5E5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zh-CN" sz="1400" b="1" kern="1050">
                          <a:effectLst/>
                          <a:latin typeface="Times New Roman"/>
                          <a:ea typeface="宋体"/>
                        </a:rPr>
                        <a:t>数据类型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10">
                      <a:fgClr>
                        <a:srgbClr val="FFFFFF"/>
                      </a:fgClr>
                      <a:bgClr>
                        <a:srgbClr val="E5E5E5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zh-CN" sz="1400" b="1" kern="1050">
                          <a:effectLst/>
                          <a:latin typeface="Times New Roman"/>
                          <a:ea typeface="宋体"/>
                        </a:rPr>
                        <a:t>意义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10">
                      <a:fgClr>
                        <a:srgbClr val="FFFFFF"/>
                      </a:fgClr>
                      <a:bgClr>
                        <a:srgbClr val="E5E5E5"/>
                      </a:bgClr>
                    </a:pattFill>
                  </a:tcPr>
                </a:tc>
              </a:tr>
              <a:tr h="347114"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%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Integer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整型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7114"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&amp;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Long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长整型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7114"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$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String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字符型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7114"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!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Single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单精度浮点型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7114"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#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Double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双精度浮点型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7114"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@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 dirty="0">
                          <a:effectLst/>
                          <a:latin typeface="Times New Roman"/>
                          <a:ea typeface="宋体"/>
                        </a:rPr>
                        <a:t>Decimal</a:t>
                      </a:r>
                      <a:endParaRPr lang="zh-CN" sz="1400" kern="105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zh-CN" sz="1400" kern="1050" dirty="0">
                          <a:effectLst/>
                          <a:latin typeface="Times New Roman"/>
                          <a:ea typeface="宋体"/>
                        </a:rPr>
                        <a:t>小数型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64477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9"/>
          <p:cNvSpPr txBox="1"/>
          <p:nvPr/>
        </p:nvSpPr>
        <p:spPr>
          <a:xfrm>
            <a:off x="621888" y="109260"/>
            <a:ext cx="3652400" cy="474905"/>
          </a:xfrm>
          <a:prstGeom prst="rect">
            <a:avLst/>
          </a:prstGeom>
          <a:noFill/>
        </p:spPr>
        <p:txBody>
          <a:bodyPr wrap="square" lIns="119792" tIns="59896" rIns="119792" bIns="59896" rtlCol="0">
            <a:spAutoFit/>
          </a:bodyPr>
          <a:lstStyle>
            <a:defPPr>
              <a:defRPr lang="zh-CN"/>
            </a:defPPr>
            <a:lvl1pPr>
              <a:defRPr sz="2300" b="1">
                <a:blipFill>
                  <a:blip r:embed="rId2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2</a:t>
            </a:r>
            <a:r>
              <a:rPr lang="zh-CN" altLang="zh-CN" dirty="0"/>
              <a:t>．变量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39972" y="882502"/>
            <a:ext cx="963309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6088"/>
            <a:r>
              <a:rPr lang="zh-CN" altLang="zh-CN" dirty="0"/>
              <a:t>在</a:t>
            </a:r>
            <a:r>
              <a:rPr lang="en-US" altLang="zh-CN" dirty="0"/>
              <a:t>VB.NET</a:t>
            </a:r>
            <a:r>
              <a:rPr lang="zh-CN" altLang="zh-CN" dirty="0"/>
              <a:t>中，通过</a:t>
            </a:r>
            <a:r>
              <a:rPr lang="en-US" altLang="zh-CN" dirty="0"/>
              <a:t>Option Explicit</a:t>
            </a:r>
            <a:r>
              <a:rPr lang="zh-CN" altLang="zh-CN" dirty="0"/>
              <a:t>语句控制编译器的行为方式，以便根据不同的要求设置相应的默认操作。</a:t>
            </a:r>
            <a:r>
              <a:rPr lang="en-US" altLang="zh-CN" dirty="0"/>
              <a:t>Option Explicit</a:t>
            </a:r>
            <a:r>
              <a:rPr lang="zh-CN" altLang="zh-CN" dirty="0"/>
              <a:t>语句的语法格式如下</a:t>
            </a:r>
            <a:r>
              <a:rPr lang="zh-CN" altLang="zh-CN" dirty="0" smtClean="0"/>
              <a:t>：</a:t>
            </a:r>
            <a:endParaRPr lang="zh-CN" altLang="zh-CN" dirty="0"/>
          </a:p>
        </p:txBody>
      </p:sp>
      <p:sp>
        <p:nvSpPr>
          <p:cNvPr id="4" name="TextBox 3"/>
          <p:cNvSpPr txBox="1"/>
          <p:nvPr/>
        </p:nvSpPr>
        <p:spPr>
          <a:xfrm>
            <a:off x="1499191" y="1669312"/>
            <a:ext cx="8261497" cy="391597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dirty="0"/>
              <a:t>Option Explicit  [</a:t>
            </a:r>
            <a:r>
              <a:rPr lang="en-US" altLang="zh-CN" dirty="0" err="1"/>
              <a:t>On|Off</a:t>
            </a:r>
            <a:r>
              <a:rPr lang="en-US" altLang="zh-CN" dirty="0" smtClean="0"/>
              <a:t>]</a:t>
            </a:r>
            <a:endParaRPr lang="zh-CN" altLang="zh-CN" dirty="0"/>
          </a:p>
        </p:txBody>
      </p:sp>
      <p:sp>
        <p:nvSpPr>
          <p:cNvPr id="5" name="TextBox 4"/>
          <p:cNvSpPr txBox="1"/>
          <p:nvPr/>
        </p:nvSpPr>
        <p:spPr>
          <a:xfrm>
            <a:off x="839972" y="2137144"/>
            <a:ext cx="9388549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6088"/>
            <a:r>
              <a:rPr lang="zh-CN" altLang="zh-CN" dirty="0"/>
              <a:t>若选用参数</a:t>
            </a:r>
            <a:r>
              <a:rPr lang="en-US" altLang="zh-CN" dirty="0"/>
              <a:t>On</a:t>
            </a:r>
            <a:r>
              <a:rPr lang="zh-CN" altLang="zh-CN" dirty="0"/>
              <a:t>，则要求每个变量必须“先声明，后使用”；若选用参数</a:t>
            </a:r>
            <a:r>
              <a:rPr lang="en-US" altLang="zh-CN" dirty="0"/>
              <a:t>Off</a:t>
            </a:r>
            <a:r>
              <a:rPr lang="zh-CN" altLang="zh-CN" dirty="0"/>
              <a:t>，则编译器不检查变量是否已声明，即使用隐式声明的变量；若省略参数，则默认为</a:t>
            </a:r>
            <a:r>
              <a:rPr lang="en-US" altLang="zh-CN" dirty="0"/>
              <a:t>On</a:t>
            </a:r>
            <a:r>
              <a:rPr lang="zh-CN" altLang="zh-CN" dirty="0"/>
              <a:t>。</a:t>
            </a:r>
          </a:p>
          <a:p>
            <a:pPr indent="446088"/>
            <a:r>
              <a:rPr lang="zh-CN" altLang="zh-CN" dirty="0"/>
              <a:t>例如，下面代码允许使用隐式声明变量</a:t>
            </a:r>
            <a:r>
              <a:rPr lang="zh-CN" altLang="zh-CN" dirty="0" smtClean="0"/>
              <a:t>：</a:t>
            </a:r>
            <a:endParaRPr lang="zh-CN" altLang="zh-CN" dirty="0"/>
          </a:p>
        </p:txBody>
      </p:sp>
      <p:sp>
        <p:nvSpPr>
          <p:cNvPr id="6" name="圆角矩形 5"/>
          <p:cNvSpPr/>
          <p:nvPr/>
        </p:nvSpPr>
        <p:spPr>
          <a:xfrm>
            <a:off x="1499191" y="3014307"/>
            <a:ext cx="8261497" cy="970478"/>
          </a:xfrm>
          <a:prstGeom prst="roundRect">
            <a:avLst>
              <a:gd name="adj" fmla="val 12285"/>
            </a:avLst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dirty="0"/>
              <a:t>Option  Explicit  Off</a:t>
            </a:r>
            <a:endParaRPr lang="zh-CN" altLang="zh-CN" dirty="0"/>
          </a:p>
          <a:p>
            <a:r>
              <a:rPr lang="en-US" altLang="zh-CN" dirty="0" err="1"/>
              <a:t>strMyCountry</a:t>
            </a:r>
            <a:r>
              <a:rPr lang="en-US" altLang="zh-CN" dirty="0"/>
              <a:t>$ = "</a:t>
            </a:r>
            <a:r>
              <a:rPr lang="zh-CN" altLang="zh-CN" dirty="0"/>
              <a:t>中国</a:t>
            </a:r>
            <a:r>
              <a:rPr lang="en-US" altLang="zh-CN" dirty="0"/>
              <a:t>"</a:t>
            </a:r>
            <a:endParaRPr lang="zh-CN" altLang="zh-CN" dirty="0"/>
          </a:p>
          <a:p>
            <a:r>
              <a:rPr lang="en-US" altLang="zh-CN" dirty="0" err="1"/>
              <a:t>intMyAge</a:t>
            </a:r>
            <a:r>
              <a:rPr lang="en-US" altLang="zh-CN" dirty="0"/>
              <a:t>%  = 20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1551202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9"/>
          <p:cNvSpPr txBox="1"/>
          <p:nvPr/>
        </p:nvSpPr>
        <p:spPr>
          <a:xfrm>
            <a:off x="621888" y="109260"/>
            <a:ext cx="3652400" cy="474905"/>
          </a:xfrm>
          <a:prstGeom prst="rect">
            <a:avLst/>
          </a:prstGeom>
          <a:noFill/>
        </p:spPr>
        <p:txBody>
          <a:bodyPr wrap="square" lIns="119792" tIns="59896" rIns="119792" bIns="59896" rtlCol="0">
            <a:spAutoFit/>
          </a:bodyPr>
          <a:lstStyle>
            <a:defPPr>
              <a:defRPr lang="zh-CN"/>
            </a:defPPr>
            <a:lvl1pPr>
              <a:defRPr sz="2300" b="1">
                <a:blipFill>
                  <a:blip r:embed="rId2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2</a:t>
            </a:r>
            <a:r>
              <a:rPr lang="zh-CN" altLang="zh-CN" dirty="0"/>
              <a:t>．变量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14400" y="946298"/>
            <a:ext cx="955867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6088"/>
            <a:r>
              <a:rPr lang="zh-CN" altLang="zh-CN" dirty="0"/>
              <a:t>除了用上述方法设置</a:t>
            </a:r>
            <a:r>
              <a:rPr lang="en-US" altLang="zh-CN" dirty="0"/>
              <a:t>Option Explicit</a:t>
            </a:r>
            <a:r>
              <a:rPr lang="zh-CN" altLang="zh-CN" dirty="0"/>
              <a:t>选项外，还可以采用以下方法：</a:t>
            </a:r>
          </a:p>
          <a:p>
            <a:r>
              <a:rPr lang="zh-CN" altLang="zh-CN" dirty="0"/>
              <a:t>选择“工具”→“选项”菜单项，在“选项”对话框左侧条目树中选中“</a:t>
            </a:r>
            <a:r>
              <a:rPr lang="en-US" altLang="zh-CN" dirty="0"/>
              <a:t>VB</a:t>
            </a:r>
            <a:r>
              <a:rPr lang="zh-CN" altLang="zh-CN" dirty="0"/>
              <a:t>默认值”，如图</a:t>
            </a:r>
            <a:r>
              <a:rPr lang="en-US" altLang="zh-CN" dirty="0"/>
              <a:t>3.1</a:t>
            </a:r>
            <a:r>
              <a:rPr lang="zh-CN" altLang="zh-CN" dirty="0"/>
              <a:t>所示</a:t>
            </a:r>
            <a:r>
              <a:rPr lang="zh-CN" altLang="zh-CN" dirty="0" smtClean="0"/>
              <a:t>。</a:t>
            </a:r>
            <a:endParaRPr lang="zh-CN" altLang="zh-CN" dirty="0"/>
          </a:p>
        </p:txBody>
      </p:sp>
      <p:pic>
        <p:nvPicPr>
          <p:cNvPr id="13314" name="图片 7"/>
          <p:cNvPicPr>
            <a:picLocks noChangeAspect="1" noChangeArrowheads="1"/>
          </p:cNvPicPr>
          <p:nvPr/>
        </p:nvPicPr>
        <p:blipFill>
          <a:blip r:embed="rId3">
            <a:lum bright="-12000"/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3712" y="1705861"/>
            <a:ext cx="6220046" cy="36898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51209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 rot="2643114">
            <a:off x="3114465" y="2395270"/>
            <a:ext cx="1362721" cy="1447759"/>
            <a:chOff x="4819176" y="1662676"/>
            <a:chExt cx="2993523" cy="2989680"/>
          </a:xfrm>
        </p:grpSpPr>
        <p:grpSp>
          <p:nvGrpSpPr>
            <p:cNvPr id="5" name="组合 4"/>
            <p:cNvGrpSpPr/>
            <p:nvPr/>
          </p:nvGrpSpPr>
          <p:grpSpPr>
            <a:xfrm>
              <a:off x="4819176" y="1662676"/>
              <a:ext cx="2993523" cy="2989680"/>
              <a:chOff x="304800" y="673100"/>
              <a:chExt cx="4147845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7" name="矩形 6"/>
              <p:cNvSpPr>
                <a:spLocks/>
              </p:cNvSpPr>
              <p:nvPr/>
            </p:nvSpPr>
            <p:spPr>
              <a:xfrm>
                <a:off x="304800" y="673100"/>
                <a:ext cx="4147845" cy="4000500"/>
              </a:xfrm>
              <a:prstGeom prst="rect">
                <a:avLst/>
              </a:prstGeom>
              <a:gradFill>
                <a:gsLst>
                  <a:gs pos="0">
                    <a:sysClr val="window" lastClr="FFFFFF"/>
                  </a:gs>
                  <a:gs pos="55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65000"/>
                    </a:sysClr>
                  </a:gs>
                </a:gsLst>
                <a:lin ang="81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kern="0">
                  <a:solidFill>
                    <a:sysClr val="windowText" lastClr="000000"/>
                  </a:solidFill>
                  <a:latin typeface="Calibri"/>
                  <a:ea typeface="宋体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>
                <a:off x="399069" y="760412"/>
                <a:ext cx="3959307" cy="3825874"/>
              </a:xfrm>
              <a:prstGeom prst="rect">
                <a:avLst/>
              </a:prstGeom>
              <a:gradFill>
                <a:gsLst>
                  <a:gs pos="0">
                    <a:sysClr val="window" lastClr="FFFFFF"/>
                  </a:gs>
                  <a:gs pos="51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75000"/>
                    </a:sysClr>
                  </a:gs>
                </a:gsLst>
                <a:lin ang="189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kern="0">
                  <a:solidFill>
                    <a:sysClr val="window" lastClr="FFFFFF"/>
                  </a:solidFill>
                  <a:latin typeface="Calibri"/>
                  <a:ea typeface="宋体"/>
                </a:endParaRPr>
              </a:p>
            </p:txBody>
          </p:sp>
        </p:grpSp>
        <p:sp>
          <p:nvSpPr>
            <p:cNvPr id="6" name="矩形 5"/>
            <p:cNvSpPr/>
            <p:nvPr/>
          </p:nvSpPr>
          <p:spPr>
            <a:xfrm>
              <a:off x="5038399" y="1880357"/>
              <a:ext cx="2555077" cy="2554311"/>
            </a:xfrm>
            <a:prstGeom prst="rect">
              <a:avLst/>
            </a:prstGeom>
            <a:blipFill>
              <a:blip r:embed="rId2"/>
              <a:stretch>
                <a:fillRect/>
              </a:stretch>
            </a:blipFill>
            <a:ln w="28575" cap="flat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>
                <a:solidFill>
                  <a:sysClr val="window" lastClr="FFFFFF"/>
                </a:solidFill>
                <a:latin typeface="Palatino Linotype"/>
                <a:ea typeface="宋体"/>
              </a:endParaRPr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3260977" y="2612610"/>
            <a:ext cx="1069702" cy="1059378"/>
          </a:xfrm>
          <a:prstGeom prst="rect">
            <a:avLst/>
          </a:prstGeom>
          <a:noFill/>
        </p:spPr>
        <p:txBody>
          <a:bodyPr wrap="square" lIns="119792" tIns="59896" rIns="119792" bIns="59896" rtlCol="0">
            <a:spAutoFit/>
          </a:bodyPr>
          <a:lstStyle/>
          <a:p>
            <a:r>
              <a:rPr lang="en-US" altLang="zh-CN" sz="5900" b="1" dirty="0" smtClean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02</a:t>
            </a:r>
            <a:endParaRPr lang="zh-CN" altLang="en-US" sz="5900" b="1" dirty="0">
              <a:solidFill>
                <a:schemeClr val="bg1"/>
              </a:solidFill>
              <a:latin typeface="Roboto Black" panose="02000000000000000000" pitchFamily="2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313085" y="2664540"/>
            <a:ext cx="2618791" cy="490294"/>
          </a:xfrm>
          <a:prstGeom prst="rect">
            <a:avLst/>
          </a:prstGeom>
          <a:noFill/>
        </p:spPr>
        <p:txBody>
          <a:bodyPr wrap="square" lIns="119792" tIns="59896" rIns="119792" bIns="59896" rtlCol="0">
            <a:spAutoFit/>
          </a:bodyPr>
          <a:lstStyle>
            <a:defPPr>
              <a:defRPr lang="zh-CN"/>
            </a:defPPr>
            <a:lvl1pPr>
              <a:defRPr sz="4300" b="1">
                <a:blipFill>
                  <a:blip r:embed="rId2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zh-CN" sz="2400" dirty="0"/>
              <a:t>运算符和表达式</a:t>
            </a:r>
            <a:endParaRPr lang="zh-CN" altLang="en-US" sz="2400" dirty="0"/>
          </a:p>
        </p:txBody>
      </p:sp>
      <p:cxnSp>
        <p:nvCxnSpPr>
          <p:cNvPr id="11" name="直接连接符 10"/>
          <p:cNvCxnSpPr/>
          <p:nvPr/>
        </p:nvCxnSpPr>
        <p:spPr>
          <a:xfrm>
            <a:off x="4890796" y="3157833"/>
            <a:ext cx="3132322" cy="0"/>
          </a:xfrm>
          <a:prstGeom prst="line">
            <a:avLst/>
          </a:prstGeom>
          <a:ln>
            <a:solidFill>
              <a:srgbClr val="AE00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占位符 5"/>
          <p:cNvSpPr txBox="1">
            <a:spLocks/>
          </p:cNvSpPr>
          <p:nvPr/>
        </p:nvSpPr>
        <p:spPr>
          <a:xfrm>
            <a:off x="5058509" y="3305783"/>
            <a:ext cx="2437444" cy="262310"/>
          </a:xfrm>
          <a:prstGeom prst="rect">
            <a:avLst/>
          </a:prstGeom>
          <a:ln>
            <a:solidFill>
              <a:schemeClr val="tx1"/>
            </a:solidFill>
            <a:prstDash val="sysDot"/>
          </a:ln>
        </p:spPr>
        <p:txBody>
          <a:bodyPr vert="horz" lIns="89834" tIns="44916" rIns="89834" bIns="44916" rtlCol="0" anchor="ctr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b="1" kern="1200">
                <a:solidFill>
                  <a:srgbClr val="56762C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solidFill>
                  <a:schemeClr val="tx1"/>
                </a:solidFill>
              </a:rPr>
              <a:t>1</a:t>
            </a:r>
            <a:r>
              <a:rPr lang="zh-CN" altLang="zh-CN" dirty="0">
                <a:solidFill>
                  <a:schemeClr val="tx1"/>
                </a:solidFill>
              </a:rPr>
              <a:t>．算术运算符和算术表达式</a:t>
            </a:r>
          </a:p>
        </p:txBody>
      </p:sp>
      <p:sp>
        <p:nvSpPr>
          <p:cNvPr id="13" name="文本占位符 5"/>
          <p:cNvSpPr txBox="1">
            <a:spLocks/>
          </p:cNvSpPr>
          <p:nvPr/>
        </p:nvSpPr>
        <p:spPr>
          <a:xfrm>
            <a:off x="5058509" y="3705704"/>
            <a:ext cx="2437444" cy="262310"/>
          </a:xfrm>
          <a:prstGeom prst="rect">
            <a:avLst/>
          </a:prstGeom>
          <a:ln>
            <a:solidFill>
              <a:schemeClr val="tx1"/>
            </a:solidFill>
            <a:prstDash val="sysDot"/>
          </a:ln>
        </p:spPr>
        <p:txBody>
          <a:bodyPr vert="horz" lIns="89834" tIns="44916" rIns="89834" bIns="44916" rtlCol="0" anchor="ctr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b="1" kern="1200">
                <a:solidFill>
                  <a:srgbClr val="56762C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 smtClean="0">
                <a:solidFill>
                  <a:schemeClr val="tx1"/>
                </a:solidFill>
              </a:rPr>
              <a:t>2</a:t>
            </a:r>
            <a:r>
              <a:rPr lang="zh-CN" altLang="zh-CN" dirty="0" smtClean="0">
                <a:solidFill>
                  <a:schemeClr val="tx1"/>
                </a:solidFill>
              </a:rPr>
              <a:t>．赋值运算符</a:t>
            </a:r>
            <a:endParaRPr lang="zh-CN" altLang="zh-CN" dirty="0">
              <a:solidFill>
                <a:schemeClr val="tx1"/>
              </a:solidFill>
            </a:endParaRPr>
          </a:p>
        </p:txBody>
      </p:sp>
      <p:sp>
        <p:nvSpPr>
          <p:cNvPr id="18" name="MH_Others_1"/>
          <p:cNvSpPr txBox="1"/>
          <p:nvPr/>
        </p:nvSpPr>
        <p:spPr>
          <a:xfrm>
            <a:off x="4542567" y="1414219"/>
            <a:ext cx="2868858" cy="505683"/>
          </a:xfrm>
          <a:prstGeom prst="rect">
            <a:avLst/>
          </a:prstGeom>
          <a:noFill/>
        </p:spPr>
        <p:txBody>
          <a:bodyPr wrap="square" lIns="119792" tIns="59896" rIns="119792" bIns="59896">
            <a:spAutoFit/>
          </a:bodyPr>
          <a:lstStyle/>
          <a:p>
            <a:pPr algn="ctr">
              <a:defRPr/>
            </a:pPr>
            <a:r>
              <a:rPr lang="en-US" altLang="zh-CN" sz="2500" spc="394" dirty="0">
                <a:solidFill>
                  <a:srgbClr val="C40001"/>
                </a:solidFill>
                <a:latin typeface="方正大黑简体" panose="03000509000000000000" pitchFamily="65" charset="-122"/>
                <a:ea typeface="方正大黑简体" panose="03000509000000000000" pitchFamily="65" charset="-122"/>
              </a:rPr>
              <a:t>Contents</a:t>
            </a:r>
            <a:endParaRPr lang="zh-CN" altLang="en-US" sz="2500" spc="394" dirty="0">
              <a:solidFill>
                <a:srgbClr val="C40001"/>
              </a:solidFill>
              <a:latin typeface="方正大黑简体" panose="03000509000000000000" pitchFamily="65" charset="-122"/>
              <a:ea typeface="方正大黑简体" panose="03000509000000000000" pitchFamily="65" charset="-122"/>
            </a:endParaRPr>
          </a:p>
        </p:txBody>
      </p:sp>
      <p:sp>
        <p:nvSpPr>
          <p:cNvPr id="19" name="MH_Others_2"/>
          <p:cNvSpPr txBox="1">
            <a:spLocks noChangeArrowheads="1"/>
          </p:cNvSpPr>
          <p:nvPr/>
        </p:nvSpPr>
        <p:spPr bwMode="auto">
          <a:xfrm>
            <a:off x="4146923" y="439097"/>
            <a:ext cx="3612710" cy="878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19792" tIns="59896" rIns="119792" bIns="59896"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itchFamily="34" charset="0"/>
              <a:buChar char="•"/>
              <a:defRPr sz="21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5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itchFamily="34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itchFamily="34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itchFamily="34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itchFamily="34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zh-CN" altLang="en-US" sz="5300">
                <a:solidFill>
                  <a:srgbClr val="AE0001"/>
                </a:solidFill>
                <a:latin typeface="方正大黑简体" panose="03000509000000000000" pitchFamily="65" charset="-122"/>
                <a:ea typeface="方正大黑简体" panose="03000509000000000000" pitchFamily="65" charset="-122"/>
              </a:rPr>
              <a:t>目录</a:t>
            </a:r>
            <a:endParaRPr lang="zh-CN" altLang="en-US" sz="5300" dirty="0">
              <a:solidFill>
                <a:srgbClr val="AE0001"/>
              </a:solidFill>
              <a:latin typeface="方正大黑简体" panose="03000509000000000000" pitchFamily="65" charset="-122"/>
              <a:ea typeface="方正大黑简体" panose="03000509000000000000" pitchFamily="65" charset="-122"/>
            </a:endParaRPr>
          </a:p>
        </p:txBody>
      </p:sp>
      <p:cxnSp>
        <p:nvCxnSpPr>
          <p:cNvPr id="20" name="直接连接符 19"/>
          <p:cNvCxnSpPr/>
          <p:nvPr/>
        </p:nvCxnSpPr>
        <p:spPr>
          <a:xfrm>
            <a:off x="-12374" y="1687966"/>
            <a:ext cx="4931791" cy="0"/>
          </a:xfrm>
          <a:prstGeom prst="line">
            <a:avLst/>
          </a:prstGeom>
          <a:ln w="3175">
            <a:solidFill>
              <a:srgbClr val="C40001"/>
            </a:solidFill>
            <a:prstDash val="dash"/>
            <a:tail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>
            <a:off x="6962675" y="1687966"/>
            <a:ext cx="4923128" cy="0"/>
          </a:xfrm>
          <a:prstGeom prst="line">
            <a:avLst/>
          </a:prstGeom>
          <a:ln w="3175">
            <a:solidFill>
              <a:srgbClr val="C40001"/>
            </a:solidFill>
            <a:prstDash val="dash"/>
            <a:head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文本占位符 5"/>
          <p:cNvSpPr txBox="1">
            <a:spLocks/>
          </p:cNvSpPr>
          <p:nvPr/>
        </p:nvSpPr>
        <p:spPr>
          <a:xfrm>
            <a:off x="5058509" y="4109781"/>
            <a:ext cx="2437444" cy="262310"/>
          </a:xfrm>
          <a:prstGeom prst="rect">
            <a:avLst/>
          </a:prstGeom>
          <a:ln>
            <a:solidFill>
              <a:schemeClr val="tx1"/>
            </a:solidFill>
            <a:prstDash val="sysDot"/>
          </a:ln>
        </p:spPr>
        <p:txBody>
          <a:bodyPr vert="horz" lIns="89834" tIns="44916" rIns="89834" bIns="44916" rtlCol="0" anchor="ctr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b="1" kern="1200">
                <a:solidFill>
                  <a:srgbClr val="56762C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solidFill>
                  <a:schemeClr val="tx1"/>
                </a:solidFill>
              </a:rPr>
              <a:t>3</a:t>
            </a:r>
            <a:r>
              <a:rPr lang="zh-CN" altLang="zh-CN" dirty="0">
                <a:solidFill>
                  <a:schemeClr val="tx1"/>
                </a:solidFill>
              </a:rPr>
              <a:t>．关系运算符和关系表达式</a:t>
            </a:r>
          </a:p>
        </p:txBody>
      </p:sp>
      <p:sp>
        <p:nvSpPr>
          <p:cNvPr id="17" name="文本占位符 5"/>
          <p:cNvSpPr txBox="1">
            <a:spLocks/>
          </p:cNvSpPr>
          <p:nvPr/>
        </p:nvSpPr>
        <p:spPr>
          <a:xfrm>
            <a:off x="5058509" y="4498247"/>
            <a:ext cx="2437444" cy="262310"/>
          </a:xfrm>
          <a:prstGeom prst="rect">
            <a:avLst/>
          </a:prstGeom>
          <a:ln>
            <a:solidFill>
              <a:schemeClr val="tx1"/>
            </a:solidFill>
            <a:prstDash val="sysDot"/>
          </a:ln>
        </p:spPr>
        <p:txBody>
          <a:bodyPr vert="horz" lIns="89834" tIns="44916" rIns="89834" bIns="44916" rtlCol="0" anchor="ctr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b="1" kern="1200">
                <a:solidFill>
                  <a:srgbClr val="56762C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solidFill>
                  <a:schemeClr val="tx1"/>
                </a:solidFill>
              </a:rPr>
              <a:t>4</a:t>
            </a:r>
            <a:r>
              <a:rPr lang="zh-CN" altLang="zh-CN" dirty="0">
                <a:solidFill>
                  <a:schemeClr val="tx1"/>
                </a:solidFill>
              </a:rPr>
              <a:t>．连接运算符和连接表达式</a:t>
            </a:r>
          </a:p>
        </p:txBody>
      </p:sp>
      <p:sp>
        <p:nvSpPr>
          <p:cNvPr id="22" name="文本占位符 5"/>
          <p:cNvSpPr txBox="1">
            <a:spLocks/>
          </p:cNvSpPr>
          <p:nvPr/>
        </p:nvSpPr>
        <p:spPr>
          <a:xfrm>
            <a:off x="5058509" y="4898168"/>
            <a:ext cx="2437444" cy="262310"/>
          </a:xfrm>
          <a:prstGeom prst="rect">
            <a:avLst/>
          </a:prstGeom>
          <a:ln>
            <a:solidFill>
              <a:schemeClr val="tx1"/>
            </a:solidFill>
            <a:prstDash val="sysDot"/>
          </a:ln>
        </p:spPr>
        <p:txBody>
          <a:bodyPr vert="horz" lIns="89834" tIns="44916" rIns="89834" bIns="44916" rtlCol="0" anchor="ctr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b="1" kern="1200">
                <a:solidFill>
                  <a:srgbClr val="56762C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solidFill>
                  <a:schemeClr val="tx1"/>
                </a:solidFill>
              </a:rPr>
              <a:t>5</a:t>
            </a:r>
            <a:r>
              <a:rPr lang="zh-CN" altLang="zh-CN" dirty="0">
                <a:solidFill>
                  <a:schemeClr val="tx1"/>
                </a:solidFill>
              </a:rPr>
              <a:t>．逻辑运算符和逻辑表达式</a:t>
            </a:r>
          </a:p>
        </p:txBody>
      </p:sp>
      <p:sp>
        <p:nvSpPr>
          <p:cNvPr id="23" name="文本占位符 5"/>
          <p:cNvSpPr txBox="1">
            <a:spLocks/>
          </p:cNvSpPr>
          <p:nvPr/>
        </p:nvSpPr>
        <p:spPr>
          <a:xfrm>
            <a:off x="5058509" y="5302245"/>
            <a:ext cx="2437444" cy="262310"/>
          </a:xfrm>
          <a:prstGeom prst="rect">
            <a:avLst/>
          </a:prstGeom>
          <a:ln>
            <a:solidFill>
              <a:schemeClr val="tx1"/>
            </a:solidFill>
            <a:prstDash val="sysDot"/>
          </a:ln>
        </p:spPr>
        <p:txBody>
          <a:bodyPr vert="horz" lIns="89834" tIns="44916" rIns="89834" bIns="44916" rtlCol="0" anchor="ctr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b="1" kern="1200">
                <a:solidFill>
                  <a:srgbClr val="56762C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solidFill>
                  <a:schemeClr val="tx1"/>
                </a:solidFill>
              </a:rPr>
              <a:t>6</a:t>
            </a:r>
            <a:r>
              <a:rPr lang="zh-CN" altLang="zh-CN" dirty="0">
                <a:solidFill>
                  <a:schemeClr val="tx1"/>
                </a:solidFill>
              </a:rPr>
              <a:t>．复合运算符</a:t>
            </a:r>
          </a:p>
        </p:txBody>
      </p:sp>
    </p:spTree>
    <p:extLst>
      <p:ext uri="{BB962C8B-B14F-4D97-AF65-F5344CB8AC3E}">
        <p14:creationId xmlns:p14="http://schemas.microsoft.com/office/powerpoint/2010/main" val="944263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 advTm="0">
        <p:checker/>
      </p:transition>
    </mc:Choice>
    <mc:Fallback xmlns="">
      <p:transition spd="slow" advTm="0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 tmFilter="0,0; .5, 1; 1, 1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5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5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4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4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750"/>
                            </p:stCondLst>
                            <p:childTnLst>
                              <p:par>
                                <p:cTn id="3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250"/>
                            </p:stCondLst>
                            <p:childTnLst>
                              <p:par>
                                <p:cTn id="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4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4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4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4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2" grpId="0" animBg="1"/>
      <p:bldP spid="13" grpId="0" animBg="1"/>
      <p:bldP spid="18" grpId="0"/>
      <p:bldP spid="19" grpId="0"/>
      <p:bldP spid="16" grpId="0" animBg="1"/>
      <p:bldP spid="17" grpId="0" animBg="1"/>
      <p:bldP spid="22" grpId="0" animBg="1"/>
      <p:bldP spid="23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9"/>
          <p:cNvSpPr txBox="1"/>
          <p:nvPr/>
        </p:nvSpPr>
        <p:spPr>
          <a:xfrm>
            <a:off x="621887" y="109260"/>
            <a:ext cx="4619963" cy="474905"/>
          </a:xfrm>
          <a:prstGeom prst="rect">
            <a:avLst/>
          </a:prstGeom>
          <a:noFill/>
        </p:spPr>
        <p:txBody>
          <a:bodyPr wrap="square" lIns="119792" tIns="59896" rIns="119792" bIns="59896" rtlCol="0">
            <a:spAutoFit/>
          </a:bodyPr>
          <a:lstStyle>
            <a:defPPr>
              <a:defRPr lang="zh-CN"/>
            </a:defPPr>
            <a:lvl1pPr>
              <a:defRPr sz="2300" b="1">
                <a:blipFill>
                  <a:blip r:embed="rId2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1</a:t>
            </a:r>
            <a:r>
              <a:rPr lang="zh-CN" altLang="zh-CN" dirty="0"/>
              <a:t>．算术运算符和算术表达式</a:t>
            </a:r>
          </a:p>
        </p:txBody>
      </p:sp>
      <p:sp>
        <p:nvSpPr>
          <p:cNvPr id="3" name="矩形 2"/>
          <p:cNvSpPr/>
          <p:nvPr/>
        </p:nvSpPr>
        <p:spPr>
          <a:xfrm>
            <a:off x="1258371" y="815067"/>
            <a:ext cx="7013759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dirty="0"/>
              <a:t>算术运算符是用于数值计算的运算符。表</a:t>
            </a:r>
            <a:r>
              <a:rPr lang="en-US" altLang="zh-CN" dirty="0"/>
              <a:t>3.7</a:t>
            </a:r>
            <a:r>
              <a:rPr lang="zh-CN" altLang="zh-CN" dirty="0"/>
              <a:t>列出了</a:t>
            </a:r>
            <a:r>
              <a:rPr lang="en-US" altLang="zh-CN" dirty="0"/>
              <a:t>VB.NET</a:t>
            </a:r>
            <a:r>
              <a:rPr lang="zh-CN" altLang="zh-CN" dirty="0"/>
              <a:t>的算术运算符。</a:t>
            </a: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6775967"/>
              </p:ext>
            </p:extLst>
          </p:nvPr>
        </p:nvGraphicFramePr>
        <p:xfrm>
          <a:off x="2747667" y="1407369"/>
          <a:ext cx="6385701" cy="2856285"/>
        </p:xfrm>
        <a:graphic>
          <a:graphicData uri="http://schemas.openxmlformats.org/drawingml/2006/table">
            <a:tbl>
              <a:tblPr firstRow="1" firstCol="1" bandRow="1" bandCol="1"/>
              <a:tblGrid>
                <a:gridCol w="1451158"/>
                <a:gridCol w="3172369"/>
                <a:gridCol w="1762174"/>
              </a:tblGrid>
              <a:tr h="317365">
                <a:tc>
                  <a:txBody>
                    <a:bodyPr/>
                    <a:lstStyle/>
                    <a:p>
                      <a:pPr algn="ctr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zh-CN" sz="1400" b="1" kern="1050">
                          <a:effectLst/>
                          <a:latin typeface="Times New Roman"/>
                          <a:ea typeface="宋体"/>
                        </a:rPr>
                        <a:t>运算符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10">
                      <a:fgClr>
                        <a:srgbClr val="FFFFFF"/>
                      </a:fgClr>
                      <a:bgClr>
                        <a:srgbClr val="E5E5E5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zh-CN" sz="1400" b="1" kern="1050">
                          <a:effectLst/>
                          <a:latin typeface="Times New Roman"/>
                          <a:ea typeface="宋体"/>
                        </a:rPr>
                        <a:t>说明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10">
                      <a:fgClr>
                        <a:srgbClr val="FFFFFF"/>
                      </a:fgClr>
                      <a:bgClr>
                        <a:srgbClr val="E5E5E5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zh-CN" sz="1400" b="1" kern="1050">
                          <a:effectLst/>
                          <a:latin typeface="Times New Roman"/>
                          <a:ea typeface="宋体"/>
                        </a:rPr>
                        <a:t>表达式示例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10">
                      <a:fgClr>
                        <a:srgbClr val="FFFFFF"/>
                      </a:fgClr>
                      <a:bgClr>
                        <a:srgbClr val="E5E5E5"/>
                      </a:bgClr>
                    </a:pattFill>
                  </a:tcPr>
                </a:tc>
              </a:tr>
              <a:tr h="317365"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+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加法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X + Y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7365"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宋体"/>
                          <a:ea typeface="宋体"/>
                        </a:rPr>
                        <a:t>-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减法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X</a:t>
                      </a:r>
                      <a:r>
                        <a:rPr lang="en-US" sz="1400" kern="1050">
                          <a:effectLst/>
                          <a:latin typeface="宋体"/>
                          <a:ea typeface="宋体"/>
                        </a:rPr>
                        <a:t>-</a:t>
                      </a: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Y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7365"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*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乘法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X * Y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7365"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/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浮点除法（结果为浮点数）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X / Y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7365"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\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整数除法（结果为整数）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X \ Y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7365"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Mod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取模运算（结果为余数）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X  Mod  Y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7365"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^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指数运算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^ X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7365"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宋体"/>
                          <a:ea typeface="宋体"/>
                        </a:rPr>
                        <a:t>-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取负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 dirty="0">
                          <a:effectLst/>
                          <a:latin typeface="宋体"/>
                          <a:ea typeface="宋体"/>
                        </a:rPr>
                        <a:t>-</a:t>
                      </a:r>
                      <a:r>
                        <a:rPr lang="en-US" sz="1400" kern="1050" dirty="0">
                          <a:effectLst/>
                          <a:latin typeface="Times New Roman"/>
                          <a:ea typeface="宋体"/>
                        </a:rPr>
                        <a:t>X</a:t>
                      </a:r>
                      <a:endParaRPr lang="zh-CN" sz="1400" kern="105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28683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9"/>
          <p:cNvSpPr txBox="1"/>
          <p:nvPr/>
        </p:nvSpPr>
        <p:spPr>
          <a:xfrm>
            <a:off x="621887" y="109260"/>
            <a:ext cx="4619963" cy="474905"/>
          </a:xfrm>
          <a:prstGeom prst="rect">
            <a:avLst/>
          </a:prstGeom>
          <a:noFill/>
        </p:spPr>
        <p:txBody>
          <a:bodyPr wrap="square" lIns="119792" tIns="59896" rIns="119792" bIns="59896" rtlCol="0">
            <a:spAutoFit/>
          </a:bodyPr>
          <a:lstStyle>
            <a:defPPr>
              <a:defRPr lang="zh-CN"/>
            </a:defPPr>
            <a:lvl1pPr>
              <a:defRPr sz="2300" b="1">
                <a:blipFill>
                  <a:blip r:embed="rId3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1</a:t>
            </a:r>
            <a:r>
              <a:rPr lang="zh-CN" altLang="zh-CN" dirty="0"/>
              <a:t>．算术运算符和算术表达式</a:t>
            </a:r>
          </a:p>
        </p:txBody>
      </p:sp>
      <p:sp>
        <p:nvSpPr>
          <p:cNvPr id="3" name="矩形 2"/>
          <p:cNvSpPr/>
          <p:nvPr/>
        </p:nvSpPr>
        <p:spPr>
          <a:xfrm>
            <a:off x="1481655" y="772536"/>
            <a:ext cx="7811201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dirty="0"/>
              <a:t>算术表达式是用算术运算符将运算元素连接起来的式子，其值是数值型的。例如：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648047" y="1126479"/>
            <a:ext cx="8782493" cy="1259919"/>
          </a:xfrm>
          <a:prstGeom prst="roundRect">
            <a:avLst>
              <a:gd name="adj" fmla="val 12447"/>
            </a:avLst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MyValue</a:t>
            </a:r>
            <a:r>
              <a:rPr lang="en-US" altLang="zh-CN" dirty="0"/>
              <a:t> = 2 ^ 2					' </a:t>
            </a:r>
            <a:r>
              <a:rPr lang="zh-CN" altLang="zh-CN" dirty="0"/>
              <a:t>返回</a:t>
            </a:r>
            <a:r>
              <a:rPr lang="en-US" altLang="zh-CN" dirty="0"/>
              <a:t> 4</a:t>
            </a:r>
            <a:endParaRPr lang="zh-CN" altLang="zh-CN" dirty="0"/>
          </a:p>
          <a:p>
            <a:r>
              <a:rPr lang="en-US" altLang="zh-CN" dirty="0" err="1"/>
              <a:t>MyValue</a:t>
            </a:r>
            <a:r>
              <a:rPr lang="en-US" altLang="zh-CN" dirty="0"/>
              <a:t> = 10 / 4					' </a:t>
            </a:r>
            <a:r>
              <a:rPr lang="zh-CN" altLang="zh-CN" dirty="0"/>
              <a:t>返回</a:t>
            </a:r>
            <a:r>
              <a:rPr lang="en-US" altLang="zh-CN" dirty="0"/>
              <a:t> 2.5</a:t>
            </a:r>
            <a:endParaRPr lang="zh-CN" altLang="zh-CN" dirty="0"/>
          </a:p>
          <a:p>
            <a:r>
              <a:rPr lang="en-US" altLang="zh-CN" dirty="0" err="1"/>
              <a:t>MyValue</a:t>
            </a:r>
            <a:r>
              <a:rPr lang="en-US" altLang="zh-CN" dirty="0"/>
              <a:t> = 11 \ 4  				</a:t>
            </a:r>
            <a:r>
              <a:rPr lang="en-US" altLang="zh-CN" dirty="0" smtClean="0"/>
              <a:t>	'</a:t>
            </a:r>
            <a:r>
              <a:rPr lang="en-US" altLang="zh-CN" dirty="0"/>
              <a:t> </a:t>
            </a:r>
            <a:r>
              <a:rPr lang="zh-CN" altLang="zh-CN" dirty="0"/>
              <a:t>返回</a:t>
            </a:r>
            <a:r>
              <a:rPr lang="en-US" altLang="zh-CN" dirty="0"/>
              <a:t> 2</a:t>
            </a:r>
            <a:endParaRPr lang="zh-CN" altLang="zh-CN" dirty="0"/>
          </a:p>
          <a:p>
            <a:r>
              <a:rPr lang="en-US" altLang="zh-CN" dirty="0" err="1"/>
              <a:t>MyResult</a:t>
            </a:r>
            <a:r>
              <a:rPr lang="en-US" altLang="zh-CN" dirty="0"/>
              <a:t> = 10 Mod 3 				' </a:t>
            </a:r>
            <a:r>
              <a:rPr lang="zh-CN" altLang="zh-CN" dirty="0"/>
              <a:t>返回</a:t>
            </a:r>
            <a:r>
              <a:rPr lang="en-US" altLang="zh-CN" dirty="0"/>
              <a:t> </a:t>
            </a:r>
            <a:r>
              <a:rPr lang="en-US" altLang="zh-CN" dirty="0" smtClean="0"/>
              <a:t>1</a:t>
            </a:r>
            <a:endParaRPr lang="zh-CN" altLang="zh-CN" dirty="0"/>
          </a:p>
        </p:txBody>
      </p:sp>
      <p:sp>
        <p:nvSpPr>
          <p:cNvPr id="5" name="矩形 4"/>
          <p:cNvSpPr/>
          <p:nvPr/>
        </p:nvSpPr>
        <p:spPr>
          <a:xfrm>
            <a:off x="1516931" y="2410306"/>
            <a:ext cx="5742278" cy="3539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dirty="0"/>
              <a:t>【例</a:t>
            </a:r>
            <a:r>
              <a:rPr lang="en-US" altLang="zh-CN" dirty="0"/>
              <a:t>3.1</a:t>
            </a:r>
            <a:r>
              <a:rPr lang="zh-CN" altLang="zh-CN" dirty="0"/>
              <a:t>】 根据华氏温度计算出摄氏温度。采用以下公式：</a:t>
            </a: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1188085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49164729"/>
              </p:ext>
            </p:extLst>
          </p:nvPr>
        </p:nvGraphicFramePr>
        <p:xfrm>
          <a:off x="4561367" y="2870790"/>
          <a:ext cx="1091977" cy="4423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05" r:id="rId4" imgW="825142" imgH="355446" progId="Equation.DSMT4">
                  <p:embed/>
                </p:oleObj>
              </mc:Choice>
              <mc:Fallback>
                <p:oleObj r:id="rId4" imgW="825142" imgH="355446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61367" y="2870790"/>
                        <a:ext cx="1091977" cy="44232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1073889" y="3306726"/>
            <a:ext cx="5858540" cy="19236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6088"/>
            <a:r>
              <a:rPr lang="zh-CN" altLang="zh-CN" dirty="0"/>
              <a:t>式中，</a:t>
            </a:r>
            <a:r>
              <a:rPr lang="en-US" altLang="zh-CN" i="1" dirty="0"/>
              <a:t>F</a:t>
            </a:r>
            <a:r>
              <a:rPr lang="zh-CN" altLang="zh-CN" dirty="0"/>
              <a:t>表示华氏温度，</a:t>
            </a:r>
            <a:r>
              <a:rPr lang="en-US" altLang="zh-CN" i="1" dirty="0"/>
              <a:t>C</a:t>
            </a:r>
            <a:r>
              <a:rPr lang="zh-CN" altLang="zh-CN" dirty="0"/>
              <a:t>表示摄氏温度。</a:t>
            </a:r>
          </a:p>
          <a:p>
            <a:pPr indent="446088"/>
            <a:r>
              <a:rPr lang="zh-CN" altLang="zh-CN" dirty="0"/>
              <a:t>功能要求：单击“计算”命令按钮（</a:t>
            </a:r>
            <a:r>
              <a:rPr lang="en-US" altLang="zh-CN" dirty="0" err="1"/>
              <a:t>btnStart</a:t>
            </a:r>
            <a:r>
              <a:rPr lang="zh-CN" altLang="zh-CN" dirty="0"/>
              <a:t>），计算出华氏温度为</a:t>
            </a:r>
            <a:r>
              <a:rPr lang="en-US" altLang="zh-CN" dirty="0"/>
              <a:t>78</a:t>
            </a:r>
            <a:r>
              <a:rPr lang="zh-CN" altLang="zh-CN" dirty="0"/>
              <a:t>时的摄氏温度值，在文本框（</a:t>
            </a:r>
            <a:r>
              <a:rPr lang="en-US" altLang="zh-CN" dirty="0" err="1"/>
              <a:t>txtTemperature</a:t>
            </a:r>
            <a:r>
              <a:rPr lang="zh-CN" altLang="zh-CN" dirty="0"/>
              <a:t>）中显示出计算的摄氏温度结果。</a:t>
            </a:r>
          </a:p>
          <a:p>
            <a:pPr indent="446088"/>
            <a:r>
              <a:rPr lang="zh-CN" altLang="zh-CN" dirty="0"/>
              <a:t>界面设计：由三个控件组成，分别是标签（</a:t>
            </a:r>
            <a:r>
              <a:rPr lang="en-US" altLang="zh-CN" dirty="0" err="1"/>
              <a:t>labF</a:t>
            </a:r>
            <a:r>
              <a:rPr lang="zh-CN" altLang="zh-CN" dirty="0"/>
              <a:t>）、文本框（</a:t>
            </a:r>
            <a:r>
              <a:rPr lang="en-US" altLang="zh-CN" dirty="0" err="1"/>
              <a:t>txtTemperature</a:t>
            </a:r>
            <a:r>
              <a:rPr lang="zh-CN" altLang="zh-CN" dirty="0"/>
              <a:t>）和命令按钮（</a:t>
            </a:r>
            <a:r>
              <a:rPr lang="en-US" altLang="zh-CN" dirty="0" err="1"/>
              <a:t>btnStart</a:t>
            </a:r>
            <a:r>
              <a:rPr lang="zh-CN" altLang="zh-CN" dirty="0"/>
              <a:t>），界面如图</a:t>
            </a:r>
            <a:r>
              <a:rPr lang="en-US" altLang="zh-CN" dirty="0"/>
              <a:t>3.2</a:t>
            </a:r>
            <a:r>
              <a:rPr lang="zh-CN" altLang="zh-CN" dirty="0"/>
              <a:t>所示</a:t>
            </a:r>
            <a:r>
              <a:rPr lang="zh-CN" altLang="zh-CN" dirty="0" smtClean="0"/>
              <a:t>。</a:t>
            </a:r>
            <a:endParaRPr lang="zh-CN" altLang="zh-CN" dirty="0"/>
          </a:p>
        </p:txBody>
      </p:sp>
      <p:pic>
        <p:nvPicPr>
          <p:cNvPr id="16387" name="图片 84"/>
          <p:cNvPicPr>
            <a:picLocks noChangeAspect="1" noChangeArrowheads="1"/>
          </p:cNvPicPr>
          <p:nvPr/>
        </p:nvPicPr>
        <p:blipFill>
          <a:blip r:embed="rId6">
            <a:lum bright="-12000"/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9209" y="2908318"/>
            <a:ext cx="2605789" cy="21254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8130738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9"/>
          <p:cNvSpPr txBox="1"/>
          <p:nvPr/>
        </p:nvSpPr>
        <p:spPr>
          <a:xfrm>
            <a:off x="621887" y="109260"/>
            <a:ext cx="4619963" cy="474905"/>
          </a:xfrm>
          <a:prstGeom prst="rect">
            <a:avLst/>
          </a:prstGeom>
          <a:noFill/>
        </p:spPr>
        <p:txBody>
          <a:bodyPr wrap="square" lIns="119792" tIns="59896" rIns="119792" bIns="59896" rtlCol="0">
            <a:spAutoFit/>
          </a:bodyPr>
          <a:lstStyle>
            <a:defPPr>
              <a:defRPr lang="zh-CN"/>
            </a:defPPr>
            <a:lvl1pPr>
              <a:defRPr sz="2300" b="1">
                <a:blipFill>
                  <a:blip r:embed="rId2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1</a:t>
            </a:r>
            <a:r>
              <a:rPr lang="zh-CN" altLang="zh-CN" dirty="0"/>
              <a:t>．算术运算符和算术表达式</a:t>
            </a:r>
          </a:p>
        </p:txBody>
      </p:sp>
      <p:sp>
        <p:nvSpPr>
          <p:cNvPr id="3" name="矩形 2"/>
          <p:cNvSpPr/>
          <p:nvPr/>
        </p:nvSpPr>
        <p:spPr>
          <a:xfrm>
            <a:off x="1331770" y="754485"/>
            <a:ext cx="1710725" cy="3539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dirty="0"/>
              <a:t>程序代码如下：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56660" y="1119357"/>
            <a:ext cx="9197163" cy="2541478"/>
          </a:xfrm>
          <a:prstGeom prst="roundRect">
            <a:avLst>
              <a:gd name="adj" fmla="val 6848"/>
            </a:avLst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dirty="0"/>
              <a:t>Private Sub </a:t>
            </a:r>
            <a:r>
              <a:rPr lang="en-US" altLang="zh-CN" dirty="0" err="1"/>
              <a:t>btnStart_Click</a:t>
            </a:r>
            <a:r>
              <a:rPr lang="en-US" altLang="zh-CN" dirty="0"/>
              <a:t>(</a:t>
            </a:r>
            <a:r>
              <a:rPr lang="en-US" altLang="zh-CN" dirty="0" err="1"/>
              <a:t>ByVal</a:t>
            </a:r>
            <a:r>
              <a:rPr lang="en-US" altLang="zh-CN" dirty="0"/>
              <a:t> sender As </a:t>
            </a:r>
            <a:r>
              <a:rPr lang="en-US" altLang="zh-CN" dirty="0" err="1"/>
              <a:t>System.Object</a:t>
            </a:r>
            <a:r>
              <a:rPr lang="en-US" altLang="zh-CN" dirty="0"/>
              <a:t>, </a:t>
            </a:r>
            <a:r>
              <a:rPr lang="en-US" altLang="zh-CN" dirty="0" err="1"/>
              <a:t>ByVal</a:t>
            </a:r>
            <a:r>
              <a:rPr lang="en-US" altLang="zh-CN" dirty="0"/>
              <a:t> e As </a:t>
            </a:r>
            <a:r>
              <a:rPr lang="en-US" altLang="zh-CN" dirty="0" err="1"/>
              <a:t>System.EventArgs</a:t>
            </a:r>
            <a:r>
              <a:rPr lang="en-US" altLang="zh-CN" dirty="0"/>
              <a:t>) </a:t>
            </a:r>
            <a:endParaRPr lang="zh-CN" altLang="zh-CN" dirty="0"/>
          </a:p>
          <a:p>
            <a:r>
              <a:rPr lang="en-US" altLang="zh-CN" dirty="0"/>
              <a:t>												Handles </a:t>
            </a:r>
            <a:r>
              <a:rPr lang="en-US" altLang="zh-CN" dirty="0" err="1"/>
              <a:t>btnStart.Click</a:t>
            </a:r>
            <a:endParaRPr lang="zh-CN" altLang="zh-CN" dirty="0"/>
          </a:p>
          <a:p>
            <a:r>
              <a:rPr lang="en-US" altLang="zh-CN" dirty="0"/>
              <a:t>    ' </a:t>
            </a:r>
            <a:r>
              <a:rPr lang="zh-CN" altLang="zh-CN" dirty="0"/>
              <a:t>计算温度</a:t>
            </a:r>
          </a:p>
          <a:p>
            <a:r>
              <a:rPr lang="en-US" altLang="zh-CN" dirty="0"/>
              <a:t>    Dim f As Single, c As Single</a:t>
            </a:r>
            <a:endParaRPr lang="zh-CN" altLang="zh-CN" dirty="0"/>
          </a:p>
          <a:p>
            <a:r>
              <a:rPr lang="en-US" altLang="zh-CN" dirty="0"/>
              <a:t>    f = 78</a:t>
            </a:r>
            <a:endParaRPr lang="zh-CN" altLang="zh-CN" dirty="0"/>
          </a:p>
          <a:p>
            <a:r>
              <a:rPr lang="en-US" altLang="zh-CN" dirty="0"/>
              <a:t>    c = 5 / 9 * (f - 32)</a:t>
            </a:r>
            <a:endParaRPr lang="zh-CN" altLang="zh-CN" dirty="0"/>
          </a:p>
          <a:p>
            <a:r>
              <a:rPr lang="en-US" altLang="zh-CN" dirty="0"/>
              <a:t>    </a:t>
            </a:r>
            <a:r>
              <a:rPr lang="en-US" altLang="zh-CN" dirty="0" err="1"/>
              <a:t>txtTemperature.Text</a:t>
            </a:r>
            <a:r>
              <a:rPr lang="en-US" altLang="zh-CN" dirty="0"/>
              <a:t> = c</a:t>
            </a:r>
            <a:endParaRPr lang="zh-CN" altLang="zh-CN" dirty="0"/>
          </a:p>
          <a:p>
            <a:r>
              <a:rPr lang="en-US" altLang="zh-CN" dirty="0"/>
              <a:t>End </a:t>
            </a:r>
            <a:r>
              <a:rPr lang="en-US" altLang="zh-CN" dirty="0" smtClean="0"/>
              <a:t>Sub</a:t>
            </a:r>
          </a:p>
        </p:txBody>
      </p:sp>
    </p:spTree>
    <p:extLst>
      <p:ext uri="{BB962C8B-B14F-4D97-AF65-F5344CB8AC3E}">
        <p14:creationId xmlns:p14="http://schemas.microsoft.com/office/powerpoint/2010/main" val="2686417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9"/>
          <p:cNvSpPr txBox="1"/>
          <p:nvPr/>
        </p:nvSpPr>
        <p:spPr>
          <a:xfrm>
            <a:off x="621887" y="109260"/>
            <a:ext cx="4619963" cy="474905"/>
          </a:xfrm>
          <a:prstGeom prst="rect">
            <a:avLst/>
          </a:prstGeom>
          <a:noFill/>
        </p:spPr>
        <p:txBody>
          <a:bodyPr wrap="square" lIns="119792" tIns="59896" rIns="119792" bIns="59896" rtlCol="0">
            <a:spAutoFit/>
          </a:bodyPr>
          <a:lstStyle>
            <a:defPPr>
              <a:defRPr lang="zh-CN"/>
            </a:defPPr>
            <a:lvl1pPr>
              <a:defRPr sz="2300" b="1">
                <a:blipFill>
                  <a:blip r:embed="rId2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2</a:t>
            </a:r>
            <a:r>
              <a:rPr lang="zh-CN" altLang="zh-CN" dirty="0"/>
              <a:t>．赋值运算符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10093" y="850605"/>
            <a:ext cx="932475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6088"/>
            <a:r>
              <a:rPr lang="zh-CN" altLang="zh-CN" dirty="0"/>
              <a:t>赋值运算符用“</a:t>
            </a:r>
            <a:r>
              <a:rPr lang="en-US" altLang="zh-CN" dirty="0"/>
              <a:t>=</a:t>
            </a:r>
            <a:r>
              <a:rPr lang="zh-CN" altLang="zh-CN" dirty="0"/>
              <a:t>”符号表示，它用于赋值语句，将其右侧的值赋给左侧的变量或属性，语法格式如下</a:t>
            </a:r>
            <a:r>
              <a:rPr lang="zh-CN" altLang="zh-CN" dirty="0" smtClean="0"/>
              <a:t>：</a:t>
            </a:r>
            <a:endParaRPr lang="zh-CN" altLang="zh-CN" dirty="0"/>
          </a:p>
        </p:txBody>
      </p:sp>
      <p:sp>
        <p:nvSpPr>
          <p:cNvPr id="4" name="圆角矩形 3"/>
          <p:cNvSpPr/>
          <p:nvPr/>
        </p:nvSpPr>
        <p:spPr>
          <a:xfrm>
            <a:off x="1546552" y="1468800"/>
            <a:ext cx="8044015" cy="391597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zh-CN" dirty="0"/>
              <a:t>变量或属性名</a:t>
            </a:r>
            <a:r>
              <a:rPr lang="en-US" altLang="zh-CN" dirty="0"/>
              <a:t> = </a:t>
            </a:r>
            <a:r>
              <a:rPr lang="zh-CN" altLang="zh-CN" dirty="0"/>
              <a:t>值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10093" y="1998921"/>
            <a:ext cx="9154633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6088"/>
            <a:r>
              <a:rPr lang="zh-CN" altLang="zh-CN" dirty="0"/>
              <a:t>其中，语句左侧可以是任何变量或可写的属性，语句右侧的值可以是任何文本、常量、表达式或有返回值的函数等。</a:t>
            </a:r>
          </a:p>
          <a:p>
            <a:pPr indent="446088"/>
            <a:r>
              <a:rPr lang="zh-CN" altLang="zh-CN" dirty="0"/>
              <a:t>例如，给文本框的</a:t>
            </a:r>
            <a:r>
              <a:rPr lang="en-US" altLang="zh-CN" dirty="0"/>
              <a:t>Text</a:t>
            </a:r>
            <a:r>
              <a:rPr lang="zh-CN" altLang="zh-CN" dirty="0"/>
              <a:t>属性赋值</a:t>
            </a:r>
            <a:r>
              <a:rPr lang="zh-CN" altLang="zh-CN" dirty="0" smtClean="0"/>
              <a:t>：</a:t>
            </a:r>
            <a:endParaRPr lang="zh-CN" altLang="zh-CN" dirty="0"/>
          </a:p>
        </p:txBody>
      </p:sp>
      <p:sp>
        <p:nvSpPr>
          <p:cNvPr id="6" name="圆角矩形 5"/>
          <p:cNvSpPr/>
          <p:nvPr/>
        </p:nvSpPr>
        <p:spPr>
          <a:xfrm>
            <a:off x="1546551" y="2876084"/>
            <a:ext cx="8044015" cy="391597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dirty="0"/>
              <a:t>Text1.Text = "</a:t>
            </a:r>
            <a:r>
              <a:rPr lang="zh-CN" altLang="zh-CN" dirty="0"/>
              <a:t>你好</a:t>
            </a:r>
            <a:r>
              <a:rPr lang="en-US" altLang="zh-CN" dirty="0"/>
              <a:t>"</a:t>
            </a:r>
            <a:endParaRPr lang="zh-CN" altLang="zh-CN" dirty="0"/>
          </a:p>
        </p:txBody>
      </p:sp>
      <p:sp>
        <p:nvSpPr>
          <p:cNvPr id="7" name="矩形 6"/>
          <p:cNvSpPr/>
          <p:nvPr/>
        </p:nvSpPr>
        <p:spPr>
          <a:xfrm>
            <a:off x="1493387" y="3242504"/>
            <a:ext cx="2026517" cy="3539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dirty="0"/>
              <a:t>给</a:t>
            </a:r>
            <a:r>
              <a:rPr lang="en-US" altLang="zh-CN" dirty="0" err="1"/>
              <a:t>MyStr</a:t>
            </a:r>
            <a:r>
              <a:rPr lang="zh-CN" altLang="zh-CN" dirty="0"/>
              <a:t>变量赋值：</a:t>
            </a:r>
          </a:p>
        </p:txBody>
      </p:sp>
      <p:sp>
        <p:nvSpPr>
          <p:cNvPr id="8" name="圆角矩形 7"/>
          <p:cNvSpPr/>
          <p:nvPr/>
        </p:nvSpPr>
        <p:spPr>
          <a:xfrm>
            <a:off x="1546551" y="3596447"/>
            <a:ext cx="8044015" cy="68103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dirty="0"/>
              <a:t>Dim </a:t>
            </a:r>
            <a:r>
              <a:rPr lang="en-US" altLang="zh-CN" dirty="0" err="1"/>
              <a:t>MyStr</a:t>
            </a:r>
            <a:r>
              <a:rPr lang="en-US" altLang="zh-CN" dirty="0"/>
              <a:t> As String</a:t>
            </a:r>
            <a:endParaRPr lang="zh-CN" altLang="zh-CN" dirty="0"/>
          </a:p>
          <a:p>
            <a:r>
              <a:rPr lang="en-US" altLang="zh-CN" dirty="0" err="1"/>
              <a:t>MyStr</a:t>
            </a:r>
            <a:r>
              <a:rPr lang="en-US" altLang="zh-CN" dirty="0"/>
              <a:t> = "Hello World"</a:t>
            </a:r>
            <a:endParaRPr lang="zh-CN" altLang="zh-CN" dirty="0"/>
          </a:p>
        </p:txBody>
      </p:sp>
      <p:sp>
        <p:nvSpPr>
          <p:cNvPr id="9" name="矩形 8"/>
          <p:cNvSpPr/>
          <p:nvPr/>
        </p:nvSpPr>
        <p:spPr>
          <a:xfrm>
            <a:off x="1414573" y="4277484"/>
            <a:ext cx="4257897" cy="3539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dirty="0"/>
              <a:t>引用符号常量</a:t>
            </a:r>
            <a:r>
              <a:rPr lang="en-US" altLang="zh-CN" dirty="0"/>
              <a:t>CONPI</a:t>
            </a:r>
            <a:r>
              <a:rPr lang="zh-CN" altLang="zh-CN" dirty="0"/>
              <a:t>赋值给变量</a:t>
            </a:r>
            <a:r>
              <a:rPr lang="en-US" altLang="zh-CN" dirty="0" err="1"/>
              <a:t>dblSquare</a:t>
            </a:r>
            <a:r>
              <a:rPr lang="zh-CN" altLang="zh-CN" dirty="0"/>
              <a:t>：</a:t>
            </a:r>
          </a:p>
        </p:txBody>
      </p:sp>
      <p:sp>
        <p:nvSpPr>
          <p:cNvPr id="10" name="圆角矩形 9"/>
          <p:cNvSpPr/>
          <p:nvPr/>
        </p:nvSpPr>
        <p:spPr>
          <a:xfrm>
            <a:off x="1565401" y="4631427"/>
            <a:ext cx="8044015" cy="97047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dirty="0" err="1"/>
              <a:t>Const</a:t>
            </a:r>
            <a:r>
              <a:rPr lang="en-US" altLang="zh-CN" dirty="0"/>
              <a:t> CONPI = 3.14159265358979</a:t>
            </a:r>
            <a:endParaRPr lang="zh-CN" altLang="zh-CN" dirty="0"/>
          </a:p>
          <a:p>
            <a:r>
              <a:rPr lang="en-US" altLang="zh-CN" dirty="0"/>
              <a:t>Dim </a:t>
            </a:r>
            <a:r>
              <a:rPr lang="en-US" altLang="zh-CN" dirty="0" err="1"/>
              <a:t>dblSquare</a:t>
            </a:r>
            <a:r>
              <a:rPr lang="en-US" altLang="zh-CN" dirty="0"/>
              <a:t> As Double</a:t>
            </a:r>
            <a:endParaRPr lang="zh-CN" altLang="zh-CN" dirty="0"/>
          </a:p>
          <a:p>
            <a:r>
              <a:rPr lang="en-US" altLang="zh-CN" dirty="0" err="1"/>
              <a:t>dblSquare</a:t>
            </a:r>
            <a:r>
              <a:rPr lang="en-US" altLang="zh-CN" dirty="0"/>
              <a:t> = CONPI * 5 * 5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1852853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9"/>
          <p:cNvSpPr txBox="1"/>
          <p:nvPr/>
        </p:nvSpPr>
        <p:spPr>
          <a:xfrm>
            <a:off x="621887" y="109260"/>
            <a:ext cx="4619963" cy="474905"/>
          </a:xfrm>
          <a:prstGeom prst="rect">
            <a:avLst/>
          </a:prstGeom>
          <a:noFill/>
        </p:spPr>
        <p:txBody>
          <a:bodyPr wrap="square" lIns="119792" tIns="59896" rIns="119792" bIns="59896" rtlCol="0">
            <a:spAutoFit/>
          </a:bodyPr>
          <a:lstStyle>
            <a:defPPr>
              <a:defRPr lang="zh-CN"/>
            </a:defPPr>
            <a:lvl1pPr>
              <a:defRPr sz="2300" b="1">
                <a:blipFill>
                  <a:blip r:embed="rId2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2</a:t>
            </a:r>
            <a:r>
              <a:rPr lang="zh-CN" altLang="zh-CN" dirty="0"/>
              <a:t>．赋值运算符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99460" y="861237"/>
            <a:ext cx="9494875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6088"/>
            <a:r>
              <a:rPr lang="zh-CN" altLang="zh-CN" dirty="0"/>
              <a:t>（</a:t>
            </a:r>
            <a:r>
              <a:rPr lang="en-US" altLang="zh-CN" dirty="0"/>
              <a:t>1</a:t>
            </a:r>
            <a:r>
              <a:rPr lang="zh-CN" altLang="zh-CN" dirty="0"/>
              <a:t>）当赋值运算符右边的表达式为数值型，但与左边的变量类型不同时，系统将强制把表达式值转换成左边的类型和精度。但是当</a:t>
            </a:r>
            <a:r>
              <a:rPr lang="en-US" altLang="zh-CN" dirty="0"/>
              <a:t>Option Strict</a:t>
            </a:r>
            <a:r>
              <a:rPr lang="zh-CN" altLang="zh-CN" dirty="0"/>
              <a:t>（其设置见图</a:t>
            </a:r>
            <a:r>
              <a:rPr lang="en-US" altLang="zh-CN" dirty="0"/>
              <a:t>3.1</a:t>
            </a:r>
            <a:r>
              <a:rPr lang="zh-CN" altLang="zh-CN" dirty="0"/>
              <a:t>）为</a:t>
            </a:r>
            <a:r>
              <a:rPr lang="en-US" altLang="zh-CN" dirty="0"/>
              <a:t>On</a:t>
            </a:r>
            <a:r>
              <a:rPr lang="zh-CN" altLang="zh-CN" dirty="0"/>
              <a:t>时，由高到低转换可能会引发编译错误。</a:t>
            </a:r>
          </a:p>
          <a:p>
            <a:pPr indent="446088"/>
            <a:r>
              <a:rPr lang="zh-CN" altLang="zh-CN" dirty="0"/>
              <a:t>例如，下面代码由低到高转换能正确执行</a:t>
            </a:r>
            <a:r>
              <a:rPr lang="zh-CN" altLang="zh-CN" dirty="0" smtClean="0"/>
              <a:t>：</a:t>
            </a:r>
            <a:endParaRPr lang="zh-CN" altLang="zh-CN" dirty="0"/>
          </a:p>
        </p:txBody>
      </p:sp>
      <p:sp>
        <p:nvSpPr>
          <p:cNvPr id="4" name="TextBox 3"/>
          <p:cNvSpPr txBox="1"/>
          <p:nvPr/>
        </p:nvSpPr>
        <p:spPr>
          <a:xfrm>
            <a:off x="1584251" y="2000010"/>
            <a:ext cx="8452884" cy="1259919"/>
          </a:xfrm>
          <a:prstGeom prst="roundRect">
            <a:avLst>
              <a:gd name="adj" fmla="val 11604"/>
            </a:avLst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dirty="0"/>
              <a:t>Dim	 X	As  	Double</a:t>
            </a:r>
            <a:endParaRPr lang="zh-CN" altLang="zh-CN" dirty="0"/>
          </a:p>
          <a:p>
            <a:r>
              <a:rPr lang="en-US" altLang="zh-CN" dirty="0"/>
              <a:t>Dim	 Y  	As  	Integer =2</a:t>
            </a:r>
            <a:endParaRPr lang="zh-CN" altLang="zh-CN" dirty="0"/>
          </a:p>
          <a:p>
            <a:r>
              <a:rPr lang="en-US" altLang="zh-CN" dirty="0"/>
              <a:t>Dim	 Z  	As  	Integer = 3</a:t>
            </a:r>
            <a:endParaRPr lang="zh-CN" altLang="zh-CN" dirty="0"/>
          </a:p>
          <a:p>
            <a:r>
              <a:rPr lang="en-US" altLang="zh-CN" dirty="0"/>
              <a:t>X = Y + Z							' </a:t>
            </a:r>
            <a:r>
              <a:rPr lang="zh-CN" altLang="zh-CN" dirty="0"/>
              <a:t>编译</a:t>
            </a:r>
            <a:r>
              <a:rPr lang="zh-CN" altLang="zh-CN" dirty="0" smtClean="0"/>
              <a:t>成功</a:t>
            </a:r>
            <a:endParaRPr lang="zh-CN" altLang="zh-CN" dirty="0"/>
          </a:p>
        </p:txBody>
      </p:sp>
      <p:sp>
        <p:nvSpPr>
          <p:cNvPr id="5" name="矩形 4"/>
          <p:cNvSpPr/>
          <p:nvPr/>
        </p:nvSpPr>
        <p:spPr>
          <a:xfrm>
            <a:off x="1461875" y="3305102"/>
            <a:ext cx="3236784" cy="3539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dirty="0"/>
              <a:t>然而，由高到低转换则会出错：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584251" y="3848986"/>
            <a:ext cx="8452884" cy="1259919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dirty="0"/>
              <a:t>Dim	 X 	As  	Integer</a:t>
            </a:r>
            <a:endParaRPr lang="zh-CN" altLang="zh-CN" dirty="0"/>
          </a:p>
          <a:p>
            <a:r>
              <a:rPr lang="en-US" altLang="zh-CN" dirty="0"/>
              <a:t>Dim	 Y  	As  	Double = 2</a:t>
            </a:r>
            <a:endParaRPr lang="zh-CN" altLang="zh-CN" dirty="0"/>
          </a:p>
          <a:p>
            <a:r>
              <a:rPr lang="en-US" altLang="zh-CN" dirty="0"/>
              <a:t>Dim	 Z  	As  	Double = 3</a:t>
            </a:r>
            <a:endParaRPr lang="zh-CN" altLang="zh-CN" dirty="0"/>
          </a:p>
          <a:p>
            <a:r>
              <a:rPr lang="en-US" altLang="zh-CN" dirty="0"/>
              <a:t>X = Y + Z							' </a:t>
            </a:r>
            <a:r>
              <a:rPr lang="zh-CN" altLang="zh-CN" dirty="0"/>
              <a:t>编译</a:t>
            </a:r>
            <a:r>
              <a:rPr lang="zh-CN" altLang="zh-CN" dirty="0" smtClean="0"/>
              <a:t>出错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1430539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4590" y="147261"/>
            <a:ext cx="10623150" cy="460786"/>
            <a:chOff x="138112" y="147638"/>
            <a:chExt cx="10901363" cy="461962"/>
          </a:xfrm>
        </p:grpSpPr>
        <p:sp>
          <p:nvSpPr>
            <p:cNvPr id="5" name="Freeform 5"/>
            <p:cNvSpPr>
              <a:spLocks noEditPoints="1"/>
            </p:cNvSpPr>
            <p:nvPr/>
          </p:nvSpPr>
          <p:spPr bwMode="auto">
            <a:xfrm>
              <a:off x="138112" y="147638"/>
              <a:ext cx="354093" cy="461962"/>
            </a:xfrm>
            <a:custGeom>
              <a:avLst/>
              <a:gdLst>
                <a:gd name="T0" fmla="*/ 189 w 316"/>
                <a:gd name="T1" fmla="*/ 16 h 467"/>
                <a:gd name="T2" fmla="*/ 225 w 316"/>
                <a:gd name="T3" fmla="*/ 7 h 467"/>
                <a:gd name="T4" fmla="*/ 300 w 316"/>
                <a:gd name="T5" fmla="*/ 52 h 467"/>
                <a:gd name="T6" fmla="*/ 309 w 316"/>
                <a:gd name="T7" fmla="*/ 89 h 467"/>
                <a:gd name="T8" fmla="*/ 298 w 316"/>
                <a:gd name="T9" fmla="*/ 105 h 467"/>
                <a:gd name="T10" fmla="*/ 179 w 316"/>
                <a:gd name="T11" fmla="*/ 33 h 467"/>
                <a:gd name="T12" fmla="*/ 189 w 316"/>
                <a:gd name="T13" fmla="*/ 16 h 467"/>
                <a:gd name="T14" fmla="*/ 164 w 316"/>
                <a:gd name="T15" fmla="*/ 58 h 467"/>
                <a:gd name="T16" fmla="*/ 147 w 316"/>
                <a:gd name="T17" fmla="*/ 85 h 467"/>
                <a:gd name="T18" fmla="*/ 266 w 316"/>
                <a:gd name="T19" fmla="*/ 157 h 467"/>
                <a:gd name="T20" fmla="*/ 283 w 316"/>
                <a:gd name="T21" fmla="*/ 130 h 467"/>
                <a:gd name="T22" fmla="*/ 164 w 316"/>
                <a:gd name="T23" fmla="*/ 58 h 467"/>
                <a:gd name="T24" fmla="*/ 2 w 316"/>
                <a:gd name="T25" fmla="*/ 446 h 467"/>
                <a:gd name="T26" fmla="*/ 13 w 316"/>
                <a:gd name="T27" fmla="*/ 354 h 467"/>
                <a:gd name="T28" fmla="*/ 90 w 316"/>
                <a:gd name="T29" fmla="*/ 401 h 467"/>
                <a:gd name="T30" fmla="*/ 13 w 316"/>
                <a:gd name="T31" fmla="*/ 453 h 467"/>
                <a:gd name="T32" fmla="*/ 2 w 316"/>
                <a:gd name="T33" fmla="*/ 446 h 467"/>
                <a:gd name="T34" fmla="*/ 20 w 316"/>
                <a:gd name="T35" fmla="*/ 296 h 467"/>
                <a:gd name="T36" fmla="*/ 133 w 316"/>
                <a:gd name="T37" fmla="*/ 109 h 467"/>
                <a:gd name="T38" fmla="*/ 172 w 316"/>
                <a:gd name="T39" fmla="*/ 133 h 467"/>
                <a:gd name="T40" fmla="*/ 59 w 316"/>
                <a:gd name="T41" fmla="*/ 320 h 467"/>
                <a:gd name="T42" fmla="*/ 20 w 316"/>
                <a:gd name="T43" fmla="*/ 296 h 467"/>
                <a:gd name="T44" fmla="*/ 99 w 316"/>
                <a:gd name="T45" fmla="*/ 344 h 467"/>
                <a:gd name="T46" fmla="*/ 212 w 316"/>
                <a:gd name="T47" fmla="*/ 158 h 467"/>
                <a:gd name="T48" fmla="*/ 252 w 316"/>
                <a:gd name="T49" fmla="*/ 182 h 467"/>
                <a:gd name="T50" fmla="*/ 139 w 316"/>
                <a:gd name="T51" fmla="*/ 368 h 467"/>
                <a:gd name="T52" fmla="*/ 99 w 316"/>
                <a:gd name="T53" fmla="*/ 344 h 467"/>
                <a:gd name="T54" fmla="*/ 95 w 316"/>
                <a:gd name="T55" fmla="*/ 446 h 467"/>
                <a:gd name="T56" fmla="*/ 301 w 316"/>
                <a:gd name="T57" fmla="*/ 446 h 467"/>
                <a:gd name="T58" fmla="*/ 311 w 316"/>
                <a:gd name="T59" fmla="*/ 456 h 467"/>
                <a:gd name="T60" fmla="*/ 301 w 316"/>
                <a:gd name="T61" fmla="*/ 467 h 467"/>
                <a:gd name="T62" fmla="*/ 95 w 316"/>
                <a:gd name="T63" fmla="*/ 467 h 467"/>
                <a:gd name="T64" fmla="*/ 84 w 316"/>
                <a:gd name="T65" fmla="*/ 456 h 467"/>
                <a:gd name="T66" fmla="*/ 95 w 316"/>
                <a:gd name="T67" fmla="*/ 446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16" h="467">
                  <a:moveTo>
                    <a:pt x="189" y="16"/>
                  </a:moveTo>
                  <a:cubicBezTo>
                    <a:pt x="197" y="4"/>
                    <a:pt x="213" y="0"/>
                    <a:pt x="225" y="7"/>
                  </a:cubicBezTo>
                  <a:cubicBezTo>
                    <a:pt x="300" y="52"/>
                    <a:pt x="300" y="52"/>
                    <a:pt x="300" y="52"/>
                  </a:cubicBezTo>
                  <a:cubicBezTo>
                    <a:pt x="312" y="60"/>
                    <a:pt x="316" y="76"/>
                    <a:pt x="309" y="89"/>
                  </a:cubicBezTo>
                  <a:cubicBezTo>
                    <a:pt x="298" y="105"/>
                    <a:pt x="298" y="105"/>
                    <a:pt x="298" y="105"/>
                  </a:cubicBezTo>
                  <a:cubicBezTo>
                    <a:pt x="179" y="33"/>
                    <a:pt x="179" y="33"/>
                    <a:pt x="179" y="33"/>
                  </a:cubicBezTo>
                  <a:lnTo>
                    <a:pt x="189" y="16"/>
                  </a:lnTo>
                  <a:close/>
                  <a:moveTo>
                    <a:pt x="164" y="58"/>
                  </a:moveTo>
                  <a:cubicBezTo>
                    <a:pt x="147" y="85"/>
                    <a:pt x="147" y="85"/>
                    <a:pt x="147" y="85"/>
                  </a:cubicBezTo>
                  <a:cubicBezTo>
                    <a:pt x="266" y="157"/>
                    <a:pt x="266" y="157"/>
                    <a:pt x="266" y="157"/>
                  </a:cubicBezTo>
                  <a:cubicBezTo>
                    <a:pt x="283" y="130"/>
                    <a:pt x="283" y="130"/>
                    <a:pt x="283" y="130"/>
                  </a:cubicBezTo>
                  <a:lnTo>
                    <a:pt x="164" y="58"/>
                  </a:lnTo>
                  <a:close/>
                  <a:moveTo>
                    <a:pt x="2" y="446"/>
                  </a:moveTo>
                  <a:cubicBezTo>
                    <a:pt x="13" y="354"/>
                    <a:pt x="13" y="354"/>
                    <a:pt x="13" y="354"/>
                  </a:cubicBezTo>
                  <a:cubicBezTo>
                    <a:pt x="90" y="401"/>
                    <a:pt x="90" y="401"/>
                    <a:pt x="90" y="401"/>
                  </a:cubicBezTo>
                  <a:cubicBezTo>
                    <a:pt x="13" y="453"/>
                    <a:pt x="13" y="453"/>
                    <a:pt x="13" y="453"/>
                  </a:cubicBezTo>
                  <a:cubicBezTo>
                    <a:pt x="5" y="459"/>
                    <a:pt x="0" y="456"/>
                    <a:pt x="2" y="446"/>
                  </a:cubicBezTo>
                  <a:close/>
                  <a:moveTo>
                    <a:pt x="20" y="296"/>
                  </a:moveTo>
                  <a:cubicBezTo>
                    <a:pt x="133" y="109"/>
                    <a:pt x="133" y="109"/>
                    <a:pt x="133" y="109"/>
                  </a:cubicBezTo>
                  <a:cubicBezTo>
                    <a:pt x="172" y="133"/>
                    <a:pt x="172" y="133"/>
                    <a:pt x="172" y="133"/>
                  </a:cubicBezTo>
                  <a:cubicBezTo>
                    <a:pt x="59" y="320"/>
                    <a:pt x="59" y="320"/>
                    <a:pt x="59" y="320"/>
                  </a:cubicBezTo>
                  <a:lnTo>
                    <a:pt x="20" y="296"/>
                  </a:lnTo>
                  <a:close/>
                  <a:moveTo>
                    <a:pt x="99" y="344"/>
                  </a:moveTo>
                  <a:cubicBezTo>
                    <a:pt x="212" y="158"/>
                    <a:pt x="212" y="158"/>
                    <a:pt x="212" y="158"/>
                  </a:cubicBezTo>
                  <a:cubicBezTo>
                    <a:pt x="252" y="182"/>
                    <a:pt x="252" y="182"/>
                    <a:pt x="252" y="182"/>
                  </a:cubicBezTo>
                  <a:cubicBezTo>
                    <a:pt x="139" y="368"/>
                    <a:pt x="139" y="368"/>
                    <a:pt x="139" y="368"/>
                  </a:cubicBezTo>
                  <a:lnTo>
                    <a:pt x="99" y="344"/>
                  </a:lnTo>
                  <a:close/>
                  <a:moveTo>
                    <a:pt x="95" y="446"/>
                  </a:moveTo>
                  <a:cubicBezTo>
                    <a:pt x="301" y="446"/>
                    <a:pt x="301" y="446"/>
                    <a:pt x="301" y="446"/>
                  </a:cubicBezTo>
                  <a:cubicBezTo>
                    <a:pt x="307" y="446"/>
                    <a:pt x="311" y="450"/>
                    <a:pt x="311" y="456"/>
                  </a:cubicBezTo>
                  <a:cubicBezTo>
                    <a:pt x="311" y="462"/>
                    <a:pt x="307" y="467"/>
                    <a:pt x="301" y="467"/>
                  </a:cubicBezTo>
                  <a:cubicBezTo>
                    <a:pt x="95" y="467"/>
                    <a:pt x="95" y="467"/>
                    <a:pt x="95" y="467"/>
                  </a:cubicBezTo>
                  <a:cubicBezTo>
                    <a:pt x="89" y="467"/>
                    <a:pt x="84" y="462"/>
                    <a:pt x="84" y="456"/>
                  </a:cubicBezTo>
                  <a:cubicBezTo>
                    <a:pt x="84" y="450"/>
                    <a:pt x="89" y="446"/>
                    <a:pt x="95" y="446"/>
                  </a:cubicBez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  <a:ln>
              <a:solidFill>
                <a:srgbClr val="C40001"/>
              </a:solidFill>
            </a:ln>
          </p:spPr>
          <p:txBody>
            <a:bodyPr/>
            <a:lstStyle/>
            <a:p>
              <a:pPr>
                <a:defRPr/>
              </a:pPr>
              <a:endParaRPr lang="zh-CN" altLang="en-US" sz="1400">
                <a:solidFill>
                  <a:schemeClr val="bg1"/>
                </a:solidFill>
              </a:endParaRPr>
            </a:p>
          </p:txBody>
        </p:sp>
        <p:cxnSp>
          <p:nvCxnSpPr>
            <p:cNvPr id="6" name="直接连接符 5"/>
            <p:cNvCxnSpPr/>
            <p:nvPr/>
          </p:nvCxnSpPr>
          <p:spPr>
            <a:xfrm>
              <a:off x="482680" y="600075"/>
              <a:ext cx="10556795" cy="0"/>
            </a:xfrm>
            <a:prstGeom prst="line">
              <a:avLst/>
            </a:prstGeom>
            <a:ln w="28575">
              <a:solidFill>
                <a:srgbClr val="C4000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组合 6"/>
          <p:cNvGrpSpPr/>
          <p:nvPr/>
        </p:nvGrpSpPr>
        <p:grpSpPr>
          <a:xfrm>
            <a:off x="10972849" y="0"/>
            <a:ext cx="860465" cy="933721"/>
            <a:chOff x="988368" y="0"/>
            <a:chExt cx="883000" cy="936104"/>
          </a:xfrm>
        </p:grpSpPr>
        <p:sp>
          <p:nvSpPr>
            <p:cNvPr id="8" name="矩形 7"/>
            <p:cNvSpPr/>
            <p:nvPr/>
          </p:nvSpPr>
          <p:spPr>
            <a:xfrm>
              <a:off x="988368" y="0"/>
              <a:ext cx="720080" cy="936104"/>
            </a:xfrm>
            <a:custGeom>
              <a:avLst/>
              <a:gdLst/>
              <a:ahLst/>
              <a:cxnLst/>
              <a:rect l="l" t="t" r="r" b="b"/>
              <a:pathLst>
                <a:path w="720080" h="936104">
                  <a:moveTo>
                    <a:pt x="0" y="0"/>
                  </a:moveTo>
                  <a:lnTo>
                    <a:pt x="720080" y="0"/>
                  </a:lnTo>
                  <a:lnTo>
                    <a:pt x="720080" y="576064"/>
                  </a:lnTo>
                  <a:cubicBezTo>
                    <a:pt x="720080" y="774909"/>
                    <a:pt x="558885" y="936104"/>
                    <a:pt x="360040" y="936104"/>
                  </a:cubicBezTo>
                  <a:cubicBezTo>
                    <a:pt x="161195" y="936104"/>
                    <a:pt x="0" y="774909"/>
                    <a:pt x="0" y="576064"/>
                  </a:cubicBez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>
                <a:blipFill>
                  <a:blip r:embed="rId2"/>
                  <a:stretch>
                    <a:fillRect/>
                  </a:stretch>
                </a:blipFill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988368" y="267495"/>
              <a:ext cx="883000" cy="3394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>
                  <a:solidFill>
                    <a:schemeClr val="bg1"/>
                  </a:solidFill>
                </a:rPr>
                <a:t>LOGO</a:t>
              </a:r>
              <a:endParaRPr lang="zh-CN" altLang="en-US" sz="1600" b="1">
                <a:solidFill>
                  <a:schemeClr val="bg1"/>
                </a:solidFill>
              </a:endParaRP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621889" y="109260"/>
            <a:ext cx="2589144" cy="474905"/>
          </a:xfrm>
          <a:prstGeom prst="rect">
            <a:avLst/>
          </a:prstGeom>
          <a:noFill/>
        </p:spPr>
        <p:txBody>
          <a:bodyPr wrap="square" lIns="119792" tIns="59896" rIns="119792" bIns="59896" rtlCol="0">
            <a:spAutoFit/>
          </a:bodyPr>
          <a:lstStyle>
            <a:defPPr>
              <a:defRPr lang="zh-CN"/>
            </a:defPPr>
            <a:lvl1pPr>
              <a:defRPr sz="2300" b="1">
                <a:blipFill>
                  <a:blip r:embed="rId2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1</a:t>
            </a:r>
            <a:r>
              <a:rPr lang="zh-CN" altLang="zh-CN" dirty="0"/>
              <a:t>．字节型（</a:t>
            </a:r>
            <a:r>
              <a:rPr lang="en-US" altLang="zh-CN" dirty="0"/>
              <a:t>Byte</a:t>
            </a:r>
            <a:r>
              <a:rPr lang="zh-CN" altLang="zh-CN" dirty="0"/>
              <a:t>）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339702" y="1382233"/>
            <a:ext cx="8718698" cy="8324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6088">
              <a:lnSpc>
                <a:spcPct val="150000"/>
              </a:lnSpc>
            </a:pPr>
            <a:r>
              <a:rPr lang="zh-CN" altLang="zh-CN" dirty="0"/>
              <a:t>字节型是无符号整型数据类型，用</a:t>
            </a:r>
            <a:r>
              <a:rPr lang="en-US" altLang="zh-CN" dirty="0"/>
              <a:t>1</a:t>
            </a:r>
            <a:r>
              <a:rPr lang="zh-CN" altLang="zh-CN" dirty="0"/>
              <a:t>字节（</a:t>
            </a:r>
            <a:r>
              <a:rPr lang="en-US" altLang="zh-CN" dirty="0"/>
              <a:t>8</a:t>
            </a:r>
            <a:r>
              <a:rPr lang="zh-CN" altLang="zh-CN" dirty="0"/>
              <a:t>位）来存储数值，可存储</a:t>
            </a:r>
            <a:r>
              <a:rPr lang="en-US" altLang="zh-CN" dirty="0"/>
              <a:t>0</a:t>
            </a:r>
            <a:r>
              <a:rPr lang="zh-CN" altLang="zh-CN" dirty="0"/>
              <a:t>～</a:t>
            </a:r>
            <a:r>
              <a:rPr lang="en-US" altLang="zh-CN" dirty="0"/>
              <a:t>255</a:t>
            </a:r>
            <a:r>
              <a:rPr lang="zh-CN" altLang="zh-CN" dirty="0"/>
              <a:t>（</a:t>
            </a:r>
            <a:r>
              <a:rPr lang="en-US" altLang="zh-CN" dirty="0"/>
              <a:t>=2</a:t>
            </a:r>
            <a:r>
              <a:rPr lang="en-US" altLang="zh-CN" baseline="30000" dirty="0"/>
              <a:t>8</a:t>
            </a:r>
            <a:r>
              <a:rPr lang="en-US" altLang="zh-CN" dirty="0"/>
              <a:t>-1</a:t>
            </a:r>
            <a:r>
              <a:rPr lang="zh-CN" altLang="zh-CN" dirty="0"/>
              <a:t>）范围内的整数。例如，下面的语句将</a:t>
            </a:r>
            <a:r>
              <a:rPr lang="en-US" altLang="zh-CN" dirty="0"/>
              <a:t>128</a:t>
            </a:r>
            <a:r>
              <a:rPr lang="zh-CN" altLang="zh-CN" dirty="0"/>
              <a:t>赋值给</a:t>
            </a:r>
            <a:r>
              <a:rPr lang="en-US" altLang="zh-CN" dirty="0" err="1"/>
              <a:t>bytMyByte</a:t>
            </a:r>
            <a:r>
              <a:rPr lang="zh-CN" altLang="zh-CN" dirty="0"/>
              <a:t>变量</a:t>
            </a:r>
            <a:r>
              <a:rPr lang="zh-CN" altLang="zh-CN" dirty="0" smtClean="0"/>
              <a:t>：</a:t>
            </a:r>
            <a:endParaRPr lang="zh-CN" altLang="zh-CN" dirty="0"/>
          </a:p>
        </p:txBody>
      </p:sp>
      <p:sp>
        <p:nvSpPr>
          <p:cNvPr id="3" name="圆角矩形 2"/>
          <p:cNvSpPr/>
          <p:nvPr/>
        </p:nvSpPr>
        <p:spPr>
          <a:xfrm>
            <a:off x="1788870" y="2314534"/>
            <a:ext cx="8141939" cy="68103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dirty="0"/>
              <a:t>Dim  </a:t>
            </a:r>
            <a:r>
              <a:rPr lang="en-US" altLang="zh-CN" dirty="0" err="1"/>
              <a:t>bytMyByte</a:t>
            </a:r>
            <a:r>
              <a:rPr lang="en-US" altLang="zh-CN" dirty="0"/>
              <a:t>  As  Byte</a:t>
            </a:r>
            <a:endParaRPr lang="zh-CN" altLang="zh-CN" dirty="0"/>
          </a:p>
          <a:p>
            <a:r>
              <a:rPr lang="en-US" altLang="zh-CN" dirty="0" err="1"/>
              <a:t>bytMyByte</a:t>
            </a:r>
            <a:r>
              <a:rPr lang="en-US" altLang="zh-CN" dirty="0"/>
              <a:t>  =  128</a:t>
            </a:r>
            <a:endParaRPr lang="zh-CN" altLang="zh-CN" dirty="0"/>
          </a:p>
        </p:txBody>
      </p:sp>
      <p:sp>
        <p:nvSpPr>
          <p:cNvPr id="26" name="TextBox 25"/>
          <p:cNvSpPr txBox="1"/>
          <p:nvPr/>
        </p:nvSpPr>
        <p:spPr>
          <a:xfrm>
            <a:off x="1339702" y="3168503"/>
            <a:ext cx="8920717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6088"/>
            <a:r>
              <a:rPr lang="en-US" altLang="zh-CN" dirty="0"/>
              <a:t>Byte</a:t>
            </a:r>
            <a:r>
              <a:rPr lang="zh-CN" altLang="zh-CN" dirty="0"/>
              <a:t>是非常有用的数据类型，因字节是计算机的基本存储单元，以字节为单位的处理或算术运算速度极快</a:t>
            </a:r>
            <a:r>
              <a:rPr lang="zh-CN" altLang="zh-CN" dirty="0" smtClean="0"/>
              <a:t>。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2317501405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9"/>
          <p:cNvSpPr txBox="1"/>
          <p:nvPr/>
        </p:nvSpPr>
        <p:spPr>
          <a:xfrm>
            <a:off x="621887" y="109260"/>
            <a:ext cx="4619963" cy="474905"/>
          </a:xfrm>
          <a:prstGeom prst="rect">
            <a:avLst/>
          </a:prstGeom>
          <a:noFill/>
        </p:spPr>
        <p:txBody>
          <a:bodyPr wrap="square" lIns="119792" tIns="59896" rIns="119792" bIns="59896" rtlCol="0">
            <a:spAutoFit/>
          </a:bodyPr>
          <a:lstStyle>
            <a:defPPr>
              <a:defRPr lang="zh-CN"/>
            </a:defPPr>
            <a:lvl1pPr>
              <a:defRPr sz="2300" b="1">
                <a:blipFill>
                  <a:blip r:embed="rId2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2</a:t>
            </a:r>
            <a:r>
              <a:rPr lang="zh-CN" altLang="zh-CN" dirty="0"/>
              <a:t>．赋值运算符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50605" y="861237"/>
            <a:ext cx="9803218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6088"/>
            <a:r>
              <a:rPr lang="zh-CN" altLang="zh-CN" dirty="0"/>
              <a:t>（</a:t>
            </a:r>
            <a:r>
              <a:rPr lang="en-US" altLang="zh-CN" dirty="0"/>
              <a:t>2</a:t>
            </a:r>
            <a:r>
              <a:rPr lang="zh-CN" altLang="zh-CN" dirty="0"/>
              <a:t>）当赋值运算符右边的表达式是数字字符串，而左边的变量是数值类型时，系统自动把表达式转换为数值类型后，再赋值给左边的变量。但是，当表达式中有非数字字符串或空格时，将会出错。</a:t>
            </a:r>
          </a:p>
          <a:p>
            <a:r>
              <a:rPr lang="zh-CN" altLang="zh-CN" dirty="0"/>
              <a:t>例如，下面代码</a:t>
            </a:r>
            <a:r>
              <a:rPr lang="en-US" altLang="zh-CN" dirty="0"/>
              <a:t>X</a:t>
            </a:r>
            <a:r>
              <a:rPr lang="zh-CN" altLang="zh-CN" dirty="0"/>
              <a:t>能正确得到值，而</a:t>
            </a:r>
            <a:r>
              <a:rPr lang="en-US" altLang="zh-CN" dirty="0"/>
              <a:t>Y</a:t>
            </a:r>
            <a:r>
              <a:rPr lang="zh-CN" altLang="zh-CN" dirty="0"/>
              <a:t>和</a:t>
            </a:r>
            <a:r>
              <a:rPr lang="en-US" altLang="zh-CN" dirty="0"/>
              <a:t>Z</a:t>
            </a:r>
            <a:r>
              <a:rPr lang="zh-CN" altLang="zh-CN" dirty="0"/>
              <a:t>则会出错</a:t>
            </a:r>
            <a:r>
              <a:rPr lang="zh-CN" altLang="zh-CN" dirty="0" smtClean="0"/>
              <a:t>：</a:t>
            </a:r>
            <a:endParaRPr lang="zh-CN" altLang="zh-CN" dirty="0"/>
          </a:p>
        </p:txBody>
      </p:sp>
      <p:sp>
        <p:nvSpPr>
          <p:cNvPr id="4" name="TextBox 3"/>
          <p:cNvSpPr txBox="1"/>
          <p:nvPr/>
        </p:nvSpPr>
        <p:spPr>
          <a:xfrm>
            <a:off x="1562985" y="1738400"/>
            <a:ext cx="8697433" cy="1259919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dirty="0"/>
              <a:t>Dim X ,Y , Z  As  Double</a:t>
            </a:r>
            <a:endParaRPr lang="zh-CN" altLang="zh-CN" dirty="0"/>
          </a:p>
          <a:p>
            <a:r>
              <a:rPr lang="en-US" altLang="zh-CN" dirty="0"/>
              <a:t>X = "100"					' </a:t>
            </a:r>
            <a:r>
              <a:rPr lang="zh-CN" altLang="zh-CN" dirty="0"/>
              <a:t>转换成功，</a:t>
            </a:r>
            <a:r>
              <a:rPr lang="en-US" altLang="zh-CN" dirty="0"/>
              <a:t>X = 100</a:t>
            </a:r>
            <a:endParaRPr lang="zh-CN" altLang="zh-CN" dirty="0"/>
          </a:p>
          <a:p>
            <a:r>
              <a:rPr lang="en-US" altLang="zh-CN" dirty="0"/>
              <a:t>Y = "12a3"				</a:t>
            </a:r>
            <a:r>
              <a:rPr lang="en-US" altLang="zh-CN" dirty="0" smtClean="0"/>
              <a:t>' </a:t>
            </a:r>
            <a:r>
              <a:rPr lang="zh-CN" altLang="zh-CN" dirty="0"/>
              <a:t>类型不匹配，出错</a:t>
            </a:r>
          </a:p>
          <a:p>
            <a:r>
              <a:rPr lang="en-US" altLang="zh-CN" dirty="0"/>
              <a:t>Z = " "					' </a:t>
            </a:r>
            <a:r>
              <a:rPr lang="zh-CN" altLang="zh-CN" dirty="0"/>
              <a:t>类型不匹配，</a:t>
            </a:r>
            <a:r>
              <a:rPr lang="zh-CN" altLang="zh-CN" dirty="0" smtClean="0"/>
              <a:t>出错</a:t>
            </a:r>
            <a:endParaRPr lang="zh-CN" altLang="zh-CN" dirty="0"/>
          </a:p>
        </p:txBody>
      </p:sp>
      <p:sp>
        <p:nvSpPr>
          <p:cNvPr id="5" name="TextBox 4"/>
          <p:cNvSpPr txBox="1"/>
          <p:nvPr/>
        </p:nvSpPr>
        <p:spPr>
          <a:xfrm>
            <a:off x="999460" y="3157870"/>
            <a:ext cx="965436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6088"/>
            <a:r>
              <a:rPr lang="zh-CN" altLang="zh-CN" dirty="0"/>
              <a:t>（</a:t>
            </a:r>
            <a:r>
              <a:rPr lang="en-US" altLang="zh-CN" dirty="0"/>
              <a:t>3</a:t>
            </a:r>
            <a:r>
              <a:rPr lang="zh-CN" altLang="zh-CN" dirty="0"/>
              <a:t>）当逻辑表达式赋值给数值型变量时，</a:t>
            </a:r>
            <a:r>
              <a:rPr lang="en-US" altLang="zh-CN" dirty="0"/>
              <a:t>True</a:t>
            </a:r>
            <a:r>
              <a:rPr lang="zh-CN" altLang="zh-CN" dirty="0"/>
              <a:t>转换为</a:t>
            </a:r>
            <a:r>
              <a:rPr lang="en-US" altLang="zh-CN" dirty="0"/>
              <a:t>-1</a:t>
            </a:r>
            <a:r>
              <a:rPr lang="zh-CN" altLang="zh-CN" dirty="0"/>
              <a:t>，</a:t>
            </a:r>
            <a:r>
              <a:rPr lang="en-US" altLang="zh-CN" dirty="0"/>
              <a:t>False</a:t>
            </a:r>
            <a:r>
              <a:rPr lang="zh-CN" altLang="zh-CN" dirty="0"/>
              <a:t>转换为</a:t>
            </a:r>
            <a:r>
              <a:rPr lang="en-US" altLang="zh-CN" dirty="0"/>
              <a:t>0</a:t>
            </a:r>
            <a:r>
              <a:rPr lang="zh-CN" altLang="zh-CN" dirty="0"/>
              <a:t>；反之，当数值型表达式赋值给逻辑型变量时，</a:t>
            </a:r>
            <a:r>
              <a:rPr lang="en-US" altLang="zh-CN" dirty="0"/>
              <a:t>0</a:t>
            </a:r>
            <a:r>
              <a:rPr lang="zh-CN" altLang="zh-CN" dirty="0"/>
              <a:t>转换为</a:t>
            </a:r>
            <a:r>
              <a:rPr lang="en-US" altLang="zh-CN" dirty="0"/>
              <a:t>False</a:t>
            </a:r>
            <a:r>
              <a:rPr lang="zh-CN" altLang="zh-CN" dirty="0"/>
              <a:t>，非</a:t>
            </a:r>
            <a:r>
              <a:rPr lang="en-US" altLang="zh-CN" dirty="0"/>
              <a:t>0</a:t>
            </a:r>
            <a:r>
              <a:rPr lang="zh-CN" altLang="zh-CN" dirty="0"/>
              <a:t>值转换为</a:t>
            </a:r>
            <a:r>
              <a:rPr lang="en-US" altLang="zh-CN" dirty="0"/>
              <a:t>True</a:t>
            </a:r>
            <a:r>
              <a:rPr lang="zh-CN" altLang="zh-CN" dirty="0"/>
              <a:t>。例如</a:t>
            </a:r>
            <a:r>
              <a:rPr lang="zh-CN" altLang="zh-CN" dirty="0" smtClean="0"/>
              <a:t>：</a:t>
            </a:r>
            <a:endParaRPr lang="zh-CN" altLang="zh-CN" dirty="0"/>
          </a:p>
        </p:txBody>
      </p:sp>
      <p:sp>
        <p:nvSpPr>
          <p:cNvPr id="6" name="TextBox 5"/>
          <p:cNvSpPr txBox="1"/>
          <p:nvPr/>
        </p:nvSpPr>
        <p:spPr>
          <a:xfrm>
            <a:off x="1562985" y="3778700"/>
            <a:ext cx="8697433" cy="1259919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dirty="0"/>
              <a:t>Dim  X  As  Double = 6</a:t>
            </a:r>
            <a:endParaRPr lang="zh-CN" altLang="zh-CN" dirty="0"/>
          </a:p>
          <a:p>
            <a:r>
              <a:rPr lang="en-US" altLang="zh-CN" dirty="0"/>
              <a:t>Dim  Y  As  Boolean = False</a:t>
            </a:r>
            <a:endParaRPr lang="zh-CN" altLang="zh-CN" dirty="0"/>
          </a:p>
          <a:p>
            <a:r>
              <a:rPr lang="en-US" altLang="zh-CN" dirty="0"/>
              <a:t>Y = X					'  Y</a:t>
            </a:r>
            <a:r>
              <a:rPr lang="zh-CN" altLang="zh-CN" dirty="0"/>
              <a:t>值为</a:t>
            </a:r>
            <a:r>
              <a:rPr lang="en-US" altLang="zh-CN" dirty="0"/>
              <a:t>True</a:t>
            </a:r>
            <a:endParaRPr lang="zh-CN" altLang="zh-CN" dirty="0"/>
          </a:p>
          <a:p>
            <a:r>
              <a:rPr lang="en-US" altLang="zh-CN" dirty="0"/>
              <a:t>X = Y					'  X</a:t>
            </a:r>
            <a:r>
              <a:rPr lang="zh-CN" altLang="zh-CN" dirty="0"/>
              <a:t>值为</a:t>
            </a:r>
            <a:r>
              <a:rPr lang="en-US" altLang="zh-CN" dirty="0"/>
              <a:t>-</a:t>
            </a:r>
            <a:r>
              <a:rPr lang="en-US" altLang="zh-CN" dirty="0" smtClean="0"/>
              <a:t>1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1594495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9"/>
          <p:cNvSpPr txBox="1"/>
          <p:nvPr/>
        </p:nvSpPr>
        <p:spPr>
          <a:xfrm>
            <a:off x="621887" y="109260"/>
            <a:ext cx="4619963" cy="474905"/>
          </a:xfrm>
          <a:prstGeom prst="rect">
            <a:avLst/>
          </a:prstGeom>
          <a:noFill/>
        </p:spPr>
        <p:txBody>
          <a:bodyPr wrap="square" lIns="119792" tIns="59896" rIns="119792" bIns="59896" rtlCol="0">
            <a:spAutoFit/>
          </a:bodyPr>
          <a:lstStyle>
            <a:defPPr>
              <a:defRPr lang="zh-CN"/>
            </a:defPPr>
            <a:lvl1pPr>
              <a:defRPr sz="2300" b="1">
                <a:blipFill>
                  <a:blip r:embed="rId2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2</a:t>
            </a:r>
            <a:r>
              <a:rPr lang="zh-CN" altLang="zh-CN" dirty="0"/>
              <a:t>．赋值运算符</a:t>
            </a:r>
          </a:p>
        </p:txBody>
      </p:sp>
      <p:sp>
        <p:nvSpPr>
          <p:cNvPr id="3" name="矩形 2"/>
          <p:cNvSpPr/>
          <p:nvPr/>
        </p:nvSpPr>
        <p:spPr>
          <a:xfrm>
            <a:off x="1439125" y="1134043"/>
            <a:ext cx="7141350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dirty="0"/>
              <a:t>（</a:t>
            </a:r>
            <a:r>
              <a:rPr lang="en-US" altLang="zh-CN" dirty="0"/>
              <a:t>4</a:t>
            </a:r>
            <a:r>
              <a:rPr lang="zh-CN" altLang="zh-CN" dirty="0"/>
              <a:t>）任何非字符类型值赋给字符类型，自动转换为字符类型。例如：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39125" y="1525161"/>
            <a:ext cx="8895722" cy="1259919"/>
          </a:xfrm>
          <a:prstGeom prst="roundRect">
            <a:avLst>
              <a:gd name="adj" fmla="val 12447"/>
            </a:avLst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dirty="0"/>
              <a:t>Dim  X  As  String</a:t>
            </a:r>
            <a:endParaRPr lang="zh-CN" altLang="zh-CN" dirty="0"/>
          </a:p>
          <a:p>
            <a:r>
              <a:rPr lang="en-US" altLang="zh-CN" dirty="0"/>
              <a:t>Dim  Y  As  Char</a:t>
            </a:r>
            <a:endParaRPr lang="zh-CN" altLang="zh-CN" dirty="0"/>
          </a:p>
          <a:p>
            <a:r>
              <a:rPr lang="en-US" altLang="zh-CN" dirty="0"/>
              <a:t>Y = 150					'  Y</a:t>
            </a:r>
            <a:r>
              <a:rPr lang="zh-CN" altLang="zh-CN" dirty="0"/>
              <a:t>值为字符串</a:t>
            </a:r>
            <a:r>
              <a:rPr lang="en-US" altLang="zh-CN" dirty="0"/>
              <a:t>"150"</a:t>
            </a:r>
            <a:endParaRPr lang="zh-CN" altLang="zh-CN" dirty="0"/>
          </a:p>
          <a:p>
            <a:r>
              <a:rPr lang="en-US" altLang="zh-CN" dirty="0"/>
              <a:t>X = 12.05					'  X</a:t>
            </a:r>
            <a:r>
              <a:rPr lang="zh-CN" altLang="zh-CN" dirty="0"/>
              <a:t>值为字符串</a:t>
            </a:r>
            <a:r>
              <a:rPr lang="en-US" altLang="zh-CN" dirty="0"/>
              <a:t>"12.05</a:t>
            </a:r>
            <a:r>
              <a:rPr lang="en-US" altLang="zh-CN" dirty="0" smtClean="0"/>
              <a:t>"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402452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9"/>
          <p:cNvSpPr txBox="1"/>
          <p:nvPr/>
        </p:nvSpPr>
        <p:spPr>
          <a:xfrm>
            <a:off x="621887" y="109260"/>
            <a:ext cx="4619963" cy="474905"/>
          </a:xfrm>
          <a:prstGeom prst="rect">
            <a:avLst/>
          </a:prstGeom>
          <a:noFill/>
        </p:spPr>
        <p:txBody>
          <a:bodyPr wrap="square" lIns="119792" tIns="59896" rIns="119792" bIns="59896" rtlCol="0">
            <a:spAutoFit/>
          </a:bodyPr>
          <a:lstStyle>
            <a:defPPr>
              <a:defRPr lang="zh-CN"/>
            </a:defPPr>
            <a:lvl1pPr>
              <a:defRPr sz="2300" b="1">
                <a:blipFill>
                  <a:blip r:embed="rId2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3</a:t>
            </a:r>
            <a:r>
              <a:rPr lang="zh-CN" altLang="zh-CN" dirty="0"/>
              <a:t>．关系运算符和关系表达式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93135" y="818707"/>
            <a:ext cx="979258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6088"/>
            <a:r>
              <a:rPr lang="en-US" altLang="zh-CN" dirty="0"/>
              <a:t>VB.NET</a:t>
            </a:r>
            <a:r>
              <a:rPr lang="zh-CN" altLang="zh-CN" dirty="0"/>
              <a:t>提供了</a:t>
            </a:r>
            <a:r>
              <a:rPr lang="en-US" altLang="zh-CN" dirty="0"/>
              <a:t>8</a:t>
            </a:r>
            <a:r>
              <a:rPr lang="zh-CN" altLang="zh-CN" dirty="0"/>
              <a:t>个关系运算符，见表</a:t>
            </a:r>
            <a:r>
              <a:rPr lang="en-US" altLang="zh-CN" dirty="0"/>
              <a:t>3.8</a:t>
            </a:r>
            <a:r>
              <a:rPr lang="zh-CN" altLang="zh-CN" dirty="0"/>
              <a:t>。用关系运算符既可以对数值进行比较，也可以对字符串进行比较，还可以比较两个对象</a:t>
            </a:r>
            <a:r>
              <a:rPr lang="zh-CN" altLang="zh-CN" dirty="0" smtClean="0"/>
              <a:t>。</a:t>
            </a:r>
            <a:endParaRPr lang="zh-CN" altLang="zh-CN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6102934"/>
              </p:ext>
            </p:extLst>
          </p:nvPr>
        </p:nvGraphicFramePr>
        <p:xfrm>
          <a:off x="2556281" y="1605405"/>
          <a:ext cx="6683412" cy="3062286"/>
        </p:xfrm>
        <a:graphic>
          <a:graphicData uri="http://schemas.openxmlformats.org/drawingml/2006/table">
            <a:tbl>
              <a:tblPr firstRow="1" firstCol="1" bandRow="1" bandCol="1"/>
              <a:tblGrid>
                <a:gridCol w="1753665"/>
                <a:gridCol w="2427527"/>
                <a:gridCol w="2502220"/>
              </a:tblGrid>
              <a:tr h="340254">
                <a:tc>
                  <a:txBody>
                    <a:bodyPr/>
                    <a:lstStyle/>
                    <a:p>
                      <a:pPr algn="ctr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zh-CN" sz="1400" b="1" kern="1050">
                          <a:effectLst/>
                          <a:latin typeface="Times New Roman"/>
                          <a:ea typeface="宋体"/>
                        </a:rPr>
                        <a:t>关系运算符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10">
                      <a:fgClr>
                        <a:srgbClr val="FFFFFF"/>
                      </a:fgClr>
                      <a:bgClr>
                        <a:srgbClr val="E5E5E5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zh-CN" sz="1400" b="1" kern="1050">
                          <a:effectLst/>
                          <a:latin typeface="Times New Roman"/>
                          <a:ea typeface="宋体"/>
                        </a:rPr>
                        <a:t>比较关系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10">
                      <a:fgClr>
                        <a:srgbClr val="FFFFFF"/>
                      </a:fgClr>
                      <a:bgClr>
                        <a:srgbClr val="E5E5E5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zh-CN" sz="1400" b="1" kern="1050">
                          <a:effectLst/>
                          <a:latin typeface="Times New Roman"/>
                          <a:ea typeface="宋体"/>
                        </a:rPr>
                        <a:t>表达式例子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10">
                      <a:fgClr>
                        <a:srgbClr val="FFFFFF"/>
                      </a:fgClr>
                      <a:bgClr>
                        <a:srgbClr val="E5E5E5"/>
                      </a:bgClr>
                    </a:pattFill>
                  </a:tcPr>
                </a:tc>
              </a:tr>
              <a:tr h="340254"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&lt; 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小于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X &lt; Y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0254"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&lt;=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小于或等于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X &lt; = Y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0254"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&gt; 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大于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X &gt; Y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0254"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&gt;=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大于或等于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X &gt; = Y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0254"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=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等于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X = Y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0254"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&lt;&gt; 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不等于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X &lt;&gt; Y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0254"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Like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比较模式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"ABC" Like "A*C"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0254"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Is, IsNot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比较对象引用变量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 dirty="0">
                          <a:effectLst/>
                          <a:latin typeface="Times New Roman"/>
                          <a:ea typeface="宋体"/>
                        </a:rPr>
                        <a:t>X Is Y, X </a:t>
                      </a:r>
                      <a:r>
                        <a:rPr lang="en-US" sz="1400" kern="1050" dirty="0" err="1">
                          <a:effectLst/>
                          <a:latin typeface="Times New Roman"/>
                          <a:ea typeface="宋体"/>
                        </a:rPr>
                        <a:t>IsNot</a:t>
                      </a:r>
                      <a:r>
                        <a:rPr lang="en-US" sz="1400" kern="1050" dirty="0">
                          <a:effectLst/>
                          <a:latin typeface="Times New Roman"/>
                          <a:ea typeface="宋体"/>
                        </a:rPr>
                        <a:t> Y</a:t>
                      </a:r>
                      <a:endParaRPr lang="zh-CN" sz="1400" kern="105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45830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9"/>
          <p:cNvSpPr txBox="1"/>
          <p:nvPr/>
        </p:nvSpPr>
        <p:spPr>
          <a:xfrm>
            <a:off x="621887" y="109260"/>
            <a:ext cx="4619963" cy="474905"/>
          </a:xfrm>
          <a:prstGeom prst="rect">
            <a:avLst/>
          </a:prstGeom>
          <a:noFill/>
        </p:spPr>
        <p:txBody>
          <a:bodyPr wrap="square" lIns="119792" tIns="59896" rIns="119792" bIns="59896" rtlCol="0">
            <a:spAutoFit/>
          </a:bodyPr>
          <a:lstStyle>
            <a:defPPr>
              <a:defRPr lang="zh-CN"/>
            </a:defPPr>
            <a:lvl1pPr>
              <a:defRPr sz="2300" b="1">
                <a:blipFill>
                  <a:blip r:embed="rId2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3</a:t>
            </a:r>
            <a:r>
              <a:rPr lang="zh-CN" altLang="zh-CN" dirty="0"/>
              <a:t>．关系运算符和关系表达式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244017" y="946298"/>
            <a:ext cx="9548037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b="1" dirty="0"/>
              <a:t>（</a:t>
            </a:r>
            <a:r>
              <a:rPr lang="en-US" altLang="zh-CN" b="1" dirty="0"/>
              <a:t>1</a:t>
            </a:r>
            <a:r>
              <a:rPr lang="zh-CN" altLang="zh-CN" b="1" dirty="0"/>
              <a:t>）数值比较</a:t>
            </a:r>
          </a:p>
          <a:p>
            <a:r>
              <a:rPr lang="zh-CN" altLang="zh-CN" dirty="0"/>
              <a:t>数值比较通常是对两个算术表达式进行比较，常用表</a:t>
            </a:r>
            <a:r>
              <a:rPr lang="en-US" altLang="zh-CN" dirty="0"/>
              <a:t>3.8</a:t>
            </a:r>
            <a:r>
              <a:rPr lang="zh-CN" altLang="zh-CN" dirty="0"/>
              <a:t>中的前</a:t>
            </a:r>
            <a:r>
              <a:rPr lang="en-US" altLang="zh-CN" dirty="0"/>
              <a:t>6</a:t>
            </a:r>
            <a:r>
              <a:rPr lang="zh-CN" altLang="zh-CN" dirty="0"/>
              <a:t>种运算符。例如</a:t>
            </a:r>
            <a:r>
              <a:rPr lang="zh-CN" altLang="zh-CN" dirty="0" smtClean="0"/>
              <a:t>：</a:t>
            </a:r>
            <a:endParaRPr lang="zh-CN" altLang="zh-CN" dirty="0"/>
          </a:p>
        </p:txBody>
      </p:sp>
      <p:sp>
        <p:nvSpPr>
          <p:cNvPr id="4" name="圆角矩形 3"/>
          <p:cNvSpPr/>
          <p:nvPr/>
        </p:nvSpPr>
        <p:spPr>
          <a:xfrm>
            <a:off x="1406027" y="1575126"/>
            <a:ext cx="8716176" cy="391597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dirty="0"/>
              <a:t>Var1+Var2 &gt; (X-1)/2</a:t>
            </a:r>
            <a:endParaRPr lang="zh-CN" altLang="zh-CN" dirty="0"/>
          </a:p>
        </p:txBody>
      </p:sp>
      <p:sp>
        <p:nvSpPr>
          <p:cNvPr id="5" name="矩形 4"/>
          <p:cNvSpPr/>
          <p:nvPr/>
        </p:nvSpPr>
        <p:spPr>
          <a:xfrm>
            <a:off x="1209330" y="1987989"/>
            <a:ext cx="9386027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dirty="0"/>
              <a:t>上述关系表达式中，如果</a:t>
            </a:r>
            <a:r>
              <a:rPr lang="en-US" altLang="zh-CN" dirty="0"/>
              <a:t>Var1+Var2</a:t>
            </a:r>
            <a:r>
              <a:rPr lang="zh-CN" altLang="zh-CN" dirty="0"/>
              <a:t>的值大于</a:t>
            </a:r>
            <a:r>
              <a:rPr lang="en-US" altLang="zh-CN" dirty="0"/>
              <a:t>(X-1)/2</a:t>
            </a:r>
            <a:r>
              <a:rPr lang="zh-CN" altLang="zh-CN" dirty="0"/>
              <a:t>的值，则表达式的值为</a:t>
            </a:r>
            <a:r>
              <a:rPr lang="en-US" altLang="zh-CN" dirty="0"/>
              <a:t>True</a:t>
            </a:r>
            <a:r>
              <a:rPr lang="zh-CN" altLang="zh-CN" dirty="0"/>
              <a:t>，否则为</a:t>
            </a:r>
            <a:r>
              <a:rPr lang="en-US" altLang="zh-CN" dirty="0"/>
              <a:t>False</a:t>
            </a:r>
            <a:r>
              <a:rPr lang="zh-CN" altLang="zh-CN" dirty="0"/>
              <a:t>。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12381" y="2341932"/>
            <a:ext cx="9888279" cy="1400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6088"/>
            <a:r>
              <a:rPr lang="zh-CN" altLang="zh-CN" b="1" dirty="0"/>
              <a:t>（</a:t>
            </a:r>
            <a:r>
              <a:rPr lang="en-US" altLang="zh-CN" b="1" dirty="0"/>
              <a:t>2</a:t>
            </a:r>
            <a:r>
              <a:rPr lang="zh-CN" altLang="zh-CN" b="1" dirty="0"/>
              <a:t>）字符串比较</a:t>
            </a:r>
          </a:p>
          <a:p>
            <a:pPr indent="446088"/>
            <a:r>
              <a:rPr lang="zh-CN" altLang="zh-CN" dirty="0"/>
              <a:t>字符串比较通常是对两个字符串表达式进行比较，常用表</a:t>
            </a:r>
            <a:r>
              <a:rPr lang="en-US" altLang="zh-CN" dirty="0"/>
              <a:t>3.8</a:t>
            </a:r>
            <a:r>
              <a:rPr lang="zh-CN" altLang="zh-CN" dirty="0"/>
              <a:t>中的前</a:t>
            </a:r>
            <a:r>
              <a:rPr lang="en-US" altLang="zh-CN" dirty="0"/>
              <a:t>7</a:t>
            </a:r>
            <a:r>
              <a:rPr lang="zh-CN" altLang="zh-CN" dirty="0"/>
              <a:t>种运算符。字符串比较的规则是，从前到后逐个字符按其</a:t>
            </a:r>
            <a:r>
              <a:rPr lang="en-US" altLang="zh-CN" dirty="0"/>
              <a:t>ASCII</a:t>
            </a:r>
            <a:r>
              <a:rPr lang="zh-CN" altLang="zh-CN" dirty="0"/>
              <a:t>码大小比较，</a:t>
            </a:r>
            <a:r>
              <a:rPr lang="en-US" altLang="zh-CN" dirty="0"/>
              <a:t>ASCII</a:t>
            </a:r>
            <a:r>
              <a:rPr lang="zh-CN" altLang="zh-CN" dirty="0"/>
              <a:t>码大的字符大；如果前面部分相同，则串长的大；字符串全部一样并长度相同，才能相等。</a:t>
            </a:r>
          </a:p>
          <a:p>
            <a:pPr indent="446088"/>
            <a:r>
              <a:rPr lang="zh-CN" altLang="zh-CN" dirty="0"/>
              <a:t>例如</a:t>
            </a:r>
            <a:r>
              <a:rPr lang="zh-CN" altLang="zh-CN" dirty="0" smtClean="0"/>
              <a:t>：</a:t>
            </a:r>
            <a:endParaRPr lang="zh-CN" altLang="zh-CN" dirty="0"/>
          </a:p>
        </p:txBody>
      </p:sp>
      <p:sp>
        <p:nvSpPr>
          <p:cNvPr id="7" name="TextBox 6"/>
          <p:cNvSpPr txBox="1"/>
          <p:nvPr/>
        </p:nvSpPr>
        <p:spPr>
          <a:xfrm>
            <a:off x="1406027" y="3742315"/>
            <a:ext cx="8716176" cy="1549360"/>
          </a:xfrm>
          <a:prstGeom prst="roundRect">
            <a:avLst>
              <a:gd name="adj" fmla="val 9118"/>
            </a:avLst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dirty="0"/>
              <a:t>"5" &gt; "24"					' </a:t>
            </a:r>
            <a:r>
              <a:rPr lang="zh-CN" altLang="zh-CN" dirty="0"/>
              <a:t>结果为</a:t>
            </a:r>
            <a:r>
              <a:rPr lang="en-US" altLang="zh-CN" dirty="0"/>
              <a:t>True</a:t>
            </a:r>
            <a:endParaRPr lang="zh-CN" altLang="zh-CN" dirty="0"/>
          </a:p>
          <a:p>
            <a:r>
              <a:rPr lang="en-US" altLang="zh-CN" dirty="0"/>
              <a:t>"</a:t>
            </a:r>
            <a:r>
              <a:rPr lang="en-US" altLang="zh-CN" dirty="0" err="1"/>
              <a:t>aaa</a:t>
            </a:r>
            <a:r>
              <a:rPr lang="en-US" altLang="zh-CN" dirty="0"/>
              <a:t>" &gt; "</a:t>
            </a:r>
            <a:r>
              <a:rPr lang="en-US" altLang="zh-CN" dirty="0" err="1"/>
              <a:t>aa</a:t>
            </a:r>
            <a:r>
              <a:rPr lang="en-US" altLang="zh-CN" dirty="0"/>
              <a:t>"				</a:t>
            </a:r>
            <a:r>
              <a:rPr lang="en-US" altLang="zh-CN" dirty="0" smtClean="0"/>
              <a:t>'</a:t>
            </a:r>
            <a:r>
              <a:rPr lang="en-US" altLang="zh-CN" dirty="0"/>
              <a:t> </a:t>
            </a:r>
            <a:r>
              <a:rPr lang="zh-CN" altLang="zh-CN" dirty="0"/>
              <a:t>结果为</a:t>
            </a:r>
            <a:r>
              <a:rPr lang="en-US" altLang="zh-CN" dirty="0"/>
              <a:t>True</a:t>
            </a:r>
            <a:endParaRPr lang="zh-CN" altLang="zh-CN" dirty="0"/>
          </a:p>
          <a:p>
            <a:r>
              <a:rPr lang="en-US" altLang="zh-CN" dirty="0"/>
              <a:t>"54" = "5"					' </a:t>
            </a:r>
            <a:r>
              <a:rPr lang="zh-CN" altLang="zh-CN" dirty="0"/>
              <a:t>结果为</a:t>
            </a:r>
            <a:r>
              <a:rPr lang="en-US" altLang="zh-CN" dirty="0"/>
              <a:t>False</a:t>
            </a:r>
            <a:endParaRPr lang="zh-CN" altLang="zh-CN" dirty="0"/>
          </a:p>
          <a:p>
            <a:r>
              <a:rPr lang="en-US" altLang="zh-CN" dirty="0"/>
              <a:t>"54" &lt; "9"					' </a:t>
            </a:r>
            <a:r>
              <a:rPr lang="zh-CN" altLang="zh-CN" dirty="0"/>
              <a:t>结果为</a:t>
            </a:r>
            <a:r>
              <a:rPr lang="en-US" altLang="zh-CN" dirty="0"/>
              <a:t>True</a:t>
            </a:r>
            <a:endParaRPr lang="zh-CN" altLang="zh-CN" dirty="0"/>
          </a:p>
          <a:p>
            <a:r>
              <a:rPr lang="en-US" altLang="zh-CN" dirty="0"/>
              <a:t>"54" &gt;= "5"				</a:t>
            </a:r>
            <a:r>
              <a:rPr lang="en-US" altLang="zh-CN" dirty="0" smtClean="0"/>
              <a:t>'</a:t>
            </a:r>
            <a:r>
              <a:rPr lang="en-US" altLang="zh-CN" dirty="0"/>
              <a:t> </a:t>
            </a:r>
            <a:r>
              <a:rPr lang="zh-CN" altLang="zh-CN" dirty="0"/>
              <a:t>结果为</a:t>
            </a:r>
            <a:r>
              <a:rPr lang="en-US" altLang="zh-CN" dirty="0" smtClean="0"/>
              <a:t>True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1119464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9"/>
          <p:cNvSpPr txBox="1"/>
          <p:nvPr/>
        </p:nvSpPr>
        <p:spPr>
          <a:xfrm>
            <a:off x="621887" y="109260"/>
            <a:ext cx="4619963" cy="474905"/>
          </a:xfrm>
          <a:prstGeom prst="rect">
            <a:avLst/>
          </a:prstGeom>
          <a:noFill/>
        </p:spPr>
        <p:txBody>
          <a:bodyPr wrap="square" lIns="119792" tIns="59896" rIns="119792" bIns="59896" rtlCol="0">
            <a:spAutoFit/>
          </a:bodyPr>
          <a:lstStyle>
            <a:defPPr>
              <a:defRPr lang="zh-CN"/>
            </a:defPPr>
            <a:lvl1pPr>
              <a:defRPr sz="2300" b="1">
                <a:blipFill>
                  <a:blip r:embed="rId2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3</a:t>
            </a:r>
            <a:r>
              <a:rPr lang="zh-CN" altLang="zh-CN" dirty="0"/>
              <a:t>．关系运算符和关系表达式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82502" y="829340"/>
            <a:ext cx="9622465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6088"/>
            <a:r>
              <a:rPr lang="en-US" altLang="zh-CN" dirty="0"/>
              <a:t>Like</a:t>
            </a:r>
            <a:r>
              <a:rPr lang="zh-CN" altLang="zh-CN" dirty="0"/>
              <a:t>运算符用来比较两个字符串的模式是否匹配，即判断一个字符串是否符合某一模式。在</a:t>
            </a:r>
            <a:r>
              <a:rPr lang="en-US" altLang="zh-CN" dirty="0"/>
              <a:t>Like</a:t>
            </a:r>
            <a:r>
              <a:rPr lang="zh-CN" altLang="zh-CN" dirty="0"/>
              <a:t>表达式中可使用通配符，见表</a:t>
            </a:r>
            <a:r>
              <a:rPr lang="en-US" altLang="zh-CN" dirty="0"/>
              <a:t>3.9</a:t>
            </a:r>
            <a:r>
              <a:rPr lang="zh-CN" altLang="zh-CN" dirty="0" smtClean="0"/>
              <a:t>。</a:t>
            </a:r>
            <a:endParaRPr lang="zh-CN" altLang="zh-CN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7420941"/>
              </p:ext>
            </p:extLst>
          </p:nvPr>
        </p:nvGraphicFramePr>
        <p:xfrm>
          <a:off x="2205406" y="1584584"/>
          <a:ext cx="7640342" cy="2296302"/>
        </p:xfrm>
        <a:graphic>
          <a:graphicData uri="http://schemas.openxmlformats.org/drawingml/2006/table">
            <a:tbl>
              <a:tblPr firstRow="1" firstCol="1" bandRow="1" bandCol="1"/>
              <a:tblGrid>
                <a:gridCol w="1252444"/>
                <a:gridCol w="3425803"/>
                <a:gridCol w="1044426"/>
                <a:gridCol w="1917669"/>
              </a:tblGrid>
              <a:tr h="382717">
                <a:tc>
                  <a:txBody>
                    <a:bodyPr/>
                    <a:lstStyle/>
                    <a:p>
                      <a:pPr algn="ctr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zh-CN" sz="1400" b="1" kern="1050">
                          <a:effectLst/>
                          <a:latin typeface="Times New Roman"/>
                          <a:ea typeface="宋体"/>
                        </a:rPr>
                        <a:t>通配符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10">
                      <a:fgClr>
                        <a:srgbClr val="FFFFFF"/>
                      </a:fgClr>
                      <a:bgClr>
                        <a:srgbClr val="E5E5E5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zh-CN" sz="1400" b="1" kern="1050">
                          <a:effectLst/>
                          <a:latin typeface="Times New Roman"/>
                          <a:ea typeface="宋体"/>
                        </a:rPr>
                        <a:t>含义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10">
                      <a:fgClr>
                        <a:srgbClr val="FFFFFF"/>
                      </a:fgClr>
                      <a:bgClr>
                        <a:srgbClr val="E5E5E5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zh-CN" sz="1400" b="1" kern="1050">
                          <a:effectLst/>
                          <a:latin typeface="Times New Roman"/>
                          <a:ea typeface="宋体"/>
                        </a:rPr>
                        <a:t>实例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10">
                      <a:fgClr>
                        <a:srgbClr val="FFFFFF"/>
                      </a:fgClr>
                      <a:bgClr>
                        <a:srgbClr val="E5E5E5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zh-CN" sz="1400" b="1" kern="1050">
                          <a:effectLst/>
                          <a:latin typeface="Times New Roman"/>
                          <a:ea typeface="宋体"/>
                        </a:rPr>
                        <a:t>可匹配字符串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10">
                      <a:fgClr>
                        <a:srgbClr val="FFFFFF"/>
                      </a:fgClr>
                      <a:bgClr>
                        <a:srgbClr val="E5E5E5"/>
                      </a:bgClr>
                    </a:pattFill>
                  </a:tcPr>
                </a:tc>
              </a:tr>
              <a:tr h="382717"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*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可匹配零个或多个字符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S*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Sos, Smith, </a:t>
                      </a: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…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2717"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?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可匹配任何单个字符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S?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So, Sm, </a:t>
                      </a: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…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2717"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#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可匹配任何单个数字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123#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1234, 1238, </a:t>
                      </a: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…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2717"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[list]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可匹配列表中的单个字符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[a-f]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b, e, f, </a:t>
                      </a: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…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2717"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[!list]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可匹配列表以外的单个字符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[!a-f]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 dirty="0">
                          <a:effectLst/>
                          <a:latin typeface="Times New Roman"/>
                          <a:ea typeface="宋体"/>
                        </a:rPr>
                        <a:t>G, h, s, </a:t>
                      </a:r>
                      <a:r>
                        <a:rPr lang="zh-CN" sz="1400" kern="1050" dirty="0">
                          <a:effectLst/>
                          <a:latin typeface="Times New Roman"/>
                          <a:ea typeface="宋体"/>
                        </a:rPr>
                        <a:t>…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5" name="矩形 4"/>
          <p:cNvSpPr/>
          <p:nvPr/>
        </p:nvSpPr>
        <p:spPr>
          <a:xfrm>
            <a:off x="1491341" y="4029314"/>
            <a:ext cx="838691" cy="3539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dirty="0"/>
              <a:t>例如：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573619" y="4412161"/>
            <a:ext cx="8644269" cy="1549360"/>
          </a:xfrm>
          <a:prstGeom prst="roundRect">
            <a:avLst>
              <a:gd name="adj" fmla="val 13922"/>
            </a:avLst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dirty="0"/>
              <a:t>"264" Like "2?4"				' </a:t>
            </a:r>
            <a:r>
              <a:rPr lang="zh-CN" altLang="zh-CN" dirty="0"/>
              <a:t>结果为</a:t>
            </a:r>
            <a:r>
              <a:rPr lang="en-US" altLang="zh-CN" dirty="0"/>
              <a:t>True</a:t>
            </a:r>
            <a:endParaRPr lang="zh-CN" altLang="zh-CN" dirty="0"/>
          </a:p>
          <a:p>
            <a:r>
              <a:rPr lang="en-US" altLang="zh-CN" dirty="0"/>
              <a:t>"a2a" Like "</a:t>
            </a:r>
            <a:r>
              <a:rPr lang="en-US" altLang="zh-CN" dirty="0" err="1"/>
              <a:t>a#a</a:t>
            </a:r>
            <a:r>
              <a:rPr lang="en-US" altLang="zh-CN" dirty="0"/>
              <a:t>"				' </a:t>
            </a:r>
            <a:r>
              <a:rPr lang="zh-CN" altLang="zh-CN" dirty="0"/>
              <a:t>结果为</a:t>
            </a:r>
            <a:r>
              <a:rPr lang="en-US" altLang="zh-CN" dirty="0"/>
              <a:t>True</a:t>
            </a:r>
            <a:endParaRPr lang="zh-CN" altLang="zh-CN" dirty="0"/>
          </a:p>
          <a:p>
            <a:r>
              <a:rPr lang="en-US" altLang="zh-CN" dirty="0"/>
              <a:t>"V" Like "[A-Z]"				' </a:t>
            </a:r>
            <a:r>
              <a:rPr lang="zh-CN" altLang="zh-CN" dirty="0"/>
              <a:t>结果为</a:t>
            </a:r>
            <a:r>
              <a:rPr lang="en-US" altLang="zh-CN" dirty="0"/>
              <a:t>True</a:t>
            </a:r>
            <a:endParaRPr lang="zh-CN" altLang="zh-CN" dirty="0"/>
          </a:p>
          <a:p>
            <a:r>
              <a:rPr lang="en-US" altLang="zh-CN" dirty="0"/>
              <a:t>"V" Like "[!A-Z]"				' </a:t>
            </a:r>
            <a:r>
              <a:rPr lang="zh-CN" altLang="zh-CN" dirty="0"/>
              <a:t>结果为</a:t>
            </a:r>
            <a:r>
              <a:rPr lang="en-US" altLang="zh-CN" dirty="0"/>
              <a:t>False</a:t>
            </a:r>
            <a:endParaRPr lang="zh-CN" altLang="zh-CN" dirty="0"/>
          </a:p>
          <a:p>
            <a:r>
              <a:rPr lang="en-US" altLang="zh-CN" dirty="0"/>
              <a:t>"</a:t>
            </a:r>
            <a:r>
              <a:rPr lang="en-US" altLang="zh-CN" dirty="0" err="1"/>
              <a:t>aBBBa</a:t>
            </a:r>
            <a:r>
              <a:rPr lang="en-US" altLang="zh-CN" dirty="0"/>
              <a:t>" Like "a*a"			</a:t>
            </a:r>
            <a:r>
              <a:rPr lang="en-US" altLang="zh-CN" dirty="0" smtClean="0"/>
              <a:t>	'</a:t>
            </a:r>
            <a:r>
              <a:rPr lang="en-US" altLang="zh-CN" dirty="0"/>
              <a:t> </a:t>
            </a:r>
            <a:r>
              <a:rPr lang="zh-CN" altLang="zh-CN" dirty="0"/>
              <a:t>结果为</a:t>
            </a:r>
            <a:r>
              <a:rPr lang="en-US" altLang="zh-CN" dirty="0" smtClean="0"/>
              <a:t>True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2330605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9"/>
          <p:cNvSpPr txBox="1"/>
          <p:nvPr/>
        </p:nvSpPr>
        <p:spPr>
          <a:xfrm>
            <a:off x="621887" y="109260"/>
            <a:ext cx="4619963" cy="474905"/>
          </a:xfrm>
          <a:prstGeom prst="rect">
            <a:avLst/>
          </a:prstGeom>
          <a:noFill/>
        </p:spPr>
        <p:txBody>
          <a:bodyPr wrap="square" lIns="119792" tIns="59896" rIns="119792" bIns="59896" rtlCol="0">
            <a:spAutoFit/>
          </a:bodyPr>
          <a:lstStyle>
            <a:defPPr>
              <a:defRPr lang="zh-CN"/>
            </a:defPPr>
            <a:lvl1pPr>
              <a:defRPr sz="2300" b="1">
                <a:blipFill>
                  <a:blip r:embed="rId2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3</a:t>
            </a:r>
            <a:r>
              <a:rPr lang="zh-CN" altLang="zh-CN" dirty="0"/>
              <a:t>．关系运算符和关系表达式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244008" y="829340"/>
            <a:ext cx="918653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b="1" dirty="0"/>
              <a:t>（</a:t>
            </a:r>
            <a:r>
              <a:rPr lang="en-US" altLang="zh-CN" b="1" dirty="0"/>
              <a:t>3</a:t>
            </a:r>
            <a:r>
              <a:rPr lang="zh-CN" altLang="zh-CN" b="1" dirty="0"/>
              <a:t>）对象比较</a:t>
            </a:r>
          </a:p>
          <a:p>
            <a:r>
              <a:rPr lang="zh-CN" altLang="zh-CN" dirty="0"/>
              <a:t>可以用</a:t>
            </a:r>
            <a:r>
              <a:rPr lang="en-US" altLang="zh-CN" dirty="0"/>
              <a:t>Is</a:t>
            </a:r>
            <a:r>
              <a:rPr lang="zh-CN" altLang="zh-CN" dirty="0"/>
              <a:t>和</a:t>
            </a:r>
            <a:r>
              <a:rPr lang="en-US" altLang="zh-CN" dirty="0" err="1"/>
              <a:t>IsNot</a:t>
            </a:r>
            <a:r>
              <a:rPr lang="zh-CN" altLang="zh-CN" dirty="0"/>
              <a:t>运算符来比较对象，其语法格式如下</a:t>
            </a:r>
            <a:r>
              <a:rPr lang="zh-CN" altLang="zh-CN" dirty="0" smtClean="0"/>
              <a:t>：</a:t>
            </a:r>
            <a:endParaRPr lang="zh-CN" altLang="zh-CN" dirty="0"/>
          </a:p>
        </p:txBody>
      </p:sp>
      <p:sp>
        <p:nvSpPr>
          <p:cNvPr id="4" name="TextBox 3"/>
          <p:cNvSpPr txBox="1"/>
          <p:nvPr/>
        </p:nvSpPr>
        <p:spPr>
          <a:xfrm>
            <a:off x="1318437" y="1541721"/>
            <a:ext cx="8856921" cy="68103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zh-CN" dirty="0"/>
              <a:t>对象名</a:t>
            </a:r>
            <a:r>
              <a:rPr lang="en-US" altLang="zh-CN" dirty="0"/>
              <a:t>1  Is  </a:t>
            </a:r>
            <a:r>
              <a:rPr lang="zh-CN" altLang="zh-CN" dirty="0"/>
              <a:t>对象名</a:t>
            </a:r>
            <a:r>
              <a:rPr lang="en-US" altLang="zh-CN" dirty="0"/>
              <a:t>2</a:t>
            </a:r>
            <a:endParaRPr lang="zh-CN" altLang="zh-CN" dirty="0"/>
          </a:p>
          <a:p>
            <a:r>
              <a:rPr lang="zh-CN" altLang="zh-CN" dirty="0"/>
              <a:t>对象名</a:t>
            </a:r>
            <a:r>
              <a:rPr lang="en-US" altLang="zh-CN" dirty="0"/>
              <a:t>1  </a:t>
            </a:r>
            <a:r>
              <a:rPr lang="en-US" altLang="zh-CN" dirty="0" err="1"/>
              <a:t>IsNot</a:t>
            </a:r>
            <a:r>
              <a:rPr lang="en-US" altLang="zh-CN" dirty="0"/>
              <a:t>  </a:t>
            </a:r>
            <a:r>
              <a:rPr lang="zh-CN" altLang="zh-CN" dirty="0"/>
              <a:t>对象名</a:t>
            </a:r>
            <a:r>
              <a:rPr lang="en-US" altLang="zh-CN" dirty="0" smtClean="0"/>
              <a:t>2</a:t>
            </a:r>
            <a:endParaRPr lang="zh-CN" altLang="zh-CN" dirty="0"/>
          </a:p>
        </p:txBody>
      </p:sp>
      <p:sp>
        <p:nvSpPr>
          <p:cNvPr id="5" name="矩形 4"/>
          <p:cNvSpPr/>
          <p:nvPr/>
        </p:nvSpPr>
        <p:spPr>
          <a:xfrm>
            <a:off x="808074" y="2292987"/>
            <a:ext cx="9877647" cy="877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46088"/>
            <a:r>
              <a:rPr lang="zh-CN" altLang="zh-CN" dirty="0"/>
              <a:t>①</a:t>
            </a:r>
            <a:r>
              <a:rPr lang="en-US" altLang="zh-CN" dirty="0"/>
              <a:t> Is</a:t>
            </a:r>
            <a:r>
              <a:rPr lang="zh-CN" altLang="zh-CN" dirty="0"/>
              <a:t>运算符用来判断两个变量是否引用同一个对象，它不执行值的比较。如果两个对象变量都引用同一个对象，</a:t>
            </a:r>
            <a:r>
              <a:rPr lang="en-US" altLang="zh-CN" dirty="0"/>
              <a:t>Is</a:t>
            </a:r>
            <a:r>
              <a:rPr lang="zh-CN" altLang="zh-CN" dirty="0"/>
              <a:t>运算的结果为</a:t>
            </a:r>
            <a:r>
              <a:rPr lang="en-US" altLang="zh-CN" dirty="0"/>
              <a:t>True</a:t>
            </a:r>
            <a:r>
              <a:rPr lang="zh-CN" altLang="zh-CN" dirty="0"/>
              <a:t>，否则为</a:t>
            </a:r>
            <a:r>
              <a:rPr lang="en-US" altLang="zh-CN" dirty="0"/>
              <a:t>False</a:t>
            </a:r>
            <a:r>
              <a:rPr lang="zh-CN" altLang="zh-CN" dirty="0"/>
              <a:t>。</a:t>
            </a:r>
          </a:p>
          <a:p>
            <a:pPr indent="446088"/>
            <a:r>
              <a:rPr lang="zh-CN" altLang="zh-CN" dirty="0"/>
              <a:t>例如：</a:t>
            </a:r>
          </a:p>
        </p:txBody>
      </p:sp>
      <p:sp>
        <p:nvSpPr>
          <p:cNvPr id="6" name="圆角矩形 5"/>
          <p:cNvSpPr/>
          <p:nvPr/>
        </p:nvSpPr>
        <p:spPr>
          <a:xfrm>
            <a:off x="1318437" y="3170150"/>
            <a:ext cx="8856921" cy="1259919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dirty="0"/>
              <a:t>Dim  </a:t>
            </a:r>
            <a:r>
              <a:rPr lang="en-US" altLang="zh-CN" dirty="0" err="1"/>
              <a:t>objX</a:t>
            </a:r>
            <a:r>
              <a:rPr lang="en-US" altLang="zh-CN" dirty="0"/>
              <a:t>  As  Button</a:t>
            </a:r>
            <a:endParaRPr lang="zh-CN" altLang="zh-CN" dirty="0"/>
          </a:p>
          <a:p>
            <a:r>
              <a:rPr lang="en-US" altLang="zh-CN" dirty="0"/>
              <a:t>Dim  </a:t>
            </a:r>
            <a:r>
              <a:rPr lang="en-US" altLang="zh-CN" dirty="0" err="1"/>
              <a:t>objY</a:t>
            </a:r>
            <a:r>
              <a:rPr lang="en-US" altLang="zh-CN" dirty="0"/>
              <a:t>  As  New  Button</a:t>
            </a:r>
            <a:endParaRPr lang="zh-CN" altLang="zh-CN" dirty="0"/>
          </a:p>
          <a:p>
            <a:r>
              <a:rPr lang="en-US" altLang="zh-CN" dirty="0" err="1"/>
              <a:t>objX</a:t>
            </a:r>
            <a:r>
              <a:rPr lang="en-US" altLang="zh-CN" dirty="0"/>
              <a:t> = </a:t>
            </a:r>
            <a:r>
              <a:rPr lang="en-US" altLang="zh-CN" dirty="0" err="1"/>
              <a:t>objY</a:t>
            </a:r>
            <a:endParaRPr lang="zh-CN" altLang="zh-CN" dirty="0"/>
          </a:p>
          <a:p>
            <a:r>
              <a:rPr lang="en-US" altLang="zh-CN" dirty="0" err="1"/>
              <a:t>MyResult</a:t>
            </a:r>
            <a:r>
              <a:rPr lang="en-US" altLang="zh-CN" dirty="0"/>
              <a:t> = </a:t>
            </a:r>
            <a:r>
              <a:rPr lang="en-US" altLang="zh-CN" dirty="0" err="1"/>
              <a:t>objX</a:t>
            </a:r>
            <a:r>
              <a:rPr lang="en-US" altLang="zh-CN" dirty="0"/>
              <a:t>  Is  </a:t>
            </a:r>
            <a:r>
              <a:rPr lang="en-US" altLang="zh-CN" dirty="0" err="1"/>
              <a:t>objY</a:t>
            </a:r>
            <a:r>
              <a:rPr lang="en-US" altLang="zh-CN" dirty="0"/>
              <a:t>		' </a:t>
            </a:r>
            <a:r>
              <a:rPr lang="zh-CN" altLang="zh-CN" dirty="0"/>
              <a:t>结果为</a:t>
            </a:r>
            <a:r>
              <a:rPr lang="en-US" altLang="zh-CN" dirty="0"/>
              <a:t>True</a:t>
            </a:r>
            <a:endParaRPr lang="zh-CN" altLang="zh-CN" dirty="0"/>
          </a:p>
        </p:txBody>
      </p:sp>
      <p:sp>
        <p:nvSpPr>
          <p:cNvPr id="7" name="矩形 6"/>
          <p:cNvSpPr/>
          <p:nvPr/>
        </p:nvSpPr>
        <p:spPr>
          <a:xfrm>
            <a:off x="808074" y="4430069"/>
            <a:ext cx="9877647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46088"/>
            <a:r>
              <a:rPr lang="zh-CN" altLang="zh-CN" dirty="0"/>
              <a:t>上例中，</a:t>
            </a:r>
            <a:r>
              <a:rPr lang="en-US" altLang="zh-CN" dirty="0" err="1"/>
              <a:t>objX</a:t>
            </a:r>
            <a:r>
              <a:rPr lang="en-US" altLang="zh-CN" dirty="0"/>
              <a:t>  Is  </a:t>
            </a:r>
            <a:r>
              <a:rPr lang="en-US" altLang="zh-CN" dirty="0" err="1"/>
              <a:t>objY</a:t>
            </a:r>
            <a:r>
              <a:rPr lang="zh-CN" altLang="zh-CN" dirty="0"/>
              <a:t>计算为</a:t>
            </a:r>
            <a:r>
              <a:rPr lang="en-US" altLang="zh-CN" dirty="0"/>
              <a:t>True</a:t>
            </a:r>
            <a:r>
              <a:rPr lang="zh-CN" altLang="zh-CN" dirty="0"/>
              <a:t>，因为两个变量引用的是同一个</a:t>
            </a:r>
            <a:r>
              <a:rPr lang="en-US" altLang="zh-CN" dirty="0"/>
              <a:t>Button</a:t>
            </a:r>
            <a:r>
              <a:rPr lang="zh-CN" altLang="zh-CN" dirty="0"/>
              <a:t>实例。而下面的例子运算结果则为</a:t>
            </a:r>
            <a:r>
              <a:rPr lang="en-US" altLang="zh-CN" dirty="0"/>
              <a:t>False</a:t>
            </a:r>
            <a:r>
              <a:rPr lang="zh-CN" altLang="zh-CN" dirty="0"/>
              <a:t>：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318437" y="5092989"/>
            <a:ext cx="8856921" cy="97047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dirty="0"/>
              <a:t>Dim  </a:t>
            </a:r>
            <a:r>
              <a:rPr lang="en-US" altLang="zh-CN" dirty="0" err="1"/>
              <a:t>objX</a:t>
            </a:r>
            <a:r>
              <a:rPr lang="en-US" altLang="zh-CN" dirty="0"/>
              <a:t>  As  Button</a:t>
            </a:r>
            <a:endParaRPr lang="zh-CN" altLang="zh-CN" dirty="0"/>
          </a:p>
          <a:p>
            <a:r>
              <a:rPr lang="en-US" altLang="zh-CN" dirty="0"/>
              <a:t>Dim  </a:t>
            </a:r>
            <a:r>
              <a:rPr lang="en-US" altLang="zh-CN" dirty="0" err="1"/>
              <a:t>objY</a:t>
            </a:r>
            <a:r>
              <a:rPr lang="en-US" altLang="zh-CN" dirty="0"/>
              <a:t>  As  New  Button</a:t>
            </a:r>
            <a:endParaRPr lang="zh-CN" altLang="zh-CN" dirty="0"/>
          </a:p>
          <a:p>
            <a:r>
              <a:rPr lang="en-US" altLang="zh-CN" dirty="0" err="1"/>
              <a:t>MyResult</a:t>
            </a:r>
            <a:r>
              <a:rPr lang="en-US" altLang="zh-CN" dirty="0"/>
              <a:t> = </a:t>
            </a:r>
            <a:r>
              <a:rPr lang="en-US" altLang="zh-CN" dirty="0" err="1"/>
              <a:t>objX</a:t>
            </a:r>
            <a:r>
              <a:rPr lang="en-US" altLang="zh-CN" dirty="0"/>
              <a:t>  Is  </a:t>
            </a:r>
            <a:r>
              <a:rPr lang="en-US" altLang="zh-CN" dirty="0" err="1"/>
              <a:t>objY</a:t>
            </a:r>
            <a:r>
              <a:rPr lang="en-US" altLang="zh-CN" dirty="0"/>
              <a:t>		' </a:t>
            </a:r>
            <a:r>
              <a:rPr lang="zh-CN" altLang="zh-CN" dirty="0"/>
              <a:t>结果为</a:t>
            </a:r>
            <a:r>
              <a:rPr lang="en-US" altLang="zh-CN" dirty="0" smtClean="0"/>
              <a:t>False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45397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9"/>
          <p:cNvSpPr txBox="1"/>
          <p:nvPr/>
        </p:nvSpPr>
        <p:spPr>
          <a:xfrm>
            <a:off x="621887" y="109260"/>
            <a:ext cx="4619963" cy="474905"/>
          </a:xfrm>
          <a:prstGeom prst="rect">
            <a:avLst/>
          </a:prstGeom>
          <a:noFill/>
        </p:spPr>
        <p:txBody>
          <a:bodyPr wrap="square" lIns="119792" tIns="59896" rIns="119792" bIns="59896" rtlCol="0">
            <a:spAutoFit/>
          </a:bodyPr>
          <a:lstStyle>
            <a:defPPr>
              <a:defRPr lang="zh-CN"/>
            </a:defPPr>
            <a:lvl1pPr>
              <a:defRPr sz="2300" b="1">
                <a:blipFill>
                  <a:blip r:embed="rId2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3</a:t>
            </a:r>
            <a:r>
              <a:rPr lang="zh-CN" altLang="zh-CN" dirty="0"/>
              <a:t>．关系运算符和关系表达式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116419" y="1153656"/>
            <a:ext cx="9356651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6088"/>
            <a:r>
              <a:rPr lang="zh-CN" altLang="zh-CN" dirty="0"/>
              <a:t>②</a:t>
            </a:r>
            <a:r>
              <a:rPr lang="en-US" altLang="zh-CN" dirty="0"/>
              <a:t> </a:t>
            </a:r>
            <a:r>
              <a:rPr lang="en-US" altLang="zh-CN" dirty="0" err="1"/>
              <a:t>IsNot</a:t>
            </a:r>
            <a:r>
              <a:rPr lang="zh-CN" altLang="zh-CN" dirty="0"/>
              <a:t>运算符用来判断两个变量是否引用不同的对象，它也不执行值的比较。如果两个对象变量都引用同一个对象，</a:t>
            </a:r>
            <a:r>
              <a:rPr lang="en-US" altLang="zh-CN" dirty="0" err="1"/>
              <a:t>IsNot</a:t>
            </a:r>
            <a:r>
              <a:rPr lang="zh-CN" altLang="zh-CN" dirty="0"/>
              <a:t>运算的结果为</a:t>
            </a:r>
            <a:r>
              <a:rPr lang="en-US" altLang="zh-CN" dirty="0"/>
              <a:t>False</a:t>
            </a:r>
            <a:r>
              <a:rPr lang="zh-CN" altLang="zh-CN" dirty="0"/>
              <a:t>，否则为</a:t>
            </a:r>
            <a:r>
              <a:rPr lang="en-US" altLang="zh-CN" dirty="0"/>
              <a:t>True</a:t>
            </a:r>
            <a:r>
              <a:rPr lang="zh-CN" altLang="zh-CN" dirty="0"/>
              <a:t>。</a:t>
            </a:r>
          </a:p>
          <a:p>
            <a:pPr indent="446088"/>
            <a:r>
              <a:rPr lang="zh-CN" altLang="zh-CN" dirty="0"/>
              <a:t>例如</a:t>
            </a:r>
            <a:r>
              <a:rPr lang="zh-CN" altLang="zh-CN" dirty="0" smtClean="0"/>
              <a:t>：</a:t>
            </a:r>
            <a:endParaRPr lang="zh-CN" altLang="zh-CN" dirty="0"/>
          </a:p>
        </p:txBody>
      </p:sp>
      <p:sp>
        <p:nvSpPr>
          <p:cNvPr id="4" name="TextBox 3"/>
          <p:cNvSpPr txBox="1"/>
          <p:nvPr/>
        </p:nvSpPr>
        <p:spPr>
          <a:xfrm>
            <a:off x="1658679" y="2030819"/>
            <a:ext cx="8208335" cy="1259919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dirty="0"/>
              <a:t>Dim  </a:t>
            </a:r>
            <a:r>
              <a:rPr lang="en-US" altLang="zh-CN" dirty="0" err="1"/>
              <a:t>objX</a:t>
            </a:r>
            <a:r>
              <a:rPr lang="en-US" altLang="zh-CN" dirty="0"/>
              <a:t>  As  Button</a:t>
            </a:r>
            <a:endParaRPr lang="zh-CN" altLang="zh-CN" dirty="0"/>
          </a:p>
          <a:p>
            <a:r>
              <a:rPr lang="en-US" altLang="zh-CN" dirty="0"/>
              <a:t>Dim  </a:t>
            </a:r>
            <a:r>
              <a:rPr lang="en-US" altLang="zh-CN" dirty="0" err="1"/>
              <a:t>objY</a:t>
            </a:r>
            <a:r>
              <a:rPr lang="en-US" altLang="zh-CN" dirty="0"/>
              <a:t>  As  New  Button</a:t>
            </a:r>
            <a:endParaRPr lang="zh-CN" altLang="zh-CN" dirty="0"/>
          </a:p>
          <a:p>
            <a:r>
              <a:rPr lang="en-US" altLang="zh-CN" dirty="0" err="1"/>
              <a:t>objX</a:t>
            </a:r>
            <a:r>
              <a:rPr lang="en-US" altLang="zh-CN" dirty="0"/>
              <a:t> = </a:t>
            </a:r>
            <a:r>
              <a:rPr lang="en-US" altLang="zh-CN" dirty="0" err="1"/>
              <a:t>objY</a:t>
            </a:r>
            <a:endParaRPr lang="zh-CN" altLang="zh-CN" dirty="0"/>
          </a:p>
          <a:p>
            <a:r>
              <a:rPr lang="en-US" altLang="zh-CN" dirty="0" err="1"/>
              <a:t>MyResult</a:t>
            </a:r>
            <a:r>
              <a:rPr lang="en-US" altLang="zh-CN" dirty="0"/>
              <a:t> = </a:t>
            </a:r>
            <a:r>
              <a:rPr lang="en-US" altLang="zh-CN" dirty="0" err="1"/>
              <a:t>objX</a:t>
            </a:r>
            <a:r>
              <a:rPr lang="en-US" altLang="zh-CN" dirty="0"/>
              <a:t>  </a:t>
            </a:r>
            <a:r>
              <a:rPr lang="en-US" altLang="zh-CN" dirty="0" err="1"/>
              <a:t>IsNot</a:t>
            </a:r>
            <a:r>
              <a:rPr lang="en-US" altLang="zh-CN" dirty="0"/>
              <a:t>  </a:t>
            </a:r>
            <a:r>
              <a:rPr lang="en-US" altLang="zh-CN" dirty="0" err="1"/>
              <a:t>objY</a:t>
            </a:r>
            <a:r>
              <a:rPr lang="en-US" altLang="zh-CN" dirty="0"/>
              <a:t>	' </a:t>
            </a:r>
            <a:r>
              <a:rPr lang="zh-CN" altLang="zh-CN" dirty="0"/>
              <a:t>结果为</a:t>
            </a:r>
            <a:r>
              <a:rPr lang="en-US" altLang="zh-CN" dirty="0" smtClean="0"/>
              <a:t>False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2987028100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9"/>
          <p:cNvSpPr txBox="1"/>
          <p:nvPr/>
        </p:nvSpPr>
        <p:spPr>
          <a:xfrm>
            <a:off x="621887" y="109260"/>
            <a:ext cx="4619963" cy="474905"/>
          </a:xfrm>
          <a:prstGeom prst="rect">
            <a:avLst/>
          </a:prstGeom>
          <a:noFill/>
        </p:spPr>
        <p:txBody>
          <a:bodyPr wrap="square" lIns="119792" tIns="59896" rIns="119792" bIns="59896" rtlCol="0">
            <a:spAutoFit/>
          </a:bodyPr>
          <a:lstStyle>
            <a:defPPr>
              <a:defRPr lang="zh-CN"/>
            </a:defPPr>
            <a:lvl1pPr>
              <a:defRPr sz="2300" b="1">
                <a:blipFill>
                  <a:blip r:embed="rId2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4</a:t>
            </a:r>
            <a:r>
              <a:rPr lang="zh-CN" altLang="zh-CN" dirty="0"/>
              <a:t>．连接运算符和连接表达式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25033" y="818707"/>
            <a:ext cx="9675627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6088"/>
            <a:r>
              <a:rPr lang="zh-CN" altLang="zh-CN" dirty="0"/>
              <a:t>连接运算符是用来合并字符串的运算符，包括“</a:t>
            </a:r>
            <a:r>
              <a:rPr lang="en-US" altLang="zh-CN" dirty="0"/>
              <a:t>&amp;</a:t>
            </a:r>
            <a:r>
              <a:rPr lang="zh-CN" altLang="zh-CN" dirty="0"/>
              <a:t>”和“</a:t>
            </a:r>
            <a:r>
              <a:rPr lang="en-US" altLang="zh-CN" dirty="0"/>
              <a:t>+</a:t>
            </a:r>
            <a:r>
              <a:rPr lang="zh-CN" altLang="zh-CN" dirty="0"/>
              <a:t>”运算符。它们用来强制对两个表达式做字符串连接。</a:t>
            </a:r>
          </a:p>
          <a:p>
            <a:pPr indent="446088"/>
            <a:r>
              <a:rPr lang="zh-CN" altLang="zh-CN" dirty="0"/>
              <a:t>用连接运算符将两个表达式连接起来的式子称为连接表达式。</a:t>
            </a:r>
          </a:p>
          <a:p>
            <a:pPr indent="446088"/>
            <a:r>
              <a:rPr lang="zh-CN" altLang="zh-CN" dirty="0"/>
              <a:t>例如</a:t>
            </a:r>
            <a:r>
              <a:rPr lang="zh-CN" altLang="zh-CN" dirty="0" smtClean="0"/>
              <a:t>：</a:t>
            </a:r>
            <a:endParaRPr lang="zh-CN" altLang="zh-CN" dirty="0"/>
          </a:p>
        </p:txBody>
      </p:sp>
      <p:sp>
        <p:nvSpPr>
          <p:cNvPr id="4" name="TextBox 3"/>
          <p:cNvSpPr txBox="1"/>
          <p:nvPr/>
        </p:nvSpPr>
        <p:spPr>
          <a:xfrm>
            <a:off x="1461976" y="1953214"/>
            <a:ext cx="8601740" cy="1259919"/>
          </a:xfrm>
          <a:prstGeom prst="roundRect">
            <a:avLst>
              <a:gd name="adj" fmla="val 10760"/>
            </a:avLst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dirty="0"/>
              <a:t>Dim  </a:t>
            </a:r>
            <a:r>
              <a:rPr lang="en-US" altLang="zh-CN" dirty="0" err="1"/>
              <a:t>strMyStrA</a:t>
            </a:r>
            <a:r>
              <a:rPr lang="en-US" altLang="zh-CN" dirty="0"/>
              <a:t>, </a:t>
            </a:r>
            <a:r>
              <a:rPr lang="en-US" altLang="zh-CN" dirty="0" err="1"/>
              <a:t>strMyStrB</a:t>
            </a:r>
            <a:r>
              <a:rPr lang="en-US" altLang="zh-CN" dirty="0"/>
              <a:t>, </a:t>
            </a:r>
            <a:r>
              <a:rPr lang="en-US" altLang="zh-CN" dirty="0" err="1"/>
              <a:t>strMyStrC</a:t>
            </a:r>
            <a:r>
              <a:rPr lang="en-US" altLang="zh-CN" dirty="0"/>
              <a:t>  As  String</a:t>
            </a:r>
            <a:endParaRPr lang="zh-CN" altLang="zh-CN" dirty="0"/>
          </a:p>
          <a:p>
            <a:r>
              <a:rPr lang="en-US" altLang="zh-CN" dirty="0" err="1"/>
              <a:t>strMyStrA</a:t>
            </a:r>
            <a:r>
              <a:rPr lang="en-US" altLang="zh-CN" dirty="0"/>
              <a:t> = "Hello" + "World"			' </a:t>
            </a:r>
            <a:r>
              <a:rPr lang="zh-CN" altLang="zh-CN" dirty="0"/>
              <a:t>结果为</a:t>
            </a:r>
            <a:r>
              <a:rPr lang="en-US" altLang="zh-CN" dirty="0"/>
              <a:t>"Hello World"</a:t>
            </a:r>
            <a:endParaRPr lang="zh-CN" altLang="zh-CN" dirty="0"/>
          </a:p>
          <a:p>
            <a:r>
              <a:rPr lang="en-US" altLang="zh-CN" dirty="0" err="1"/>
              <a:t>strMyStrB</a:t>
            </a:r>
            <a:r>
              <a:rPr lang="en-US" altLang="zh-CN" dirty="0"/>
              <a:t> = "How" &amp; "Are" &amp; "You"		' </a:t>
            </a:r>
            <a:r>
              <a:rPr lang="zh-CN" altLang="zh-CN" dirty="0"/>
              <a:t>结果为</a:t>
            </a:r>
            <a:r>
              <a:rPr lang="en-US" altLang="zh-CN" dirty="0"/>
              <a:t>"How Are You"</a:t>
            </a:r>
            <a:endParaRPr lang="zh-CN" altLang="zh-CN" dirty="0"/>
          </a:p>
          <a:p>
            <a:r>
              <a:rPr lang="en-US" altLang="zh-CN" dirty="0" err="1"/>
              <a:t>strMyStrC</a:t>
            </a:r>
            <a:r>
              <a:rPr lang="en-US" altLang="zh-CN" dirty="0"/>
              <a:t> = </a:t>
            </a:r>
            <a:r>
              <a:rPr lang="en-US" altLang="zh-CN" dirty="0" err="1"/>
              <a:t>strMyStrA</a:t>
            </a:r>
            <a:r>
              <a:rPr lang="en-US" altLang="zh-CN" dirty="0"/>
              <a:t> &amp; </a:t>
            </a:r>
            <a:r>
              <a:rPr lang="en-US" altLang="zh-CN" dirty="0" err="1"/>
              <a:t>strMyStrB</a:t>
            </a:r>
            <a:r>
              <a:rPr lang="en-US" altLang="zh-CN" dirty="0"/>
              <a:t>		' </a:t>
            </a:r>
            <a:r>
              <a:rPr lang="zh-CN" altLang="zh-CN" dirty="0"/>
              <a:t>结果为</a:t>
            </a:r>
            <a:r>
              <a:rPr lang="en-US" altLang="zh-CN" dirty="0"/>
              <a:t>"Hello World How Are You</a:t>
            </a:r>
            <a:r>
              <a:rPr lang="en-US" altLang="zh-CN" dirty="0" smtClean="0"/>
              <a:t>"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92655730"/>
      </p:ext>
    </p:extLst>
  </p:cSld>
  <p:clrMapOvr>
    <a:masterClrMapping/>
  </p:clrMapOvr>
  <p:transition spd="slow">
    <p:strips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9"/>
          <p:cNvSpPr txBox="1"/>
          <p:nvPr/>
        </p:nvSpPr>
        <p:spPr>
          <a:xfrm>
            <a:off x="621887" y="109260"/>
            <a:ext cx="4619963" cy="474905"/>
          </a:xfrm>
          <a:prstGeom prst="rect">
            <a:avLst/>
          </a:prstGeom>
          <a:noFill/>
        </p:spPr>
        <p:txBody>
          <a:bodyPr wrap="square" lIns="119792" tIns="59896" rIns="119792" bIns="59896" rtlCol="0">
            <a:spAutoFit/>
          </a:bodyPr>
          <a:lstStyle>
            <a:defPPr>
              <a:defRPr lang="zh-CN"/>
            </a:defPPr>
            <a:lvl1pPr>
              <a:defRPr sz="2300" b="1">
                <a:blipFill>
                  <a:blip r:embed="rId2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5</a:t>
            </a:r>
            <a:r>
              <a:rPr lang="zh-CN" altLang="zh-CN" dirty="0"/>
              <a:t>．逻辑运算符和逻辑表达式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82502" y="786809"/>
            <a:ext cx="948424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6088"/>
            <a:r>
              <a:rPr lang="zh-CN" altLang="zh-CN" dirty="0"/>
              <a:t>逻辑运算也称布尔运算，逻辑运算符是用来执行逻辑运算的运算符。</a:t>
            </a:r>
            <a:r>
              <a:rPr lang="en-US" altLang="zh-CN" dirty="0"/>
              <a:t>VB.NET</a:t>
            </a:r>
            <a:r>
              <a:rPr lang="zh-CN" altLang="zh-CN" dirty="0"/>
              <a:t>提供了</a:t>
            </a:r>
            <a:r>
              <a:rPr lang="en-US" altLang="zh-CN" dirty="0"/>
              <a:t>6</a:t>
            </a:r>
            <a:r>
              <a:rPr lang="zh-CN" altLang="zh-CN" dirty="0"/>
              <a:t>种逻辑运算符，见表</a:t>
            </a:r>
            <a:r>
              <a:rPr lang="en-US" altLang="zh-CN" dirty="0"/>
              <a:t>3.10</a:t>
            </a:r>
            <a:r>
              <a:rPr lang="zh-CN" altLang="zh-CN" dirty="0" smtClean="0"/>
              <a:t>。</a:t>
            </a:r>
            <a:endParaRPr lang="zh-CN" altLang="zh-CN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0320795"/>
              </p:ext>
            </p:extLst>
          </p:nvPr>
        </p:nvGraphicFramePr>
        <p:xfrm>
          <a:off x="1921410" y="1557412"/>
          <a:ext cx="7406426" cy="2408532"/>
        </p:xfrm>
        <a:graphic>
          <a:graphicData uri="http://schemas.openxmlformats.org/drawingml/2006/table">
            <a:tbl>
              <a:tblPr firstRow="1" firstCol="1" bandRow="1" bandCol="1"/>
              <a:tblGrid>
                <a:gridCol w="1086996"/>
                <a:gridCol w="1041664"/>
                <a:gridCol w="1504626"/>
                <a:gridCol w="3773140"/>
              </a:tblGrid>
              <a:tr h="344076">
                <a:tc>
                  <a:txBody>
                    <a:bodyPr/>
                    <a:lstStyle/>
                    <a:p>
                      <a:pPr algn="ctr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zh-CN" sz="1400" b="1" kern="1050">
                          <a:effectLst/>
                          <a:latin typeface="Times New Roman"/>
                          <a:ea typeface="宋体"/>
                        </a:rPr>
                        <a:t>逻辑运算符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10">
                      <a:fgClr>
                        <a:srgbClr val="FFFFFF"/>
                      </a:fgClr>
                      <a:bgClr>
                        <a:srgbClr val="E5E5E5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zh-CN" sz="1400" b="1" kern="1050">
                          <a:effectLst/>
                          <a:latin typeface="Times New Roman"/>
                          <a:ea typeface="宋体"/>
                        </a:rPr>
                        <a:t>名称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10">
                      <a:fgClr>
                        <a:srgbClr val="FFFFFF"/>
                      </a:fgClr>
                      <a:bgClr>
                        <a:srgbClr val="E5E5E5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zh-CN" sz="1400" b="1" kern="1050">
                          <a:effectLst/>
                          <a:latin typeface="Times New Roman"/>
                          <a:ea typeface="宋体"/>
                        </a:rPr>
                        <a:t>表达式例子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10">
                      <a:fgClr>
                        <a:srgbClr val="FFFFFF"/>
                      </a:fgClr>
                      <a:bgClr>
                        <a:srgbClr val="E5E5E5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zh-CN" sz="1400" b="1" kern="1050">
                          <a:effectLst/>
                          <a:latin typeface="Times New Roman"/>
                          <a:ea typeface="宋体"/>
                        </a:rPr>
                        <a:t>说明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10">
                      <a:fgClr>
                        <a:srgbClr val="FFFFFF"/>
                      </a:fgClr>
                      <a:bgClr>
                        <a:srgbClr val="E5E5E5"/>
                      </a:bgClr>
                    </a:pattFill>
                  </a:tcPr>
                </a:tc>
              </a:tr>
              <a:tr h="344076"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And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与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X  And  Y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两边同时为</a:t>
                      </a: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True</a:t>
                      </a: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，结果为</a:t>
                      </a: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True</a:t>
                      </a: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，否则为</a:t>
                      </a: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False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4076"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Or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或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X  Or  Y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两边同时为</a:t>
                      </a: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False</a:t>
                      </a: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，结果为</a:t>
                      </a: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False</a:t>
                      </a: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，否则为</a:t>
                      </a: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True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4076"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Xor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异或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X  Xor  Y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两边逻辑值不同，结果为</a:t>
                      </a: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True</a:t>
                      </a: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，否则为</a:t>
                      </a: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False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4076"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Not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非（取反）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Not  X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对逻辑值取反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4076"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AndAlso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短路与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X  AndAlso  Y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类似</a:t>
                      </a: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And</a:t>
                      </a: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运算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4076"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OrElse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短路或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X   OrElse   Y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zh-CN" sz="1400" kern="1050" dirty="0">
                          <a:effectLst/>
                          <a:latin typeface="Times New Roman"/>
                          <a:ea typeface="宋体"/>
                        </a:rPr>
                        <a:t>类似</a:t>
                      </a:r>
                      <a:r>
                        <a:rPr lang="en-US" sz="1400" kern="1050" dirty="0">
                          <a:effectLst/>
                          <a:latin typeface="Times New Roman"/>
                          <a:ea typeface="宋体"/>
                        </a:rPr>
                        <a:t>Or</a:t>
                      </a:r>
                      <a:r>
                        <a:rPr lang="zh-CN" sz="1400" kern="1050" dirty="0">
                          <a:effectLst/>
                          <a:latin typeface="Times New Roman"/>
                          <a:ea typeface="宋体"/>
                        </a:rPr>
                        <a:t>运算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06232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9"/>
          <p:cNvSpPr txBox="1"/>
          <p:nvPr/>
        </p:nvSpPr>
        <p:spPr>
          <a:xfrm>
            <a:off x="621887" y="109260"/>
            <a:ext cx="4619963" cy="474905"/>
          </a:xfrm>
          <a:prstGeom prst="rect">
            <a:avLst/>
          </a:prstGeom>
          <a:noFill/>
        </p:spPr>
        <p:txBody>
          <a:bodyPr wrap="square" lIns="119792" tIns="59896" rIns="119792" bIns="59896" rtlCol="0">
            <a:spAutoFit/>
          </a:bodyPr>
          <a:lstStyle>
            <a:defPPr>
              <a:defRPr lang="zh-CN"/>
            </a:defPPr>
            <a:lvl1pPr>
              <a:defRPr sz="2300" b="1">
                <a:blipFill>
                  <a:blip r:embed="rId2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5</a:t>
            </a:r>
            <a:r>
              <a:rPr lang="zh-CN" altLang="zh-CN" dirty="0"/>
              <a:t>．逻辑运算符和逻辑表达式</a:t>
            </a:r>
          </a:p>
        </p:txBody>
      </p:sp>
      <p:sp>
        <p:nvSpPr>
          <p:cNvPr id="3" name="矩形 2"/>
          <p:cNvSpPr/>
          <p:nvPr/>
        </p:nvSpPr>
        <p:spPr>
          <a:xfrm>
            <a:off x="1065011" y="892708"/>
            <a:ext cx="3733714" cy="3539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dirty="0"/>
              <a:t>这</a:t>
            </a:r>
            <a:r>
              <a:rPr lang="en-US" altLang="zh-CN" dirty="0"/>
              <a:t>6</a:t>
            </a:r>
            <a:r>
              <a:rPr lang="zh-CN" altLang="zh-CN" dirty="0"/>
              <a:t>种逻辑运算的详细规则见表</a:t>
            </a:r>
            <a:r>
              <a:rPr lang="en-US" altLang="zh-CN" dirty="0"/>
              <a:t>3.11</a:t>
            </a:r>
            <a:r>
              <a:rPr lang="zh-CN" altLang="zh-CN" dirty="0"/>
              <a:t>。</a:t>
            </a: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8699044"/>
              </p:ext>
            </p:extLst>
          </p:nvPr>
        </p:nvGraphicFramePr>
        <p:xfrm>
          <a:off x="2226671" y="1420368"/>
          <a:ext cx="7321366" cy="1769400"/>
        </p:xfrm>
        <a:graphic>
          <a:graphicData uri="http://schemas.openxmlformats.org/drawingml/2006/table">
            <a:tbl>
              <a:tblPr firstRow="1" firstCol="1" bandRow="1" bandCol="1"/>
              <a:tblGrid>
                <a:gridCol w="622096"/>
                <a:gridCol w="696988"/>
                <a:gridCol w="976582"/>
                <a:gridCol w="711966"/>
                <a:gridCol w="898695"/>
                <a:gridCol w="898695"/>
                <a:gridCol w="1280140"/>
                <a:gridCol w="1236204"/>
              </a:tblGrid>
              <a:tr h="353880">
                <a:tc>
                  <a:txBody>
                    <a:bodyPr/>
                    <a:lstStyle/>
                    <a:p>
                      <a:pPr algn="ctr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b="1" kern="1050">
                          <a:effectLst/>
                          <a:latin typeface="Times New Roman"/>
                          <a:ea typeface="宋体"/>
                        </a:rPr>
                        <a:t>a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10">
                      <a:fgClr>
                        <a:srgbClr val="FFFFFF"/>
                      </a:fgClr>
                      <a:bgClr>
                        <a:srgbClr val="E5E5E5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b="1" kern="1050">
                          <a:effectLst/>
                          <a:latin typeface="Times New Roman"/>
                          <a:ea typeface="宋体"/>
                        </a:rPr>
                        <a:t>b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10">
                      <a:fgClr>
                        <a:srgbClr val="FFFFFF"/>
                      </a:fgClr>
                      <a:bgClr>
                        <a:srgbClr val="E5E5E5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b="1" kern="1050">
                          <a:effectLst/>
                          <a:latin typeface="Times New Roman"/>
                          <a:ea typeface="宋体"/>
                        </a:rPr>
                        <a:t>a And b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10">
                      <a:fgClr>
                        <a:srgbClr val="FFFFFF"/>
                      </a:fgClr>
                      <a:bgClr>
                        <a:srgbClr val="E5E5E5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b="1" kern="1050">
                          <a:effectLst/>
                          <a:latin typeface="Times New Roman"/>
                          <a:ea typeface="宋体"/>
                        </a:rPr>
                        <a:t>a Or b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10">
                      <a:fgClr>
                        <a:srgbClr val="FFFFFF"/>
                      </a:fgClr>
                      <a:bgClr>
                        <a:srgbClr val="E5E5E5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b="1" kern="1050">
                          <a:effectLst/>
                          <a:latin typeface="Times New Roman"/>
                          <a:ea typeface="宋体"/>
                        </a:rPr>
                        <a:t>a Xor b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10">
                      <a:fgClr>
                        <a:srgbClr val="FFFFFF"/>
                      </a:fgClr>
                      <a:bgClr>
                        <a:srgbClr val="E5E5E5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b="1" kern="1050">
                          <a:effectLst/>
                          <a:latin typeface="Times New Roman"/>
                          <a:ea typeface="宋体"/>
                        </a:rPr>
                        <a:t>Not a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10">
                      <a:fgClr>
                        <a:srgbClr val="FFFFFF"/>
                      </a:fgClr>
                      <a:bgClr>
                        <a:srgbClr val="E5E5E5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b="1" kern="1050">
                          <a:effectLst/>
                          <a:latin typeface="Times New Roman"/>
                          <a:ea typeface="宋体"/>
                        </a:rPr>
                        <a:t>a AndAlso b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10">
                      <a:fgClr>
                        <a:srgbClr val="FFFFFF"/>
                      </a:fgClr>
                      <a:bgClr>
                        <a:srgbClr val="E5E5E5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b="1" kern="1050">
                          <a:effectLst/>
                          <a:latin typeface="Times New Roman"/>
                          <a:ea typeface="宋体"/>
                        </a:rPr>
                        <a:t>a OrElse b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10">
                      <a:fgClr>
                        <a:srgbClr val="FFFFFF"/>
                      </a:fgClr>
                      <a:bgClr>
                        <a:srgbClr val="E5E5E5"/>
                      </a:bgClr>
                    </a:pattFill>
                  </a:tcPr>
                </a:tc>
              </a:tr>
              <a:tr h="353880"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False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False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False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False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False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True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False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False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53880"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False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True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False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True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True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True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False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True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53880"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True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False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False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True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True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False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False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True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53880"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True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True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True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True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False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False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True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 dirty="0">
                          <a:effectLst/>
                          <a:latin typeface="Times New Roman"/>
                          <a:ea typeface="宋体"/>
                        </a:rPr>
                        <a:t>True</a:t>
                      </a:r>
                      <a:endParaRPr lang="zh-CN" sz="1400" kern="105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065011" y="3274828"/>
            <a:ext cx="9354896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b="1" dirty="0"/>
              <a:t>（</a:t>
            </a:r>
            <a:r>
              <a:rPr lang="en-US" altLang="zh-CN" b="1" dirty="0"/>
              <a:t>1</a:t>
            </a:r>
            <a:r>
              <a:rPr lang="zh-CN" altLang="zh-CN" b="1" dirty="0"/>
              <a:t>）逻辑运算</a:t>
            </a:r>
          </a:p>
          <a:p>
            <a:r>
              <a:rPr lang="zh-CN" altLang="zh-CN" dirty="0"/>
              <a:t>逻辑运算就是用逻辑运算符来比较逻辑表达式，可以使用表</a:t>
            </a:r>
            <a:r>
              <a:rPr lang="en-US" altLang="zh-CN" dirty="0"/>
              <a:t>3.10</a:t>
            </a:r>
            <a:r>
              <a:rPr lang="zh-CN" altLang="zh-CN" dirty="0"/>
              <a:t>中的</a:t>
            </a:r>
            <a:r>
              <a:rPr lang="en-US" altLang="zh-CN" dirty="0"/>
              <a:t>6</a:t>
            </a:r>
            <a:r>
              <a:rPr lang="zh-CN" altLang="zh-CN" dirty="0"/>
              <a:t>种逻辑运算符。</a:t>
            </a:r>
          </a:p>
          <a:p>
            <a:r>
              <a:rPr lang="zh-CN" altLang="zh-CN" dirty="0"/>
              <a:t>例如</a:t>
            </a:r>
            <a:r>
              <a:rPr lang="zh-CN" altLang="zh-CN" dirty="0" smtClean="0"/>
              <a:t>：</a:t>
            </a:r>
            <a:endParaRPr lang="zh-CN" altLang="zh-CN" dirty="0"/>
          </a:p>
        </p:txBody>
      </p:sp>
      <p:sp>
        <p:nvSpPr>
          <p:cNvPr id="7" name="圆角矩形 6"/>
          <p:cNvSpPr/>
          <p:nvPr/>
        </p:nvSpPr>
        <p:spPr>
          <a:xfrm>
            <a:off x="1162677" y="4127117"/>
            <a:ext cx="8768131" cy="2128242"/>
          </a:xfrm>
          <a:prstGeom prst="roundRect">
            <a:avLst>
              <a:gd name="adj" fmla="val 8674"/>
            </a:avLst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dirty="0"/>
              <a:t>Dim  </a:t>
            </a:r>
            <a:r>
              <a:rPr lang="en-US" altLang="zh-CN" dirty="0" err="1"/>
              <a:t>blnMyStrA</a:t>
            </a:r>
            <a:r>
              <a:rPr lang="en-US" altLang="zh-CN" dirty="0"/>
              <a:t>, </a:t>
            </a:r>
            <a:r>
              <a:rPr lang="en-US" altLang="zh-CN" dirty="0" err="1"/>
              <a:t>blnMyStrB</a:t>
            </a:r>
            <a:r>
              <a:rPr lang="en-US" altLang="zh-CN" dirty="0"/>
              <a:t>, </a:t>
            </a:r>
            <a:r>
              <a:rPr lang="en-US" altLang="zh-CN" dirty="0" err="1"/>
              <a:t>blnMyStrC</a:t>
            </a:r>
            <a:r>
              <a:rPr lang="en-US" altLang="zh-CN" dirty="0"/>
              <a:t>  As  Boolean</a:t>
            </a:r>
            <a:endParaRPr lang="zh-CN" altLang="zh-CN" dirty="0"/>
          </a:p>
          <a:p>
            <a:r>
              <a:rPr lang="en-US" altLang="zh-CN" dirty="0" err="1"/>
              <a:t>blnMyStrA</a:t>
            </a:r>
            <a:r>
              <a:rPr lang="en-US" altLang="zh-CN" dirty="0"/>
              <a:t> = (3&gt;5) Or (15&lt;40)				</a:t>
            </a:r>
            <a:r>
              <a:rPr lang="en-US" altLang="zh-CN" dirty="0" smtClean="0"/>
              <a:t>'</a:t>
            </a:r>
            <a:r>
              <a:rPr lang="en-US" altLang="zh-CN" dirty="0"/>
              <a:t>  </a:t>
            </a:r>
            <a:r>
              <a:rPr lang="en-US" altLang="zh-CN" dirty="0" err="1"/>
              <a:t>blnMyStrA</a:t>
            </a:r>
            <a:r>
              <a:rPr lang="en-US" altLang="zh-CN" dirty="0"/>
              <a:t> = True</a:t>
            </a:r>
            <a:endParaRPr lang="zh-CN" altLang="zh-CN" dirty="0"/>
          </a:p>
          <a:p>
            <a:r>
              <a:rPr lang="en-US" altLang="zh-CN" dirty="0" err="1"/>
              <a:t>blnMyStrB</a:t>
            </a:r>
            <a:r>
              <a:rPr lang="en-US" altLang="zh-CN" dirty="0"/>
              <a:t> = (3&gt;5) And (15&lt;40)			</a:t>
            </a:r>
            <a:r>
              <a:rPr lang="en-US" altLang="zh-CN" dirty="0" smtClean="0"/>
              <a:t>'</a:t>
            </a:r>
            <a:r>
              <a:rPr lang="en-US" altLang="zh-CN" dirty="0"/>
              <a:t>  </a:t>
            </a:r>
            <a:r>
              <a:rPr lang="en-US" altLang="zh-CN" dirty="0" err="1"/>
              <a:t>blnMyStrB</a:t>
            </a:r>
            <a:r>
              <a:rPr lang="en-US" altLang="zh-CN" dirty="0"/>
              <a:t> = False</a:t>
            </a:r>
            <a:endParaRPr lang="zh-CN" altLang="zh-CN" dirty="0"/>
          </a:p>
          <a:p>
            <a:r>
              <a:rPr lang="en-US" altLang="zh-CN" dirty="0" err="1"/>
              <a:t>blnMyStrC</a:t>
            </a:r>
            <a:r>
              <a:rPr lang="en-US" altLang="zh-CN" dirty="0"/>
              <a:t> = (3&gt;5) </a:t>
            </a:r>
            <a:r>
              <a:rPr lang="en-US" altLang="zh-CN" dirty="0" err="1"/>
              <a:t>Xor</a:t>
            </a:r>
            <a:r>
              <a:rPr lang="en-US" altLang="zh-CN" dirty="0"/>
              <a:t> (15&lt;40)				</a:t>
            </a:r>
            <a:r>
              <a:rPr lang="en-US" altLang="zh-CN" dirty="0" smtClean="0"/>
              <a:t>'</a:t>
            </a:r>
            <a:r>
              <a:rPr lang="en-US" altLang="zh-CN" dirty="0"/>
              <a:t>  </a:t>
            </a:r>
            <a:r>
              <a:rPr lang="en-US" altLang="zh-CN" dirty="0" err="1"/>
              <a:t>blnMyStrC</a:t>
            </a:r>
            <a:r>
              <a:rPr lang="en-US" altLang="zh-CN" dirty="0"/>
              <a:t> = True</a:t>
            </a:r>
            <a:endParaRPr lang="zh-CN" altLang="zh-CN" dirty="0"/>
          </a:p>
          <a:p>
            <a:r>
              <a:rPr lang="en-US" altLang="zh-CN" dirty="0" err="1"/>
              <a:t>blnMyStrA</a:t>
            </a:r>
            <a:r>
              <a:rPr lang="en-US" altLang="zh-CN" dirty="0"/>
              <a:t> = Not (3&gt;5) 				</a:t>
            </a:r>
            <a:r>
              <a:rPr lang="en-US" altLang="zh-CN" dirty="0" smtClean="0"/>
              <a:t>'</a:t>
            </a:r>
            <a:r>
              <a:rPr lang="en-US" altLang="zh-CN" dirty="0"/>
              <a:t>  </a:t>
            </a:r>
            <a:r>
              <a:rPr lang="en-US" altLang="zh-CN" dirty="0" err="1"/>
              <a:t>blnMyStrA</a:t>
            </a:r>
            <a:r>
              <a:rPr lang="en-US" altLang="zh-CN" dirty="0"/>
              <a:t> = True</a:t>
            </a:r>
            <a:endParaRPr lang="zh-CN" altLang="zh-CN" dirty="0"/>
          </a:p>
          <a:p>
            <a:r>
              <a:rPr lang="en-US" altLang="zh-CN" dirty="0" err="1"/>
              <a:t>blnMyStrA</a:t>
            </a:r>
            <a:r>
              <a:rPr lang="en-US" altLang="zh-CN" dirty="0"/>
              <a:t> = 12 &gt; 45  </a:t>
            </a:r>
            <a:r>
              <a:rPr lang="en-US" altLang="zh-CN" dirty="0" err="1"/>
              <a:t>AndAlso</a:t>
            </a:r>
            <a:r>
              <a:rPr lang="en-US" altLang="zh-CN" dirty="0"/>
              <a:t>  (32*128&lt;5000)		</a:t>
            </a:r>
            <a:r>
              <a:rPr lang="en-US" altLang="zh-CN" dirty="0" smtClean="0"/>
              <a:t>'</a:t>
            </a:r>
            <a:r>
              <a:rPr lang="en-US" altLang="zh-CN" dirty="0"/>
              <a:t>  </a:t>
            </a:r>
            <a:r>
              <a:rPr lang="en-US" altLang="zh-CN" dirty="0" err="1"/>
              <a:t>blnMyStrA</a:t>
            </a:r>
            <a:r>
              <a:rPr lang="en-US" altLang="zh-CN" dirty="0"/>
              <a:t> = False</a:t>
            </a:r>
            <a:endParaRPr lang="zh-CN" altLang="zh-CN" dirty="0"/>
          </a:p>
          <a:p>
            <a:r>
              <a:rPr lang="en-US" altLang="zh-CN" dirty="0" err="1"/>
              <a:t>blnMyStrA</a:t>
            </a:r>
            <a:r>
              <a:rPr lang="en-US" altLang="zh-CN" dirty="0"/>
              <a:t> = 45 &gt; 12  </a:t>
            </a:r>
            <a:r>
              <a:rPr lang="en-US" altLang="zh-CN" dirty="0" err="1"/>
              <a:t>OrElse</a:t>
            </a:r>
            <a:r>
              <a:rPr lang="en-US" altLang="zh-CN" dirty="0"/>
              <a:t>  (32*128&lt;5000)		</a:t>
            </a:r>
            <a:r>
              <a:rPr lang="en-US" altLang="zh-CN" dirty="0" smtClean="0"/>
              <a:t>'</a:t>
            </a:r>
            <a:r>
              <a:rPr lang="en-US" altLang="zh-CN" dirty="0"/>
              <a:t>  </a:t>
            </a:r>
            <a:r>
              <a:rPr lang="en-US" altLang="zh-CN" dirty="0" err="1"/>
              <a:t>blnMyStrA</a:t>
            </a:r>
            <a:r>
              <a:rPr lang="en-US" altLang="zh-CN" dirty="0"/>
              <a:t> = True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1662312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9"/>
          <p:cNvSpPr txBox="1"/>
          <p:nvPr/>
        </p:nvSpPr>
        <p:spPr>
          <a:xfrm>
            <a:off x="621889" y="109260"/>
            <a:ext cx="3248362" cy="474905"/>
          </a:xfrm>
          <a:prstGeom prst="rect">
            <a:avLst/>
          </a:prstGeom>
          <a:noFill/>
        </p:spPr>
        <p:txBody>
          <a:bodyPr wrap="square" lIns="119792" tIns="59896" rIns="119792" bIns="59896" rtlCol="0">
            <a:spAutoFit/>
          </a:bodyPr>
          <a:lstStyle>
            <a:defPPr>
              <a:defRPr lang="zh-CN"/>
            </a:defPPr>
            <a:lvl1pPr>
              <a:defRPr sz="2300" b="1">
                <a:blipFill>
                  <a:blip r:embed="rId2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2</a:t>
            </a:r>
            <a:r>
              <a:rPr lang="zh-CN" altLang="zh-CN" dirty="0"/>
              <a:t>．短整型（</a:t>
            </a:r>
            <a:r>
              <a:rPr lang="en-US" altLang="zh-CN" dirty="0"/>
              <a:t>Short</a:t>
            </a:r>
            <a:r>
              <a:rPr lang="zh-CN" altLang="zh-CN" dirty="0"/>
              <a:t>）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31358" y="1212112"/>
            <a:ext cx="9409814" cy="8324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6088">
              <a:lnSpc>
                <a:spcPct val="150000"/>
              </a:lnSpc>
            </a:pPr>
            <a:r>
              <a:rPr lang="zh-CN" altLang="zh-CN" dirty="0"/>
              <a:t>短整型是整型数据类型，用</a:t>
            </a:r>
            <a:r>
              <a:rPr lang="en-US" altLang="zh-CN" dirty="0"/>
              <a:t>2</a:t>
            </a:r>
            <a:r>
              <a:rPr lang="zh-CN" altLang="zh-CN" dirty="0"/>
              <a:t>字节（</a:t>
            </a:r>
            <a:r>
              <a:rPr lang="en-US" altLang="zh-CN" dirty="0"/>
              <a:t>16</a:t>
            </a:r>
            <a:r>
              <a:rPr lang="zh-CN" altLang="zh-CN" dirty="0"/>
              <a:t>位）来存储带符号整数，其可表示的整数范围是</a:t>
            </a:r>
            <a:r>
              <a:rPr lang="en-US" altLang="zh-CN" dirty="0"/>
              <a:t>-32768</a:t>
            </a:r>
            <a:r>
              <a:rPr lang="zh-CN" altLang="zh-CN" dirty="0"/>
              <a:t>～</a:t>
            </a:r>
            <a:r>
              <a:rPr lang="en-US" altLang="zh-CN" dirty="0"/>
              <a:t>32767</a:t>
            </a:r>
            <a:r>
              <a:rPr lang="zh-CN" altLang="zh-CN" dirty="0"/>
              <a:t>，即</a:t>
            </a:r>
            <a:r>
              <a:rPr lang="en-US" altLang="zh-CN" dirty="0"/>
              <a:t>-2</a:t>
            </a:r>
            <a:r>
              <a:rPr lang="en-US" altLang="zh-CN" baseline="30000" dirty="0"/>
              <a:t>15</a:t>
            </a:r>
            <a:r>
              <a:rPr lang="zh-CN" altLang="zh-CN" dirty="0"/>
              <a:t>～</a:t>
            </a:r>
            <a:r>
              <a:rPr lang="en-US" altLang="zh-CN" dirty="0"/>
              <a:t>+2</a:t>
            </a:r>
            <a:r>
              <a:rPr lang="en-US" altLang="zh-CN" baseline="30000" dirty="0"/>
              <a:t>15</a:t>
            </a:r>
            <a:r>
              <a:rPr lang="en-US" altLang="zh-CN" dirty="0"/>
              <a:t>-1</a:t>
            </a:r>
            <a:r>
              <a:rPr lang="zh-CN" altLang="zh-CN" dirty="0"/>
              <a:t>。例如，下面的语句将</a:t>
            </a:r>
            <a:r>
              <a:rPr lang="en-US" altLang="zh-CN" dirty="0"/>
              <a:t>-20128</a:t>
            </a:r>
            <a:r>
              <a:rPr lang="zh-CN" altLang="zh-CN" dirty="0"/>
              <a:t>赋值给</a:t>
            </a:r>
            <a:r>
              <a:rPr lang="en-US" altLang="zh-CN" dirty="0" err="1"/>
              <a:t>shoMyShort</a:t>
            </a:r>
            <a:r>
              <a:rPr lang="zh-CN" altLang="zh-CN" dirty="0"/>
              <a:t>变量</a:t>
            </a:r>
            <a:r>
              <a:rPr lang="zh-CN" altLang="zh-CN" dirty="0" smtClean="0"/>
              <a:t>：</a:t>
            </a:r>
            <a:endParaRPr lang="zh-CN" altLang="zh-CN" dirty="0"/>
          </a:p>
        </p:txBody>
      </p:sp>
      <p:sp>
        <p:nvSpPr>
          <p:cNvPr id="4" name="TextBox 3"/>
          <p:cNvSpPr txBox="1"/>
          <p:nvPr/>
        </p:nvSpPr>
        <p:spPr>
          <a:xfrm>
            <a:off x="1637415" y="2200940"/>
            <a:ext cx="8006316" cy="68103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dirty="0"/>
              <a:t>Dim  </a:t>
            </a:r>
            <a:r>
              <a:rPr lang="en-US" altLang="zh-CN" dirty="0" err="1"/>
              <a:t>shoMyShort</a:t>
            </a:r>
            <a:r>
              <a:rPr lang="en-US" altLang="zh-CN" dirty="0"/>
              <a:t>  As  Short</a:t>
            </a:r>
            <a:endParaRPr lang="zh-CN" altLang="zh-CN" dirty="0"/>
          </a:p>
          <a:p>
            <a:r>
              <a:rPr lang="en-US" altLang="zh-CN" dirty="0" err="1"/>
              <a:t>shoMyShort</a:t>
            </a:r>
            <a:r>
              <a:rPr lang="en-US" altLang="zh-CN" dirty="0"/>
              <a:t>  =  -</a:t>
            </a:r>
            <a:r>
              <a:rPr lang="en-US" altLang="zh-CN" dirty="0" smtClean="0"/>
              <a:t>20128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4251740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9"/>
          <p:cNvSpPr txBox="1"/>
          <p:nvPr/>
        </p:nvSpPr>
        <p:spPr>
          <a:xfrm>
            <a:off x="621887" y="109260"/>
            <a:ext cx="4619963" cy="474905"/>
          </a:xfrm>
          <a:prstGeom prst="rect">
            <a:avLst/>
          </a:prstGeom>
          <a:noFill/>
        </p:spPr>
        <p:txBody>
          <a:bodyPr wrap="square" lIns="119792" tIns="59896" rIns="119792" bIns="59896" rtlCol="0">
            <a:spAutoFit/>
          </a:bodyPr>
          <a:lstStyle>
            <a:defPPr>
              <a:defRPr lang="zh-CN"/>
            </a:defPPr>
            <a:lvl1pPr>
              <a:defRPr sz="2300" b="1">
                <a:blipFill>
                  <a:blip r:embed="rId2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5</a:t>
            </a:r>
            <a:r>
              <a:rPr lang="zh-CN" altLang="zh-CN" dirty="0"/>
              <a:t>．逻辑运算符和逻辑表达式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56930" y="829340"/>
            <a:ext cx="9452344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6088"/>
            <a:r>
              <a:rPr lang="zh-CN" altLang="zh-CN" b="1" dirty="0"/>
              <a:t>（</a:t>
            </a:r>
            <a:r>
              <a:rPr lang="en-US" altLang="zh-CN" b="1" dirty="0"/>
              <a:t>2</a:t>
            </a:r>
            <a:r>
              <a:rPr lang="zh-CN" altLang="zh-CN" b="1" dirty="0"/>
              <a:t>）位运算</a:t>
            </a:r>
          </a:p>
          <a:p>
            <a:pPr indent="446088"/>
            <a:r>
              <a:rPr lang="zh-CN" altLang="zh-CN" dirty="0"/>
              <a:t>当</a:t>
            </a:r>
            <a:r>
              <a:rPr lang="en-US" altLang="zh-CN" dirty="0"/>
              <a:t>And</a:t>
            </a:r>
            <a:r>
              <a:rPr lang="zh-CN" altLang="zh-CN" dirty="0"/>
              <a:t>（与）、</a:t>
            </a:r>
            <a:r>
              <a:rPr lang="en-US" altLang="zh-CN" dirty="0"/>
              <a:t>Or</a:t>
            </a:r>
            <a:r>
              <a:rPr lang="zh-CN" altLang="zh-CN" dirty="0"/>
              <a:t>（或）、</a:t>
            </a:r>
            <a:r>
              <a:rPr lang="en-US" altLang="zh-CN" dirty="0" err="1"/>
              <a:t>Xor</a:t>
            </a:r>
            <a:r>
              <a:rPr lang="zh-CN" altLang="zh-CN" dirty="0"/>
              <a:t>（异或）和</a:t>
            </a:r>
            <a:r>
              <a:rPr lang="en-US" altLang="zh-CN" dirty="0"/>
              <a:t>Not</a:t>
            </a:r>
            <a:r>
              <a:rPr lang="zh-CN" altLang="zh-CN" dirty="0"/>
              <a:t>（非）这</a:t>
            </a:r>
            <a:r>
              <a:rPr lang="en-US" altLang="zh-CN" dirty="0"/>
              <a:t>4</a:t>
            </a:r>
            <a:r>
              <a:rPr lang="zh-CN" altLang="zh-CN" dirty="0"/>
              <a:t>种逻辑运算符对数值使用时，可以实现位运算。</a:t>
            </a:r>
          </a:p>
          <a:p>
            <a:pPr indent="446088"/>
            <a:r>
              <a:rPr lang="zh-CN" altLang="zh-CN" dirty="0"/>
              <a:t>所谓位运算，就是以二进制数的对应位的值（</a:t>
            </a:r>
            <a:r>
              <a:rPr lang="en-US" altLang="zh-CN" dirty="0"/>
              <a:t>0</a:t>
            </a:r>
            <a:r>
              <a:rPr lang="zh-CN" altLang="zh-CN" dirty="0"/>
              <a:t>或</a:t>
            </a:r>
            <a:r>
              <a:rPr lang="en-US" altLang="zh-CN" dirty="0"/>
              <a:t>1</a:t>
            </a:r>
            <a:r>
              <a:rPr lang="zh-CN" altLang="zh-CN" dirty="0"/>
              <a:t>）进行逻辑运算，然后基于运算结果再赋值。二进制位的逻辑运算规则与布尔值相同，只需将</a:t>
            </a:r>
            <a:r>
              <a:rPr lang="en-US" altLang="zh-CN" dirty="0"/>
              <a:t>1</a:t>
            </a:r>
            <a:r>
              <a:rPr lang="zh-CN" altLang="zh-CN" dirty="0"/>
              <a:t>和</a:t>
            </a:r>
            <a:r>
              <a:rPr lang="en-US" altLang="zh-CN" dirty="0"/>
              <a:t>0</a:t>
            </a:r>
            <a:r>
              <a:rPr lang="zh-CN" altLang="zh-CN" dirty="0"/>
              <a:t>分别对应于布尔值的</a:t>
            </a:r>
            <a:r>
              <a:rPr lang="en-US" altLang="zh-CN" dirty="0"/>
              <a:t>True</a:t>
            </a:r>
            <a:r>
              <a:rPr lang="zh-CN" altLang="zh-CN" dirty="0"/>
              <a:t>和</a:t>
            </a:r>
            <a:r>
              <a:rPr lang="en-US" altLang="zh-CN" dirty="0"/>
              <a:t>False</a:t>
            </a:r>
            <a:r>
              <a:rPr lang="zh-CN" altLang="zh-CN" dirty="0"/>
              <a:t>。</a:t>
            </a:r>
          </a:p>
          <a:p>
            <a:pPr indent="446088"/>
            <a:r>
              <a:rPr lang="zh-CN" altLang="zh-CN" dirty="0"/>
              <a:t>例如</a:t>
            </a:r>
            <a:r>
              <a:rPr lang="zh-CN" altLang="zh-CN" dirty="0" smtClean="0"/>
              <a:t>：</a:t>
            </a:r>
            <a:endParaRPr lang="zh-CN" altLang="zh-CN" dirty="0"/>
          </a:p>
        </p:txBody>
      </p:sp>
      <p:sp>
        <p:nvSpPr>
          <p:cNvPr id="4" name="TextBox 3"/>
          <p:cNvSpPr txBox="1"/>
          <p:nvPr/>
        </p:nvSpPr>
        <p:spPr>
          <a:xfrm>
            <a:off x="1520456" y="2594344"/>
            <a:ext cx="8261497" cy="68103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dirty="0"/>
              <a:t>Dim  </a:t>
            </a:r>
            <a:r>
              <a:rPr lang="en-US" altLang="zh-CN" dirty="0" err="1"/>
              <a:t>intMyStrA</a:t>
            </a:r>
            <a:r>
              <a:rPr lang="en-US" altLang="zh-CN" dirty="0"/>
              <a:t>  As  Integer</a:t>
            </a:r>
            <a:endParaRPr lang="zh-CN" altLang="zh-CN" dirty="0"/>
          </a:p>
          <a:p>
            <a:r>
              <a:rPr lang="en-US" altLang="zh-CN" dirty="0" err="1"/>
              <a:t>intMyStrA</a:t>
            </a:r>
            <a:r>
              <a:rPr lang="en-US" altLang="zh-CN" dirty="0"/>
              <a:t>  =  3  And  5				</a:t>
            </a:r>
            <a:r>
              <a:rPr lang="en-US" altLang="zh-CN" dirty="0" smtClean="0"/>
              <a:t>'</a:t>
            </a:r>
            <a:r>
              <a:rPr lang="en-US" altLang="zh-CN" dirty="0"/>
              <a:t>  </a:t>
            </a:r>
            <a:r>
              <a:rPr lang="en-US" altLang="zh-CN" dirty="0" err="1"/>
              <a:t>intMyStrA</a:t>
            </a:r>
            <a:r>
              <a:rPr lang="en-US" altLang="zh-CN" dirty="0"/>
              <a:t> = </a:t>
            </a:r>
            <a:r>
              <a:rPr lang="en-US" altLang="zh-CN" dirty="0" smtClean="0"/>
              <a:t>1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3085960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9"/>
          <p:cNvSpPr txBox="1"/>
          <p:nvPr/>
        </p:nvSpPr>
        <p:spPr>
          <a:xfrm>
            <a:off x="621887" y="109260"/>
            <a:ext cx="4619963" cy="474905"/>
          </a:xfrm>
          <a:prstGeom prst="rect">
            <a:avLst/>
          </a:prstGeom>
          <a:noFill/>
        </p:spPr>
        <p:txBody>
          <a:bodyPr wrap="square" lIns="119792" tIns="59896" rIns="119792" bIns="59896" rtlCol="0">
            <a:spAutoFit/>
          </a:bodyPr>
          <a:lstStyle>
            <a:defPPr>
              <a:defRPr lang="zh-CN"/>
            </a:defPPr>
            <a:lvl1pPr>
              <a:defRPr sz="2300" b="1">
                <a:blipFill>
                  <a:blip r:embed="rId2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6</a:t>
            </a:r>
            <a:r>
              <a:rPr lang="zh-CN" altLang="zh-CN" dirty="0"/>
              <a:t>．复合运算符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41991" y="893135"/>
            <a:ext cx="9122735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6088"/>
            <a:r>
              <a:rPr lang="zh-CN" altLang="zh-CN" dirty="0"/>
              <a:t>部分算术运算符可以和赋值运算符结合使用，构成复合运算符，也称自反赋值运算符。各种复合运算符见表</a:t>
            </a:r>
            <a:r>
              <a:rPr lang="en-US" altLang="zh-CN" dirty="0"/>
              <a:t>3.12</a:t>
            </a:r>
            <a:r>
              <a:rPr lang="zh-CN" altLang="zh-CN" dirty="0" smtClean="0"/>
              <a:t>。</a:t>
            </a:r>
            <a:endParaRPr lang="zh-CN" altLang="zh-CN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3998699"/>
              </p:ext>
            </p:extLst>
          </p:nvPr>
        </p:nvGraphicFramePr>
        <p:xfrm>
          <a:off x="2279834" y="1604668"/>
          <a:ext cx="7236306" cy="2393176"/>
        </p:xfrm>
        <a:graphic>
          <a:graphicData uri="http://schemas.openxmlformats.org/drawingml/2006/table">
            <a:tbl>
              <a:tblPr firstRow="1" firstCol="1" bandRow="1" bandCol="1"/>
              <a:tblGrid>
                <a:gridCol w="1365081"/>
                <a:gridCol w="2267685"/>
                <a:gridCol w="1597180"/>
                <a:gridCol w="2006360"/>
              </a:tblGrid>
              <a:tr h="299147">
                <a:tc>
                  <a:txBody>
                    <a:bodyPr/>
                    <a:lstStyle/>
                    <a:p>
                      <a:pPr algn="ctr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zh-CN" sz="1400" b="1" kern="1050">
                          <a:effectLst/>
                          <a:latin typeface="Times New Roman"/>
                          <a:ea typeface="宋体"/>
                        </a:rPr>
                        <a:t>复合运算符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10">
                      <a:fgClr>
                        <a:srgbClr val="FFFFFF"/>
                      </a:fgClr>
                      <a:bgClr>
                        <a:srgbClr val="E5E5E5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zh-CN" sz="1400" b="1" kern="1050">
                          <a:effectLst/>
                          <a:latin typeface="Times New Roman"/>
                          <a:ea typeface="宋体"/>
                        </a:rPr>
                        <a:t>名称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10">
                      <a:fgClr>
                        <a:srgbClr val="FFFFFF"/>
                      </a:fgClr>
                      <a:bgClr>
                        <a:srgbClr val="E5E5E5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zh-CN" sz="1400" b="1" kern="1050">
                          <a:effectLst/>
                          <a:latin typeface="Times New Roman"/>
                          <a:ea typeface="宋体"/>
                        </a:rPr>
                        <a:t>表达式例子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10">
                      <a:fgClr>
                        <a:srgbClr val="FFFFFF"/>
                      </a:fgClr>
                      <a:bgClr>
                        <a:srgbClr val="E5E5E5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zh-CN" sz="1400" b="1" kern="1050">
                          <a:effectLst/>
                          <a:latin typeface="Times New Roman"/>
                          <a:ea typeface="宋体"/>
                        </a:rPr>
                        <a:t>等价表达式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10">
                      <a:fgClr>
                        <a:srgbClr val="FFFFFF"/>
                      </a:fgClr>
                      <a:bgClr>
                        <a:srgbClr val="E5E5E5"/>
                      </a:bgClr>
                    </a:pattFill>
                  </a:tcPr>
                </a:tc>
              </a:tr>
              <a:tr h="299147"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-=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自反减赋值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X -= Y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X = X -Y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9147"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+=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自反加赋值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X += Y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X = X + Y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9147"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*=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自反乘赋值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X *= Y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X = X * Y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9147"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/=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自反浮点除赋值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X /= Y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X = X / Y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9147"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\=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自反整数除赋值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X \= Y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X = X \ Y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9147"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^=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自反指数赋值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X ^= Y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X = X ^ Y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9147"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&amp;=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自反字符串连接赋值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X &amp;= Y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 dirty="0">
                          <a:effectLst/>
                          <a:latin typeface="Times New Roman"/>
                          <a:ea typeface="宋体"/>
                        </a:rPr>
                        <a:t>X = X &amp; Y</a:t>
                      </a:r>
                      <a:endParaRPr lang="zh-CN" sz="1400" kern="105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66292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9"/>
          <p:cNvSpPr txBox="1"/>
          <p:nvPr/>
        </p:nvSpPr>
        <p:spPr>
          <a:xfrm>
            <a:off x="621887" y="109260"/>
            <a:ext cx="4619963" cy="474905"/>
          </a:xfrm>
          <a:prstGeom prst="rect">
            <a:avLst/>
          </a:prstGeom>
          <a:noFill/>
        </p:spPr>
        <p:txBody>
          <a:bodyPr wrap="square" lIns="119792" tIns="59896" rIns="119792" bIns="59896" rtlCol="0">
            <a:spAutoFit/>
          </a:bodyPr>
          <a:lstStyle>
            <a:defPPr>
              <a:defRPr lang="zh-CN"/>
            </a:defPPr>
            <a:lvl1pPr>
              <a:defRPr sz="2300" b="1">
                <a:blipFill>
                  <a:blip r:embed="rId2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6</a:t>
            </a:r>
            <a:r>
              <a:rPr lang="zh-CN" altLang="zh-CN" dirty="0"/>
              <a:t>．复合运算符</a:t>
            </a:r>
          </a:p>
        </p:txBody>
      </p:sp>
      <p:sp>
        <p:nvSpPr>
          <p:cNvPr id="3" name="矩形 2"/>
          <p:cNvSpPr/>
          <p:nvPr/>
        </p:nvSpPr>
        <p:spPr>
          <a:xfrm>
            <a:off x="1351041" y="892708"/>
            <a:ext cx="3890809" cy="3539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dirty="0"/>
              <a:t>下面举例说明复合运算符的使用方法：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77926" y="1371600"/>
            <a:ext cx="8718697" cy="3056215"/>
          </a:xfrm>
          <a:prstGeom prst="roundRect">
            <a:avLst>
              <a:gd name="adj" fmla="val 5664"/>
            </a:avLst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dirty="0"/>
              <a:t>Dim  </a:t>
            </a:r>
            <a:r>
              <a:rPr lang="en-US" altLang="zh-CN" dirty="0" err="1"/>
              <a:t>intA</a:t>
            </a:r>
            <a:r>
              <a:rPr lang="en-US" altLang="zh-CN" dirty="0"/>
              <a:t>  As  Integer = 10</a:t>
            </a:r>
            <a:endParaRPr lang="zh-CN" altLang="zh-CN" dirty="0"/>
          </a:p>
          <a:p>
            <a:r>
              <a:rPr lang="en-US" altLang="zh-CN" dirty="0"/>
              <a:t>Dim  </a:t>
            </a:r>
            <a:r>
              <a:rPr lang="en-US" altLang="zh-CN" dirty="0" err="1"/>
              <a:t>intB</a:t>
            </a:r>
            <a:r>
              <a:rPr lang="en-US" altLang="zh-CN" dirty="0"/>
              <a:t>  As  Integer = 3</a:t>
            </a:r>
            <a:endParaRPr lang="zh-CN" altLang="zh-CN" dirty="0"/>
          </a:p>
          <a:p>
            <a:r>
              <a:rPr lang="en-US" altLang="zh-CN" dirty="0" err="1"/>
              <a:t>intA</a:t>
            </a:r>
            <a:r>
              <a:rPr lang="en-US" altLang="zh-CN" dirty="0"/>
              <a:t>  -=  </a:t>
            </a:r>
            <a:r>
              <a:rPr lang="en-US" altLang="zh-CN" dirty="0" err="1"/>
              <a:t>intB</a:t>
            </a:r>
            <a:r>
              <a:rPr lang="en-US" altLang="zh-CN" dirty="0"/>
              <a:t>					</a:t>
            </a:r>
            <a:r>
              <a:rPr lang="en-US" altLang="zh-CN" dirty="0" smtClean="0"/>
              <a:t>' </a:t>
            </a:r>
            <a:r>
              <a:rPr lang="zh-CN" altLang="zh-CN" dirty="0"/>
              <a:t>结果为</a:t>
            </a:r>
            <a:r>
              <a:rPr lang="en-US" altLang="zh-CN" dirty="0"/>
              <a:t> </a:t>
            </a:r>
            <a:r>
              <a:rPr lang="en-US" altLang="zh-CN" dirty="0" err="1"/>
              <a:t>intA</a:t>
            </a:r>
            <a:r>
              <a:rPr lang="en-US" altLang="zh-CN" dirty="0"/>
              <a:t> = 7</a:t>
            </a:r>
            <a:endParaRPr lang="zh-CN" altLang="zh-CN" dirty="0"/>
          </a:p>
          <a:p>
            <a:r>
              <a:rPr lang="en-US" altLang="zh-CN" dirty="0" err="1"/>
              <a:t>intA</a:t>
            </a:r>
            <a:r>
              <a:rPr lang="en-US" altLang="zh-CN" dirty="0"/>
              <a:t>  +=  </a:t>
            </a:r>
            <a:r>
              <a:rPr lang="en-US" altLang="zh-CN" dirty="0" err="1"/>
              <a:t>intB</a:t>
            </a:r>
            <a:r>
              <a:rPr lang="en-US" altLang="zh-CN" dirty="0"/>
              <a:t>					</a:t>
            </a:r>
            <a:r>
              <a:rPr lang="en-US" altLang="zh-CN" dirty="0" smtClean="0"/>
              <a:t>' </a:t>
            </a:r>
            <a:r>
              <a:rPr lang="zh-CN" altLang="zh-CN" dirty="0"/>
              <a:t>结果为</a:t>
            </a:r>
            <a:r>
              <a:rPr lang="en-US" altLang="zh-CN" dirty="0"/>
              <a:t> </a:t>
            </a:r>
            <a:r>
              <a:rPr lang="en-US" altLang="zh-CN" dirty="0" err="1"/>
              <a:t>intA</a:t>
            </a:r>
            <a:r>
              <a:rPr lang="en-US" altLang="zh-CN" dirty="0"/>
              <a:t> = 13</a:t>
            </a:r>
            <a:endParaRPr lang="zh-CN" altLang="zh-CN" dirty="0"/>
          </a:p>
          <a:p>
            <a:r>
              <a:rPr lang="en-US" altLang="zh-CN" dirty="0" err="1"/>
              <a:t>intA</a:t>
            </a:r>
            <a:r>
              <a:rPr lang="en-US" altLang="zh-CN" dirty="0"/>
              <a:t>  *=  </a:t>
            </a:r>
            <a:r>
              <a:rPr lang="en-US" altLang="zh-CN" dirty="0" err="1"/>
              <a:t>intB</a:t>
            </a:r>
            <a:r>
              <a:rPr lang="en-US" altLang="zh-CN" dirty="0"/>
              <a:t>					</a:t>
            </a:r>
            <a:r>
              <a:rPr lang="en-US" altLang="zh-CN" dirty="0" smtClean="0"/>
              <a:t>' </a:t>
            </a:r>
            <a:r>
              <a:rPr lang="zh-CN" altLang="zh-CN" dirty="0"/>
              <a:t>结果为</a:t>
            </a:r>
            <a:r>
              <a:rPr lang="en-US" altLang="zh-CN" dirty="0"/>
              <a:t> </a:t>
            </a:r>
            <a:r>
              <a:rPr lang="en-US" altLang="zh-CN" dirty="0" err="1"/>
              <a:t>intA</a:t>
            </a:r>
            <a:r>
              <a:rPr lang="en-US" altLang="zh-CN" dirty="0"/>
              <a:t> = 30</a:t>
            </a:r>
            <a:endParaRPr lang="zh-CN" altLang="zh-CN" dirty="0"/>
          </a:p>
          <a:p>
            <a:r>
              <a:rPr lang="en-US" altLang="zh-CN" dirty="0" err="1"/>
              <a:t>intA</a:t>
            </a:r>
            <a:r>
              <a:rPr lang="en-US" altLang="zh-CN" dirty="0"/>
              <a:t>  ^=  </a:t>
            </a:r>
            <a:r>
              <a:rPr lang="en-US" altLang="zh-CN" dirty="0" err="1"/>
              <a:t>intB</a:t>
            </a:r>
            <a:r>
              <a:rPr lang="en-US" altLang="zh-CN" dirty="0"/>
              <a:t>					</a:t>
            </a:r>
            <a:r>
              <a:rPr lang="en-US" altLang="zh-CN" dirty="0" smtClean="0"/>
              <a:t>' </a:t>
            </a:r>
            <a:r>
              <a:rPr lang="zh-CN" altLang="zh-CN" dirty="0"/>
              <a:t>结果为</a:t>
            </a:r>
            <a:r>
              <a:rPr lang="en-US" altLang="zh-CN" dirty="0"/>
              <a:t> </a:t>
            </a:r>
            <a:r>
              <a:rPr lang="en-US" altLang="zh-CN" dirty="0" err="1"/>
              <a:t>intA</a:t>
            </a:r>
            <a:r>
              <a:rPr lang="en-US" altLang="zh-CN" dirty="0"/>
              <a:t> = 1000</a:t>
            </a:r>
            <a:endParaRPr lang="zh-CN" altLang="zh-CN" dirty="0"/>
          </a:p>
          <a:p>
            <a:r>
              <a:rPr lang="en-US" altLang="zh-CN" dirty="0" err="1"/>
              <a:t>intA</a:t>
            </a:r>
            <a:r>
              <a:rPr lang="en-US" altLang="zh-CN" dirty="0"/>
              <a:t>  /=  </a:t>
            </a:r>
            <a:r>
              <a:rPr lang="en-US" altLang="zh-CN" dirty="0" err="1"/>
              <a:t>intB</a:t>
            </a:r>
            <a:r>
              <a:rPr lang="en-US" altLang="zh-CN" dirty="0"/>
              <a:t>					</a:t>
            </a:r>
            <a:r>
              <a:rPr lang="en-US" altLang="zh-CN" dirty="0" smtClean="0"/>
              <a:t>' </a:t>
            </a:r>
            <a:r>
              <a:rPr lang="zh-CN" altLang="zh-CN" dirty="0"/>
              <a:t>结果为</a:t>
            </a:r>
            <a:r>
              <a:rPr lang="en-US" altLang="zh-CN" dirty="0"/>
              <a:t> </a:t>
            </a:r>
            <a:r>
              <a:rPr lang="en-US" altLang="zh-CN" dirty="0" err="1"/>
              <a:t>intA</a:t>
            </a:r>
            <a:r>
              <a:rPr lang="en-US" altLang="zh-CN" dirty="0"/>
              <a:t> = 3.33333</a:t>
            </a:r>
            <a:endParaRPr lang="zh-CN" altLang="zh-CN" dirty="0"/>
          </a:p>
          <a:p>
            <a:r>
              <a:rPr lang="en-US" altLang="zh-CN" dirty="0" err="1"/>
              <a:t>intA</a:t>
            </a:r>
            <a:r>
              <a:rPr lang="en-US" altLang="zh-CN" dirty="0"/>
              <a:t>  \=  </a:t>
            </a:r>
            <a:r>
              <a:rPr lang="en-US" altLang="zh-CN" dirty="0" err="1"/>
              <a:t>intB</a:t>
            </a:r>
            <a:r>
              <a:rPr lang="en-US" altLang="zh-CN" dirty="0"/>
              <a:t>					</a:t>
            </a:r>
            <a:r>
              <a:rPr lang="en-US" altLang="zh-CN" dirty="0" smtClean="0"/>
              <a:t>' </a:t>
            </a:r>
            <a:r>
              <a:rPr lang="zh-CN" altLang="zh-CN" dirty="0"/>
              <a:t>结果为</a:t>
            </a:r>
            <a:r>
              <a:rPr lang="en-US" altLang="zh-CN" dirty="0"/>
              <a:t> </a:t>
            </a:r>
            <a:r>
              <a:rPr lang="en-US" altLang="zh-CN" dirty="0" err="1"/>
              <a:t>intA</a:t>
            </a:r>
            <a:r>
              <a:rPr lang="en-US" altLang="zh-CN" dirty="0"/>
              <a:t> = 3</a:t>
            </a:r>
            <a:endParaRPr lang="zh-CN" altLang="zh-CN" dirty="0"/>
          </a:p>
          <a:p>
            <a:r>
              <a:rPr lang="en-US" altLang="zh-CN" dirty="0"/>
              <a:t>Dim  </a:t>
            </a:r>
            <a:r>
              <a:rPr lang="en-US" altLang="zh-CN" dirty="0" err="1"/>
              <a:t>intC</a:t>
            </a:r>
            <a:r>
              <a:rPr lang="en-US" altLang="zh-CN" dirty="0"/>
              <a:t>  As  String = "</a:t>
            </a:r>
            <a:r>
              <a:rPr lang="zh-CN" altLang="zh-CN" dirty="0"/>
              <a:t>你好</a:t>
            </a:r>
            <a:r>
              <a:rPr lang="en-US" altLang="zh-CN" dirty="0"/>
              <a:t>"</a:t>
            </a:r>
            <a:endParaRPr lang="zh-CN" altLang="zh-CN" dirty="0"/>
          </a:p>
          <a:p>
            <a:r>
              <a:rPr lang="en-US" altLang="zh-CN" dirty="0"/>
              <a:t>Dim  </a:t>
            </a:r>
            <a:r>
              <a:rPr lang="en-US" altLang="zh-CN" dirty="0" err="1"/>
              <a:t>intD</a:t>
            </a:r>
            <a:r>
              <a:rPr lang="en-US" altLang="zh-CN" dirty="0"/>
              <a:t>  As  String = "</a:t>
            </a:r>
            <a:r>
              <a:rPr lang="zh-CN" altLang="zh-CN" dirty="0"/>
              <a:t>中国</a:t>
            </a:r>
            <a:r>
              <a:rPr lang="en-US" altLang="zh-CN" dirty="0"/>
              <a:t>"</a:t>
            </a:r>
            <a:endParaRPr lang="zh-CN" altLang="zh-CN" dirty="0"/>
          </a:p>
          <a:p>
            <a:r>
              <a:rPr lang="en-US" altLang="zh-CN" dirty="0" err="1"/>
              <a:t>intC</a:t>
            </a:r>
            <a:r>
              <a:rPr lang="en-US" altLang="zh-CN" dirty="0"/>
              <a:t>  &amp;=  </a:t>
            </a:r>
            <a:r>
              <a:rPr lang="en-US" altLang="zh-CN" dirty="0" err="1"/>
              <a:t>intD</a:t>
            </a:r>
            <a:r>
              <a:rPr lang="en-US" altLang="zh-CN" dirty="0"/>
              <a:t>				     	</a:t>
            </a:r>
            <a:r>
              <a:rPr lang="en-US" altLang="zh-CN" dirty="0" smtClean="0"/>
              <a:t>' </a:t>
            </a:r>
            <a:r>
              <a:rPr lang="zh-CN" altLang="zh-CN" dirty="0"/>
              <a:t>结果为</a:t>
            </a:r>
            <a:r>
              <a:rPr lang="en-US" altLang="zh-CN" dirty="0"/>
              <a:t> </a:t>
            </a:r>
            <a:r>
              <a:rPr lang="en-US" altLang="zh-CN" dirty="0" err="1"/>
              <a:t>intC</a:t>
            </a:r>
            <a:r>
              <a:rPr lang="en-US" altLang="zh-CN" dirty="0"/>
              <a:t> = "</a:t>
            </a:r>
            <a:r>
              <a:rPr lang="zh-CN" altLang="zh-CN" dirty="0"/>
              <a:t>你好</a:t>
            </a:r>
            <a:r>
              <a:rPr lang="zh-CN" altLang="zh-CN" dirty="0" smtClean="0"/>
              <a:t>中国</a:t>
            </a:r>
            <a:r>
              <a:rPr lang="en-US" altLang="zh-CN" dirty="0" smtClean="0"/>
              <a:t>“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830386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 rot="2643114">
            <a:off x="3114465" y="2395270"/>
            <a:ext cx="1362721" cy="1447759"/>
            <a:chOff x="4819176" y="1662676"/>
            <a:chExt cx="2993523" cy="2989680"/>
          </a:xfrm>
        </p:grpSpPr>
        <p:grpSp>
          <p:nvGrpSpPr>
            <p:cNvPr id="5" name="组合 4"/>
            <p:cNvGrpSpPr/>
            <p:nvPr/>
          </p:nvGrpSpPr>
          <p:grpSpPr>
            <a:xfrm>
              <a:off x="4819176" y="1662676"/>
              <a:ext cx="2993523" cy="2989680"/>
              <a:chOff x="304800" y="673100"/>
              <a:chExt cx="4147845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7" name="矩形 6"/>
              <p:cNvSpPr>
                <a:spLocks/>
              </p:cNvSpPr>
              <p:nvPr/>
            </p:nvSpPr>
            <p:spPr>
              <a:xfrm>
                <a:off x="304800" y="673100"/>
                <a:ext cx="4147845" cy="4000500"/>
              </a:xfrm>
              <a:prstGeom prst="rect">
                <a:avLst/>
              </a:prstGeom>
              <a:gradFill>
                <a:gsLst>
                  <a:gs pos="0">
                    <a:sysClr val="window" lastClr="FFFFFF"/>
                  </a:gs>
                  <a:gs pos="55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65000"/>
                    </a:sysClr>
                  </a:gs>
                </a:gsLst>
                <a:lin ang="81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kern="0">
                  <a:solidFill>
                    <a:sysClr val="windowText" lastClr="000000"/>
                  </a:solidFill>
                  <a:latin typeface="Calibri"/>
                  <a:ea typeface="宋体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>
                <a:off x="399069" y="760412"/>
                <a:ext cx="3959307" cy="3825874"/>
              </a:xfrm>
              <a:prstGeom prst="rect">
                <a:avLst/>
              </a:prstGeom>
              <a:gradFill>
                <a:gsLst>
                  <a:gs pos="0">
                    <a:sysClr val="window" lastClr="FFFFFF"/>
                  </a:gs>
                  <a:gs pos="51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75000"/>
                    </a:sysClr>
                  </a:gs>
                </a:gsLst>
                <a:lin ang="189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kern="0">
                  <a:solidFill>
                    <a:sysClr val="window" lastClr="FFFFFF"/>
                  </a:solidFill>
                  <a:latin typeface="Calibri"/>
                  <a:ea typeface="宋体"/>
                </a:endParaRPr>
              </a:p>
            </p:txBody>
          </p:sp>
        </p:grpSp>
        <p:sp>
          <p:nvSpPr>
            <p:cNvPr id="6" name="矩形 5"/>
            <p:cNvSpPr/>
            <p:nvPr/>
          </p:nvSpPr>
          <p:spPr>
            <a:xfrm>
              <a:off x="5038399" y="1880357"/>
              <a:ext cx="2555077" cy="2554311"/>
            </a:xfrm>
            <a:prstGeom prst="rect">
              <a:avLst/>
            </a:prstGeom>
            <a:blipFill>
              <a:blip r:embed="rId2"/>
              <a:stretch>
                <a:fillRect/>
              </a:stretch>
            </a:blipFill>
            <a:ln w="28575" cap="flat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>
                <a:solidFill>
                  <a:sysClr val="window" lastClr="FFFFFF"/>
                </a:solidFill>
                <a:latin typeface="Palatino Linotype"/>
                <a:ea typeface="宋体"/>
              </a:endParaRPr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3260977" y="2612610"/>
            <a:ext cx="1069702" cy="1059378"/>
          </a:xfrm>
          <a:prstGeom prst="rect">
            <a:avLst/>
          </a:prstGeom>
          <a:noFill/>
        </p:spPr>
        <p:txBody>
          <a:bodyPr wrap="square" lIns="119792" tIns="59896" rIns="119792" bIns="59896" rtlCol="0">
            <a:spAutoFit/>
          </a:bodyPr>
          <a:lstStyle/>
          <a:p>
            <a:r>
              <a:rPr lang="en-US" altLang="zh-CN" sz="5900" b="1" dirty="0" smtClean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03</a:t>
            </a:r>
            <a:endParaRPr lang="zh-CN" altLang="en-US" sz="5900" b="1" dirty="0">
              <a:solidFill>
                <a:schemeClr val="bg1"/>
              </a:solidFill>
              <a:latin typeface="Roboto Black" panose="02000000000000000000" pitchFamily="2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121691" y="2664540"/>
            <a:ext cx="3076003" cy="490294"/>
          </a:xfrm>
          <a:prstGeom prst="rect">
            <a:avLst/>
          </a:prstGeom>
          <a:noFill/>
        </p:spPr>
        <p:txBody>
          <a:bodyPr wrap="square" lIns="119792" tIns="59896" rIns="119792" bIns="59896" rtlCol="0">
            <a:spAutoFit/>
          </a:bodyPr>
          <a:lstStyle>
            <a:defPPr>
              <a:defRPr lang="zh-CN"/>
            </a:defPPr>
            <a:lvl1pPr>
              <a:defRPr sz="4300" b="1">
                <a:blipFill>
                  <a:blip r:embed="rId2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zh-CN" sz="2400" dirty="0"/>
              <a:t>运算符的优先顺序</a:t>
            </a:r>
            <a:endParaRPr lang="zh-CN" altLang="en-US" sz="2400" dirty="0"/>
          </a:p>
        </p:txBody>
      </p:sp>
      <p:cxnSp>
        <p:nvCxnSpPr>
          <p:cNvPr id="11" name="直接连接符 10"/>
          <p:cNvCxnSpPr/>
          <p:nvPr/>
        </p:nvCxnSpPr>
        <p:spPr>
          <a:xfrm>
            <a:off x="4890796" y="3157833"/>
            <a:ext cx="3132322" cy="0"/>
          </a:xfrm>
          <a:prstGeom prst="line">
            <a:avLst/>
          </a:prstGeom>
          <a:ln>
            <a:solidFill>
              <a:srgbClr val="AE00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MH_Others_1"/>
          <p:cNvSpPr txBox="1"/>
          <p:nvPr/>
        </p:nvSpPr>
        <p:spPr>
          <a:xfrm>
            <a:off x="4542567" y="1414219"/>
            <a:ext cx="2868858" cy="505683"/>
          </a:xfrm>
          <a:prstGeom prst="rect">
            <a:avLst/>
          </a:prstGeom>
          <a:noFill/>
        </p:spPr>
        <p:txBody>
          <a:bodyPr wrap="square" lIns="119792" tIns="59896" rIns="119792" bIns="59896">
            <a:spAutoFit/>
          </a:bodyPr>
          <a:lstStyle/>
          <a:p>
            <a:pPr algn="ctr">
              <a:defRPr/>
            </a:pPr>
            <a:r>
              <a:rPr lang="en-US" altLang="zh-CN" sz="2500" spc="394" dirty="0">
                <a:solidFill>
                  <a:srgbClr val="C40001"/>
                </a:solidFill>
                <a:latin typeface="方正大黑简体" panose="03000509000000000000" pitchFamily="65" charset="-122"/>
                <a:ea typeface="方正大黑简体" panose="03000509000000000000" pitchFamily="65" charset="-122"/>
              </a:rPr>
              <a:t>Contents</a:t>
            </a:r>
            <a:endParaRPr lang="zh-CN" altLang="en-US" sz="2500" spc="394" dirty="0">
              <a:solidFill>
                <a:srgbClr val="C40001"/>
              </a:solidFill>
              <a:latin typeface="方正大黑简体" panose="03000509000000000000" pitchFamily="65" charset="-122"/>
              <a:ea typeface="方正大黑简体" panose="03000509000000000000" pitchFamily="65" charset="-122"/>
            </a:endParaRPr>
          </a:p>
        </p:txBody>
      </p:sp>
      <p:sp>
        <p:nvSpPr>
          <p:cNvPr id="19" name="MH_Others_2"/>
          <p:cNvSpPr txBox="1">
            <a:spLocks noChangeArrowheads="1"/>
          </p:cNvSpPr>
          <p:nvPr/>
        </p:nvSpPr>
        <p:spPr bwMode="auto">
          <a:xfrm>
            <a:off x="4146923" y="439097"/>
            <a:ext cx="3612710" cy="878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19792" tIns="59896" rIns="119792" bIns="59896"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itchFamily="34" charset="0"/>
              <a:buChar char="•"/>
              <a:defRPr sz="21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5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itchFamily="34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itchFamily="34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itchFamily="34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itchFamily="34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zh-CN" altLang="en-US" sz="5300">
                <a:solidFill>
                  <a:srgbClr val="AE0001"/>
                </a:solidFill>
                <a:latin typeface="方正大黑简体" panose="03000509000000000000" pitchFamily="65" charset="-122"/>
                <a:ea typeface="方正大黑简体" panose="03000509000000000000" pitchFamily="65" charset="-122"/>
              </a:rPr>
              <a:t>目录</a:t>
            </a:r>
            <a:endParaRPr lang="zh-CN" altLang="en-US" sz="5300" dirty="0">
              <a:solidFill>
                <a:srgbClr val="AE0001"/>
              </a:solidFill>
              <a:latin typeface="方正大黑简体" panose="03000509000000000000" pitchFamily="65" charset="-122"/>
              <a:ea typeface="方正大黑简体" panose="03000509000000000000" pitchFamily="65" charset="-122"/>
            </a:endParaRPr>
          </a:p>
        </p:txBody>
      </p:sp>
      <p:cxnSp>
        <p:nvCxnSpPr>
          <p:cNvPr id="20" name="直接连接符 19"/>
          <p:cNvCxnSpPr/>
          <p:nvPr/>
        </p:nvCxnSpPr>
        <p:spPr>
          <a:xfrm>
            <a:off x="-12374" y="1687966"/>
            <a:ext cx="4931791" cy="0"/>
          </a:xfrm>
          <a:prstGeom prst="line">
            <a:avLst/>
          </a:prstGeom>
          <a:ln w="3175">
            <a:solidFill>
              <a:srgbClr val="C40001"/>
            </a:solidFill>
            <a:prstDash val="dash"/>
            <a:tail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>
            <a:off x="6962675" y="1687966"/>
            <a:ext cx="4923128" cy="0"/>
          </a:xfrm>
          <a:prstGeom prst="line">
            <a:avLst/>
          </a:prstGeom>
          <a:ln w="3175">
            <a:solidFill>
              <a:srgbClr val="C40001"/>
            </a:solidFill>
            <a:prstDash val="dash"/>
            <a:head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8947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 advTm="0">
        <p:checker/>
      </p:transition>
    </mc:Choice>
    <mc:Fallback xmlns="">
      <p:transition spd="slow" advTm="0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 tmFilter="0,0; .5, 1; 1, 1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5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5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50"/>
                            </p:stCondLst>
                            <p:childTnLst>
                              <p:par>
                                <p:cTn id="2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5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8" grpId="0"/>
      <p:bldP spid="19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圆角矩形 5"/>
          <p:cNvSpPr/>
          <p:nvPr/>
        </p:nvSpPr>
        <p:spPr>
          <a:xfrm>
            <a:off x="1275907" y="3606021"/>
            <a:ext cx="9186530" cy="425302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圆角矩形 4"/>
          <p:cNvSpPr/>
          <p:nvPr/>
        </p:nvSpPr>
        <p:spPr>
          <a:xfrm>
            <a:off x="1275907" y="2557922"/>
            <a:ext cx="9186530" cy="425302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圆角矩形 3"/>
          <p:cNvSpPr/>
          <p:nvPr/>
        </p:nvSpPr>
        <p:spPr>
          <a:xfrm>
            <a:off x="1275907" y="1520456"/>
            <a:ext cx="9186530" cy="425302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9"/>
          <p:cNvSpPr txBox="1"/>
          <p:nvPr/>
        </p:nvSpPr>
        <p:spPr>
          <a:xfrm>
            <a:off x="621887" y="109260"/>
            <a:ext cx="4619963" cy="474905"/>
          </a:xfrm>
          <a:prstGeom prst="rect">
            <a:avLst/>
          </a:prstGeom>
          <a:noFill/>
        </p:spPr>
        <p:txBody>
          <a:bodyPr wrap="square" lIns="119792" tIns="59896" rIns="119792" bIns="59896" rtlCol="0">
            <a:spAutoFit/>
          </a:bodyPr>
          <a:lstStyle>
            <a:defPPr>
              <a:defRPr lang="zh-CN"/>
            </a:defPPr>
            <a:lvl1pPr>
              <a:defRPr sz="2300" b="1">
                <a:blipFill>
                  <a:blip r:embed="rId2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zh-CN" dirty="0"/>
              <a:t>运算符的优先顺序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127051" y="861237"/>
            <a:ext cx="9335386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zh-CN" dirty="0"/>
              <a:t>运算符优先顺序（从高到低）如下：</a:t>
            </a:r>
          </a:p>
          <a:p>
            <a:pPr>
              <a:lnSpc>
                <a:spcPct val="200000"/>
              </a:lnSpc>
            </a:pPr>
            <a:r>
              <a:rPr lang="en-US" altLang="zh-CN" dirty="0" smtClean="0"/>
              <a:t>   </a:t>
            </a:r>
            <a:r>
              <a:rPr lang="zh-CN" altLang="zh-CN" dirty="0" smtClean="0"/>
              <a:t>算术运算</a:t>
            </a:r>
            <a:r>
              <a:rPr lang="zh-CN" altLang="zh-CN" dirty="0"/>
              <a:t>符→字符串连接运算符（</a:t>
            </a:r>
            <a:r>
              <a:rPr lang="en-US" altLang="zh-CN" dirty="0"/>
              <a:t>&amp;</a:t>
            </a:r>
            <a:r>
              <a:rPr lang="zh-CN" altLang="zh-CN" dirty="0"/>
              <a:t>）→关系运算符→逻辑运算符</a:t>
            </a:r>
          </a:p>
          <a:p>
            <a:pPr>
              <a:lnSpc>
                <a:spcPct val="200000"/>
              </a:lnSpc>
            </a:pPr>
            <a:r>
              <a:rPr lang="zh-CN" altLang="zh-CN" dirty="0"/>
              <a:t>算术运算符的优先顺序（从高到低）如下：</a:t>
            </a:r>
          </a:p>
          <a:p>
            <a:pPr>
              <a:lnSpc>
                <a:spcPct val="200000"/>
              </a:lnSpc>
            </a:pPr>
            <a:r>
              <a:rPr lang="en-US" altLang="zh-CN" dirty="0" smtClean="0"/>
              <a:t>    ^ </a:t>
            </a:r>
            <a:r>
              <a:rPr lang="zh-CN" altLang="zh-CN" dirty="0"/>
              <a:t>→＋ </a:t>
            </a:r>
            <a:r>
              <a:rPr lang="en-US" altLang="zh-CN" dirty="0"/>
              <a:t>-</a:t>
            </a:r>
            <a:r>
              <a:rPr lang="zh-CN" altLang="zh-CN" dirty="0"/>
              <a:t>（正负号）→</a:t>
            </a:r>
            <a:r>
              <a:rPr lang="en-US" altLang="zh-CN" dirty="0"/>
              <a:t> *</a:t>
            </a:r>
            <a:r>
              <a:rPr lang="zh-CN" altLang="zh-CN" dirty="0"/>
              <a:t>、</a:t>
            </a:r>
            <a:r>
              <a:rPr lang="en-US" altLang="zh-CN" dirty="0"/>
              <a:t>/ </a:t>
            </a:r>
            <a:r>
              <a:rPr lang="zh-CN" altLang="zh-CN" dirty="0"/>
              <a:t>→</a:t>
            </a:r>
            <a:r>
              <a:rPr lang="en-US" altLang="zh-CN" dirty="0"/>
              <a:t> \</a:t>
            </a:r>
            <a:r>
              <a:rPr lang="zh-CN" altLang="zh-CN" dirty="0"/>
              <a:t>（整数除法）→</a:t>
            </a:r>
            <a:r>
              <a:rPr lang="en-US" altLang="zh-CN" dirty="0"/>
              <a:t>Mod</a:t>
            </a:r>
            <a:r>
              <a:rPr lang="zh-CN" altLang="zh-CN" dirty="0"/>
              <a:t>→</a:t>
            </a:r>
            <a:r>
              <a:rPr lang="en-US" altLang="zh-CN" dirty="0"/>
              <a:t>+</a:t>
            </a:r>
            <a:r>
              <a:rPr lang="zh-CN" altLang="zh-CN" dirty="0"/>
              <a:t>、–（加减）</a:t>
            </a:r>
          </a:p>
          <a:p>
            <a:pPr>
              <a:lnSpc>
                <a:spcPct val="200000"/>
              </a:lnSpc>
            </a:pPr>
            <a:r>
              <a:rPr lang="zh-CN" altLang="zh-CN" dirty="0"/>
              <a:t>逻辑运算符优先顺序（从高到低）如下：</a:t>
            </a:r>
          </a:p>
          <a:p>
            <a:pPr>
              <a:lnSpc>
                <a:spcPct val="200000"/>
              </a:lnSpc>
            </a:pPr>
            <a:r>
              <a:rPr lang="en-US" altLang="zh-CN" dirty="0" smtClean="0"/>
              <a:t>    Not</a:t>
            </a:r>
            <a:r>
              <a:rPr lang="zh-CN" altLang="zh-CN" dirty="0"/>
              <a:t>→</a:t>
            </a:r>
            <a:r>
              <a:rPr lang="en-US" altLang="zh-CN" dirty="0"/>
              <a:t>And</a:t>
            </a:r>
            <a:r>
              <a:rPr lang="zh-CN" altLang="zh-CN" dirty="0"/>
              <a:t>、</a:t>
            </a:r>
            <a:r>
              <a:rPr lang="en-US" altLang="zh-CN" dirty="0" err="1"/>
              <a:t>AndAlso</a:t>
            </a:r>
            <a:r>
              <a:rPr lang="zh-CN" altLang="zh-CN" dirty="0"/>
              <a:t>→</a:t>
            </a:r>
            <a:r>
              <a:rPr lang="en-US" altLang="zh-CN" dirty="0"/>
              <a:t>Or</a:t>
            </a:r>
            <a:r>
              <a:rPr lang="zh-CN" altLang="zh-CN" dirty="0"/>
              <a:t>、</a:t>
            </a:r>
            <a:r>
              <a:rPr lang="en-US" altLang="zh-CN" dirty="0" err="1"/>
              <a:t>OrElse</a:t>
            </a:r>
            <a:r>
              <a:rPr lang="zh-CN" altLang="zh-CN" dirty="0"/>
              <a:t>→</a:t>
            </a:r>
            <a:r>
              <a:rPr lang="en-US" altLang="zh-CN" dirty="0" err="1"/>
              <a:t>Xor</a:t>
            </a:r>
            <a:endParaRPr lang="zh-CN" altLang="zh-CN" dirty="0"/>
          </a:p>
          <a:p>
            <a:pPr>
              <a:lnSpc>
                <a:spcPct val="200000"/>
              </a:lnSpc>
            </a:pPr>
            <a:r>
              <a:rPr lang="zh-CN" altLang="zh-CN" dirty="0"/>
              <a:t>所有关系运算符的优先顺序都相同，按从左到右顺序进行运算</a:t>
            </a:r>
            <a:r>
              <a:rPr lang="zh-CN" altLang="zh-CN" dirty="0" smtClean="0"/>
              <a:t>。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1126712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9"/>
          <p:cNvSpPr txBox="1"/>
          <p:nvPr/>
        </p:nvSpPr>
        <p:spPr>
          <a:xfrm>
            <a:off x="621887" y="109260"/>
            <a:ext cx="4619963" cy="474905"/>
          </a:xfrm>
          <a:prstGeom prst="rect">
            <a:avLst/>
          </a:prstGeom>
          <a:noFill/>
        </p:spPr>
        <p:txBody>
          <a:bodyPr wrap="square" lIns="119792" tIns="59896" rIns="119792" bIns="59896" rtlCol="0">
            <a:spAutoFit/>
          </a:bodyPr>
          <a:lstStyle>
            <a:defPPr>
              <a:defRPr lang="zh-CN"/>
            </a:defPPr>
            <a:lvl1pPr>
              <a:defRPr sz="2300" b="1">
                <a:blipFill>
                  <a:blip r:embed="rId2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zh-CN" dirty="0"/>
              <a:t>运算符的优先顺序</a:t>
            </a:r>
          </a:p>
        </p:txBody>
      </p:sp>
      <p:sp>
        <p:nvSpPr>
          <p:cNvPr id="3" name="矩形 2"/>
          <p:cNvSpPr/>
          <p:nvPr/>
        </p:nvSpPr>
        <p:spPr>
          <a:xfrm>
            <a:off x="1129202" y="828913"/>
            <a:ext cx="3817071" cy="3539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dirty="0"/>
              <a:t>例如，对</a:t>
            </a:r>
            <a:r>
              <a:rPr lang="en-US" altLang="zh-CN" dirty="0"/>
              <a:t>A</a:t>
            </a:r>
            <a:r>
              <a:rPr lang="zh-CN" altLang="zh-CN" dirty="0"/>
              <a:t>，</a:t>
            </a:r>
            <a:r>
              <a:rPr lang="en-US" altLang="zh-CN" dirty="0"/>
              <a:t>B</a:t>
            </a:r>
            <a:r>
              <a:rPr lang="zh-CN" altLang="zh-CN" dirty="0"/>
              <a:t>，</a:t>
            </a:r>
            <a:r>
              <a:rPr lang="en-US" altLang="zh-CN" dirty="0"/>
              <a:t>C</a:t>
            </a:r>
            <a:r>
              <a:rPr lang="zh-CN" altLang="zh-CN" dirty="0"/>
              <a:t>变量进行逻辑运算：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286540" y="1182856"/>
            <a:ext cx="8952613" cy="2541478"/>
          </a:xfrm>
          <a:prstGeom prst="roundRect">
            <a:avLst>
              <a:gd name="adj" fmla="val 7633"/>
            </a:avLst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dirty="0"/>
              <a:t>Dim A, B, C, </a:t>
            </a:r>
            <a:r>
              <a:rPr lang="en-US" altLang="zh-CN" dirty="0" err="1"/>
              <a:t>MyCheck</a:t>
            </a:r>
            <a:endParaRPr lang="zh-CN" altLang="zh-CN" dirty="0"/>
          </a:p>
          <a:p>
            <a:r>
              <a:rPr lang="en-US" altLang="zh-CN" dirty="0"/>
              <a:t>A = 10</a:t>
            </a:r>
            <a:endParaRPr lang="zh-CN" altLang="zh-CN" dirty="0"/>
          </a:p>
          <a:p>
            <a:r>
              <a:rPr lang="en-US" altLang="zh-CN" dirty="0"/>
              <a:t>B = 8</a:t>
            </a:r>
            <a:endParaRPr lang="zh-CN" altLang="zh-CN" dirty="0"/>
          </a:p>
          <a:p>
            <a:r>
              <a:rPr lang="en-US" altLang="zh-CN" dirty="0"/>
              <a:t>C = 6</a:t>
            </a:r>
            <a:endParaRPr lang="zh-CN" altLang="zh-CN" dirty="0"/>
          </a:p>
          <a:p>
            <a:r>
              <a:rPr lang="en-US" altLang="zh-CN" dirty="0" err="1"/>
              <a:t>MyCheck</a:t>
            </a:r>
            <a:r>
              <a:rPr lang="en-US" altLang="zh-CN" dirty="0"/>
              <a:t> = A &gt; B </a:t>
            </a:r>
            <a:r>
              <a:rPr lang="en-US" altLang="zh-CN" dirty="0" err="1"/>
              <a:t>AndAlso</a:t>
            </a:r>
            <a:r>
              <a:rPr lang="en-US" altLang="zh-CN" dirty="0"/>
              <a:t> B &gt; C	</a:t>
            </a:r>
            <a:endParaRPr lang="zh-CN" altLang="zh-CN" dirty="0"/>
          </a:p>
          <a:p>
            <a:r>
              <a:rPr lang="en-US" altLang="zh-CN" dirty="0"/>
              <a:t>' </a:t>
            </a:r>
            <a:r>
              <a:rPr lang="en-US" altLang="zh-CN" dirty="0" err="1"/>
              <a:t>MyCheck</a:t>
            </a:r>
            <a:r>
              <a:rPr lang="en-US" altLang="zh-CN" dirty="0"/>
              <a:t> </a:t>
            </a:r>
            <a:r>
              <a:rPr lang="zh-CN" altLang="zh-CN" dirty="0"/>
              <a:t>为</a:t>
            </a:r>
            <a:r>
              <a:rPr lang="en-US" altLang="zh-CN" dirty="0"/>
              <a:t>True</a:t>
            </a:r>
            <a:r>
              <a:rPr lang="zh-CN" altLang="zh-CN" dirty="0"/>
              <a:t>，先</a:t>
            </a:r>
            <a:r>
              <a:rPr lang="en-US" altLang="zh-CN" dirty="0"/>
              <a:t>"&gt;"</a:t>
            </a:r>
            <a:r>
              <a:rPr lang="zh-CN" altLang="zh-CN" dirty="0"/>
              <a:t>运算，再</a:t>
            </a:r>
            <a:r>
              <a:rPr lang="en-US" altLang="zh-CN" dirty="0"/>
              <a:t>"</a:t>
            </a:r>
            <a:r>
              <a:rPr lang="en-US" altLang="zh-CN" dirty="0" err="1"/>
              <a:t>AndAlso</a:t>
            </a:r>
            <a:r>
              <a:rPr lang="en-US" altLang="zh-CN" dirty="0"/>
              <a:t>"</a:t>
            </a:r>
            <a:r>
              <a:rPr lang="zh-CN" altLang="zh-CN" dirty="0"/>
              <a:t>运算</a:t>
            </a:r>
          </a:p>
          <a:p>
            <a:r>
              <a:rPr lang="en-US" altLang="zh-CN" dirty="0" err="1"/>
              <a:t>MyCheck</a:t>
            </a:r>
            <a:r>
              <a:rPr lang="en-US" altLang="zh-CN" dirty="0"/>
              <a:t> = A &gt; B </a:t>
            </a:r>
            <a:r>
              <a:rPr lang="en-US" altLang="zh-CN" dirty="0" err="1"/>
              <a:t>OrElse</a:t>
            </a:r>
            <a:r>
              <a:rPr lang="en-US" altLang="zh-CN" dirty="0"/>
              <a:t> B &gt; C					</a:t>
            </a:r>
            <a:r>
              <a:rPr lang="en-US" altLang="zh-CN" dirty="0" smtClean="0"/>
              <a:t>' </a:t>
            </a:r>
            <a:r>
              <a:rPr lang="zh-CN" altLang="zh-CN" dirty="0"/>
              <a:t>返回</a:t>
            </a:r>
            <a:r>
              <a:rPr lang="en-US" altLang="zh-CN" dirty="0"/>
              <a:t> True</a:t>
            </a:r>
            <a:endParaRPr lang="zh-CN" altLang="zh-CN" dirty="0"/>
          </a:p>
          <a:p>
            <a:r>
              <a:rPr lang="en-US" altLang="zh-CN" dirty="0" err="1"/>
              <a:t>MyCheck</a:t>
            </a:r>
            <a:r>
              <a:rPr lang="en-US" altLang="zh-CN" dirty="0"/>
              <a:t> = A &gt; B </a:t>
            </a:r>
            <a:r>
              <a:rPr lang="en-US" altLang="zh-CN" dirty="0" err="1"/>
              <a:t>Xor</a:t>
            </a:r>
            <a:r>
              <a:rPr lang="en-US" altLang="zh-CN" dirty="0"/>
              <a:t> B &gt; C					</a:t>
            </a:r>
            <a:r>
              <a:rPr lang="en-US" altLang="zh-CN" dirty="0" smtClean="0"/>
              <a:t>' </a:t>
            </a:r>
            <a:r>
              <a:rPr lang="zh-CN" altLang="zh-CN" dirty="0"/>
              <a:t>返回</a:t>
            </a:r>
            <a:r>
              <a:rPr lang="en-US" altLang="zh-CN" dirty="0"/>
              <a:t> False</a:t>
            </a:r>
            <a:endParaRPr lang="zh-CN" altLang="zh-CN" dirty="0"/>
          </a:p>
          <a:p>
            <a:r>
              <a:rPr lang="en-US" altLang="zh-CN" dirty="0" err="1"/>
              <a:t>MyCheck</a:t>
            </a:r>
            <a:r>
              <a:rPr lang="en-US" altLang="zh-CN" dirty="0"/>
              <a:t> = A &gt;= 2 * 3.1415926 * B And C &lt; &gt; 5			' </a:t>
            </a:r>
            <a:r>
              <a:rPr lang="zh-CN" altLang="zh-CN" dirty="0"/>
              <a:t>返回</a:t>
            </a:r>
            <a:r>
              <a:rPr lang="en-US" altLang="zh-CN" dirty="0"/>
              <a:t> </a:t>
            </a:r>
            <a:r>
              <a:rPr lang="en-US" altLang="zh-CN" dirty="0" smtClean="0"/>
              <a:t>False</a:t>
            </a:r>
          </a:p>
        </p:txBody>
      </p:sp>
    </p:spTree>
    <p:extLst>
      <p:ext uri="{BB962C8B-B14F-4D97-AF65-F5344CB8AC3E}">
        <p14:creationId xmlns:p14="http://schemas.microsoft.com/office/powerpoint/2010/main" val="2766156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322167" y="835760"/>
            <a:ext cx="7035024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dirty="0"/>
              <a:t>再例如，在例</a:t>
            </a:r>
            <a:r>
              <a:rPr lang="en-US" altLang="zh-CN" dirty="0"/>
              <a:t>2.7</a:t>
            </a:r>
            <a:r>
              <a:rPr lang="zh-CN" altLang="zh-CN" dirty="0"/>
              <a:t>中输入半径为</a:t>
            </a:r>
            <a:r>
              <a:rPr lang="en-US" altLang="zh-CN" dirty="0"/>
              <a:t>2</a:t>
            </a:r>
            <a:r>
              <a:rPr lang="zh-CN" altLang="zh-CN" dirty="0"/>
              <a:t>，如果将单击按钮的代码改成：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417860" y="1286540"/>
            <a:ext cx="8959517" cy="2128242"/>
          </a:xfrm>
          <a:prstGeom prst="roundRect">
            <a:avLst>
              <a:gd name="adj" fmla="val 9173"/>
            </a:avLst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dirty="0"/>
              <a:t>Private Sub Button1_Click(</a:t>
            </a:r>
            <a:r>
              <a:rPr lang="en-US" altLang="zh-CN" dirty="0" err="1"/>
              <a:t>ByVal</a:t>
            </a:r>
            <a:r>
              <a:rPr lang="en-US" altLang="zh-CN" dirty="0"/>
              <a:t> sender As </a:t>
            </a:r>
            <a:r>
              <a:rPr lang="en-US" altLang="zh-CN" dirty="0" err="1"/>
              <a:t>System.Object</a:t>
            </a:r>
            <a:r>
              <a:rPr lang="en-US" altLang="zh-CN" dirty="0"/>
              <a:t>, </a:t>
            </a:r>
            <a:r>
              <a:rPr lang="en-US" altLang="zh-CN" dirty="0" err="1"/>
              <a:t>ByVal</a:t>
            </a:r>
            <a:r>
              <a:rPr lang="en-US" altLang="zh-CN" dirty="0"/>
              <a:t> e As </a:t>
            </a:r>
            <a:r>
              <a:rPr lang="en-US" altLang="zh-CN" dirty="0" err="1"/>
              <a:t>System.EventArgs</a:t>
            </a:r>
            <a:r>
              <a:rPr lang="en-US" altLang="zh-CN" dirty="0"/>
              <a:t>) </a:t>
            </a:r>
            <a:endParaRPr lang="zh-CN" altLang="zh-CN" dirty="0"/>
          </a:p>
          <a:p>
            <a:r>
              <a:rPr lang="en-US" altLang="zh-CN" dirty="0"/>
              <a:t>								Handles Button1.Click</a:t>
            </a:r>
            <a:endParaRPr lang="zh-CN" altLang="zh-CN" dirty="0"/>
          </a:p>
          <a:p>
            <a:r>
              <a:rPr lang="en-US" altLang="zh-CN" dirty="0"/>
              <a:t>    Dim r As Single                     	' </a:t>
            </a:r>
            <a:r>
              <a:rPr lang="zh-CN" altLang="zh-CN" dirty="0"/>
              <a:t>声明一个实数类型的变量</a:t>
            </a:r>
            <a:r>
              <a:rPr lang="en-US" altLang="zh-CN" dirty="0"/>
              <a:t> r</a:t>
            </a:r>
            <a:endParaRPr lang="zh-CN" altLang="zh-CN" dirty="0"/>
          </a:p>
          <a:p>
            <a:r>
              <a:rPr lang="en-US" altLang="zh-CN" dirty="0"/>
              <a:t>    r = TextBox1.Text                	' </a:t>
            </a:r>
            <a:r>
              <a:rPr lang="zh-CN" altLang="zh-CN" dirty="0"/>
              <a:t>从</a:t>
            </a:r>
            <a:r>
              <a:rPr lang="en-US" altLang="zh-CN" dirty="0"/>
              <a:t> TextBox1 </a:t>
            </a:r>
            <a:r>
              <a:rPr lang="zh-CN" altLang="zh-CN" dirty="0"/>
              <a:t>中读取半径值存入变量</a:t>
            </a:r>
            <a:r>
              <a:rPr lang="en-US" altLang="zh-CN" dirty="0"/>
              <a:t> r</a:t>
            </a:r>
            <a:endParaRPr lang="zh-CN" altLang="zh-CN" dirty="0"/>
          </a:p>
          <a:p>
            <a:r>
              <a:rPr lang="en-US" altLang="zh-CN" dirty="0"/>
              <a:t>    TextBox2.Text = 1 + </a:t>
            </a:r>
            <a:r>
              <a:rPr lang="en-US" altLang="zh-CN" dirty="0" err="1"/>
              <a:t>Math.PI</a:t>
            </a:r>
            <a:r>
              <a:rPr lang="en-US" altLang="zh-CN" dirty="0"/>
              <a:t> * r * r 		' </a:t>
            </a:r>
            <a:r>
              <a:rPr lang="zh-CN" altLang="zh-CN" dirty="0"/>
              <a:t>计算圆面积</a:t>
            </a:r>
            <a:r>
              <a:rPr lang="en-US" altLang="zh-CN" dirty="0"/>
              <a:t>+1</a:t>
            </a:r>
            <a:r>
              <a:rPr lang="zh-CN" altLang="zh-CN" dirty="0"/>
              <a:t>并显示在</a:t>
            </a:r>
            <a:r>
              <a:rPr lang="en-US" altLang="zh-CN" dirty="0"/>
              <a:t> TextBox2 </a:t>
            </a:r>
            <a:r>
              <a:rPr lang="zh-CN" altLang="zh-CN" dirty="0"/>
              <a:t>中</a:t>
            </a:r>
          </a:p>
          <a:p>
            <a:r>
              <a:rPr lang="en-US" altLang="zh-CN" dirty="0"/>
              <a:t>End </a:t>
            </a:r>
            <a:r>
              <a:rPr lang="en-US" altLang="zh-CN" dirty="0" smtClean="0"/>
              <a:t>Sub</a:t>
            </a:r>
            <a:endParaRPr lang="zh-CN" altLang="zh-CN" dirty="0"/>
          </a:p>
        </p:txBody>
      </p:sp>
      <p:sp>
        <p:nvSpPr>
          <p:cNvPr id="4" name="TextBox 3"/>
          <p:cNvSpPr txBox="1"/>
          <p:nvPr/>
        </p:nvSpPr>
        <p:spPr>
          <a:xfrm>
            <a:off x="839972" y="3414782"/>
            <a:ext cx="9962707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6088"/>
            <a:r>
              <a:rPr lang="zh-CN" altLang="zh-CN" dirty="0"/>
              <a:t>在表达式</a:t>
            </a:r>
            <a:r>
              <a:rPr lang="en-US" altLang="zh-CN" dirty="0"/>
              <a:t>1 + </a:t>
            </a:r>
            <a:r>
              <a:rPr lang="en-US" altLang="zh-CN" dirty="0" err="1"/>
              <a:t>Math.PI</a:t>
            </a:r>
            <a:r>
              <a:rPr lang="en-US" altLang="zh-CN" dirty="0"/>
              <a:t> * r * r </a:t>
            </a:r>
            <a:r>
              <a:rPr lang="zh-CN" altLang="zh-CN" dirty="0"/>
              <a:t>中，由于乘法运算符优先，所以先计算</a:t>
            </a:r>
            <a:r>
              <a:rPr lang="en-US" altLang="zh-CN" dirty="0" err="1"/>
              <a:t>Math.PI</a:t>
            </a:r>
            <a:r>
              <a:rPr lang="en-US" altLang="zh-CN" dirty="0"/>
              <a:t> * r * r</a:t>
            </a:r>
            <a:r>
              <a:rPr lang="zh-CN" altLang="zh-CN" dirty="0"/>
              <a:t>，再将计算的结果加</a:t>
            </a:r>
            <a:r>
              <a:rPr lang="en-US" altLang="zh-CN" dirty="0"/>
              <a:t>1</a:t>
            </a:r>
            <a:r>
              <a:rPr lang="zh-CN" altLang="zh-CN" dirty="0"/>
              <a:t>。因此单击“计算”按钮后显示面积加</a:t>
            </a:r>
            <a:r>
              <a:rPr lang="en-US" altLang="zh-CN" dirty="0"/>
              <a:t>1</a:t>
            </a:r>
            <a:r>
              <a:rPr lang="zh-CN" altLang="zh-CN" dirty="0"/>
              <a:t>的结果，如图</a:t>
            </a:r>
            <a:r>
              <a:rPr lang="en-US" altLang="zh-CN" dirty="0"/>
              <a:t>3.3</a:t>
            </a:r>
            <a:r>
              <a:rPr lang="zh-CN" altLang="zh-CN" dirty="0"/>
              <a:t>所示</a:t>
            </a:r>
            <a:r>
              <a:rPr lang="zh-CN" altLang="zh-CN" dirty="0" smtClean="0"/>
              <a:t>。</a:t>
            </a:r>
            <a:endParaRPr lang="zh-CN" altLang="zh-CN" dirty="0"/>
          </a:p>
        </p:txBody>
      </p:sp>
      <p:pic>
        <p:nvPicPr>
          <p:cNvPr id="32770" name="图片 19"/>
          <p:cNvPicPr>
            <a:picLocks noChangeAspect="1" noChangeArrowheads="1"/>
          </p:cNvPicPr>
          <p:nvPr/>
        </p:nvPicPr>
        <p:blipFill>
          <a:blip r:embed="rId2">
            <a:lum bright="-6000"/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1036" y="4030335"/>
            <a:ext cx="2710490" cy="15928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文本框 9"/>
          <p:cNvSpPr txBox="1"/>
          <p:nvPr/>
        </p:nvSpPr>
        <p:spPr>
          <a:xfrm>
            <a:off x="621887" y="109260"/>
            <a:ext cx="4619963" cy="474905"/>
          </a:xfrm>
          <a:prstGeom prst="rect">
            <a:avLst/>
          </a:prstGeom>
          <a:noFill/>
        </p:spPr>
        <p:txBody>
          <a:bodyPr wrap="square" lIns="119792" tIns="59896" rIns="119792" bIns="59896" rtlCol="0">
            <a:spAutoFit/>
          </a:bodyPr>
          <a:lstStyle>
            <a:defPPr>
              <a:defRPr lang="zh-CN"/>
            </a:defPPr>
            <a:lvl1pPr>
              <a:defRPr sz="2300" b="1">
                <a:blipFill>
                  <a:blip r:embed="rId3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zh-CN" dirty="0"/>
              <a:t>运算符的优先顺序</a:t>
            </a:r>
          </a:p>
        </p:txBody>
      </p:sp>
    </p:spTree>
    <p:extLst>
      <p:ext uri="{BB962C8B-B14F-4D97-AF65-F5344CB8AC3E}">
        <p14:creationId xmlns:p14="http://schemas.microsoft.com/office/powerpoint/2010/main" val="354646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908" y="2751291"/>
            <a:ext cx="11880850" cy="1723600"/>
          </a:xfrm>
          <a:prstGeom prst="rect">
            <a:avLst/>
          </a:prstGeom>
          <a:solidFill>
            <a:srgbClr val="C30D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9781" tIns="59890" rIns="119781" bIns="59890"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4157351" y="3307098"/>
            <a:ext cx="6475242" cy="630621"/>
          </a:xfrm>
          <a:prstGeom prst="rect">
            <a:avLst/>
          </a:prstGeom>
          <a:effectLst>
            <a:outerShdw blurRad="63500" dir="12600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lIns="60639" tIns="30321" rIns="60639" bIns="30321">
            <a:spAutoFit/>
          </a:bodyPr>
          <a:lstStyle/>
          <a:p>
            <a:r>
              <a:rPr lang="en-US" altLang="zh-CN" sz="3700" b="1" dirty="0" smtClean="0">
                <a:solidFill>
                  <a:schemeClr val="bg1"/>
                </a:solidFill>
                <a:latin typeface="Century Gothic"/>
              </a:rPr>
              <a:t>—</a:t>
            </a:r>
            <a:r>
              <a:rPr lang="en-US" altLang="zh-CN" sz="3600" b="1" dirty="0">
                <a:solidFill>
                  <a:schemeClr val="bg1"/>
                </a:solidFill>
              </a:rPr>
              <a:t>Visual Basic.NET</a:t>
            </a:r>
            <a:r>
              <a:rPr lang="zh-CN" altLang="zh-CN" sz="3600" b="1" dirty="0">
                <a:solidFill>
                  <a:schemeClr val="bg1"/>
                </a:solidFill>
              </a:rPr>
              <a:t>语句的结构</a:t>
            </a:r>
          </a:p>
        </p:txBody>
      </p:sp>
      <p:sp>
        <p:nvSpPr>
          <p:cNvPr id="24" name="TextBox 62"/>
          <p:cNvSpPr txBox="1"/>
          <p:nvPr/>
        </p:nvSpPr>
        <p:spPr>
          <a:xfrm>
            <a:off x="8665485" y="19771"/>
            <a:ext cx="3157937" cy="380111"/>
          </a:xfrm>
          <a:prstGeom prst="rect">
            <a:avLst/>
          </a:prstGeom>
          <a:noFill/>
        </p:spPr>
        <p:txBody>
          <a:bodyPr wrap="square" lIns="119781" tIns="59890" rIns="119781" bIns="59890" rtlCol="0">
            <a:spAutoFit/>
          </a:bodyPr>
          <a:lstStyle/>
          <a:p>
            <a:r>
              <a:rPr lang="en-US" altLang="zh-CN" sz="1600" dirty="0">
                <a:ea typeface="创艺简老宋" pitchFamily="2" charset="-122"/>
              </a:rPr>
              <a:t>Visual Basic.NET</a:t>
            </a:r>
            <a:r>
              <a:rPr lang="zh-CN" altLang="zh-CN" sz="1600" dirty="0">
                <a:ea typeface="创艺简老宋" pitchFamily="2" charset="-122"/>
              </a:rPr>
              <a:t>实用教程（第</a:t>
            </a:r>
            <a:r>
              <a:rPr lang="en-US" altLang="zh-CN" sz="1600" dirty="0">
                <a:ea typeface="创艺简老宋" pitchFamily="2" charset="-122"/>
              </a:rPr>
              <a:t>3</a:t>
            </a:r>
            <a:r>
              <a:rPr lang="zh-CN" altLang="zh-CN" sz="1600" dirty="0">
                <a:ea typeface="创艺简老宋" pitchFamily="2" charset="-122"/>
              </a:rPr>
              <a:t>版）</a:t>
            </a:r>
          </a:p>
        </p:txBody>
      </p:sp>
      <p:sp>
        <p:nvSpPr>
          <p:cNvPr id="25" name="TextBox 63"/>
          <p:cNvSpPr txBox="1"/>
          <p:nvPr/>
        </p:nvSpPr>
        <p:spPr>
          <a:xfrm>
            <a:off x="9400385" y="5881185"/>
            <a:ext cx="2139773" cy="382560"/>
          </a:xfrm>
          <a:prstGeom prst="rect">
            <a:avLst/>
          </a:prstGeom>
          <a:noFill/>
        </p:spPr>
        <p:txBody>
          <a:bodyPr wrap="square" lIns="119781" tIns="59890" rIns="119781" bIns="59890" rtlCol="0">
            <a:spAutoFit/>
          </a:bodyPr>
          <a:lstStyle/>
          <a:p>
            <a:pPr algn="ctr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主编：郑阿奇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6" name="business freedom [高质量]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028603" y="146029"/>
            <a:ext cx="792056" cy="81073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780523" y="1128100"/>
            <a:ext cx="8583423" cy="742337"/>
          </a:xfrm>
          <a:prstGeom prst="rect">
            <a:avLst/>
          </a:prstGeom>
          <a:noFill/>
        </p:spPr>
        <p:txBody>
          <a:bodyPr wrap="square" lIns="95077" tIns="47539" rIns="95077" bIns="47539" rtlCol="0">
            <a:spAutoFit/>
          </a:bodyPr>
          <a:lstStyle/>
          <a:p>
            <a:r>
              <a:rPr lang="zh-CN" altLang="zh-CN" sz="4200" dirty="0" smtClean="0">
                <a:solidFill>
                  <a:srgbClr val="C00000"/>
                </a:solidFill>
                <a:latin typeface="方正大黑简体" pitchFamily="2" charset="-122"/>
                <a:ea typeface="方正大黑简体" pitchFamily="2" charset="-122"/>
              </a:rPr>
              <a:t>第</a:t>
            </a:r>
            <a:r>
              <a:rPr lang="en-US" altLang="zh-CN" sz="4200" dirty="0" smtClean="0">
                <a:solidFill>
                  <a:srgbClr val="C00000"/>
                </a:solidFill>
                <a:latin typeface="方正大黑简体" pitchFamily="2" charset="-122"/>
                <a:ea typeface="方正大黑简体" pitchFamily="2" charset="-122"/>
              </a:rPr>
              <a:t>3</a:t>
            </a:r>
            <a:r>
              <a:rPr lang="zh-CN" altLang="zh-CN" sz="4200" dirty="0" smtClean="0">
                <a:solidFill>
                  <a:srgbClr val="C00000"/>
                </a:solidFill>
                <a:latin typeface="方正大黑简体" pitchFamily="2" charset="-122"/>
                <a:ea typeface="方正大黑简体" pitchFamily="2" charset="-122"/>
              </a:rPr>
              <a:t>章</a:t>
            </a:r>
            <a:r>
              <a:rPr lang="en-US" altLang="zh-CN" sz="4200" dirty="0" smtClean="0">
                <a:solidFill>
                  <a:srgbClr val="C00000"/>
                </a:solidFill>
                <a:latin typeface="方正大黑简体" pitchFamily="2" charset="-122"/>
                <a:ea typeface="方正大黑简体" pitchFamily="2" charset="-122"/>
              </a:rPr>
              <a:t>   </a:t>
            </a:r>
            <a:r>
              <a:rPr lang="en-US" altLang="zh-CN" sz="4200" dirty="0">
                <a:solidFill>
                  <a:srgbClr val="C00000"/>
                </a:solidFill>
                <a:latin typeface="方正大黑简体" pitchFamily="2" charset="-122"/>
                <a:ea typeface="方正大黑简体" pitchFamily="2" charset="-122"/>
              </a:rPr>
              <a:t>Visual Basic.NET</a:t>
            </a:r>
            <a:r>
              <a:rPr lang="zh-CN" altLang="zh-CN" sz="4200" dirty="0">
                <a:solidFill>
                  <a:srgbClr val="C00000"/>
                </a:solidFill>
                <a:latin typeface="方正大黑简体" pitchFamily="2" charset="-122"/>
                <a:ea typeface="方正大黑简体" pitchFamily="2" charset="-122"/>
              </a:rPr>
              <a:t>语言基础</a:t>
            </a:r>
          </a:p>
        </p:txBody>
      </p:sp>
    </p:spTree>
    <p:extLst>
      <p:ext uri="{BB962C8B-B14F-4D97-AF65-F5344CB8AC3E}">
        <p14:creationId xmlns:p14="http://schemas.microsoft.com/office/powerpoint/2010/main" val="1896915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 advTm="0">
        <p14:vortex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750"/>
                            </p:stCondLst>
                            <p:childTnLst>
                              <p:par>
                                <p:cTn id="1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7050"/>
                            </p:stCondLst>
                            <p:childTnLst>
                              <p:par>
                                <p:cTn id="2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29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6"/>
                </p:tgtEl>
              </p:cMediaNode>
            </p:audio>
          </p:childTnLst>
        </p:cTn>
      </p:par>
    </p:tnLst>
    <p:bldLst>
      <p:bldP spid="5" grpId="0" animBg="1"/>
      <p:bldP spid="22" grpId="0"/>
      <p:bldP spid="24" grpId="0"/>
      <p:bldP spid="25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 rot="2643114">
            <a:off x="3114465" y="2395270"/>
            <a:ext cx="1362721" cy="1447759"/>
            <a:chOff x="4819176" y="1662676"/>
            <a:chExt cx="2993523" cy="2989680"/>
          </a:xfrm>
        </p:grpSpPr>
        <p:grpSp>
          <p:nvGrpSpPr>
            <p:cNvPr id="5" name="组合 4"/>
            <p:cNvGrpSpPr/>
            <p:nvPr/>
          </p:nvGrpSpPr>
          <p:grpSpPr>
            <a:xfrm>
              <a:off x="4819176" y="1662676"/>
              <a:ext cx="2993523" cy="2989680"/>
              <a:chOff x="304800" y="673100"/>
              <a:chExt cx="4147845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7" name="矩形 6"/>
              <p:cNvSpPr>
                <a:spLocks/>
              </p:cNvSpPr>
              <p:nvPr/>
            </p:nvSpPr>
            <p:spPr>
              <a:xfrm>
                <a:off x="304800" y="673100"/>
                <a:ext cx="4147845" cy="4000500"/>
              </a:xfrm>
              <a:prstGeom prst="rect">
                <a:avLst/>
              </a:prstGeom>
              <a:gradFill>
                <a:gsLst>
                  <a:gs pos="0">
                    <a:sysClr val="window" lastClr="FFFFFF"/>
                  </a:gs>
                  <a:gs pos="55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65000"/>
                    </a:sysClr>
                  </a:gs>
                </a:gsLst>
                <a:lin ang="81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kern="0">
                  <a:solidFill>
                    <a:sysClr val="windowText" lastClr="000000"/>
                  </a:solidFill>
                  <a:latin typeface="Calibri"/>
                  <a:ea typeface="宋体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>
                <a:off x="399069" y="760412"/>
                <a:ext cx="3959307" cy="3825874"/>
              </a:xfrm>
              <a:prstGeom prst="rect">
                <a:avLst/>
              </a:prstGeom>
              <a:gradFill>
                <a:gsLst>
                  <a:gs pos="0">
                    <a:sysClr val="window" lastClr="FFFFFF"/>
                  </a:gs>
                  <a:gs pos="51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75000"/>
                    </a:sysClr>
                  </a:gs>
                </a:gsLst>
                <a:lin ang="189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kern="0">
                  <a:solidFill>
                    <a:sysClr val="window" lastClr="FFFFFF"/>
                  </a:solidFill>
                  <a:latin typeface="Calibri"/>
                  <a:ea typeface="宋体"/>
                </a:endParaRPr>
              </a:p>
            </p:txBody>
          </p:sp>
        </p:grpSp>
        <p:sp>
          <p:nvSpPr>
            <p:cNvPr id="6" name="矩形 5"/>
            <p:cNvSpPr/>
            <p:nvPr/>
          </p:nvSpPr>
          <p:spPr>
            <a:xfrm>
              <a:off x="5038399" y="1880357"/>
              <a:ext cx="2555077" cy="2554311"/>
            </a:xfrm>
            <a:prstGeom prst="rect">
              <a:avLst/>
            </a:prstGeom>
            <a:blipFill>
              <a:blip r:embed="rId2"/>
              <a:stretch>
                <a:fillRect/>
              </a:stretch>
            </a:blipFill>
            <a:ln w="28575" cap="flat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>
                <a:solidFill>
                  <a:sysClr val="window" lastClr="FFFFFF"/>
                </a:solidFill>
                <a:latin typeface="Palatino Linotype"/>
                <a:ea typeface="宋体"/>
              </a:endParaRPr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3260977" y="2612610"/>
            <a:ext cx="1069702" cy="1059378"/>
          </a:xfrm>
          <a:prstGeom prst="rect">
            <a:avLst/>
          </a:prstGeom>
          <a:noFill/>
        </p:spPr>
        <p:txBody>
          <a:bodyPr wrap="square" lIns="119792" tIns="59896" rIns="119792" bIns="59896" rtlCol="0">
            <a:spAutoFit/>
          </a:bodyPr>
          <a:lstStyle/>
          <a:p>
            <a:r>
              <a:rPr lang="en-US" altLang="zh-CN" sz="5900" b="1" dirty="0" smtClean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01</a:t>
            </a:r>
            <a:endParaRPr lang="zh-CN" altLang="en-US" sz="5900" b="1" dirty="0">
              <a:solidFill>
                <a:schemeClr val="bg1"/>
              </a:solidFill>
              <a:latin typeface="Roboto Black" panose="02000000000000000000" pitchFamily="2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334352" y="2664540"/>
            <a:ext cx="1840984" cy="490294"/>
          </a:xfrm>
          <a:prstGeom prst="rect">
            <a:avLst/>
          </a:prstGeom>
          <a:noFill/>
        </p:spPr>
        <p:txBody>
          <a:bodyPr wrap="square" lIns="119792" tIns="59896" rIns="119792" bIns="59896" rtlCol="0">
            <a:spAutoFit/>
          </a:bodyPr>
          <a:lstStyle>
            <a:defPPr>
              <a:defRPr lang="zh-CN"/>
            </a:defPPr>
            <a:lvl1pPr>
              <a:defRPr sz="4300" b="1">
                <a:blipFill>
                  <a:blip r:embed="rId2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zh-CN" sz="2400" dirty="0" smtClean="0"/>
              <a:t>顺</a:t>
            </a:r>
            <a:r>
              <a:rPr lang="en-US" altLang="zh-CN" sz="2400" dirty="0" smtClean="0"/>
              <a:t> </a:t>
            </a:r>
            <a:r>
              <a:rPr lang="zh-CN" altLang="zh-CN" sz="2400" dirty="0" smtClean="0"/>
              <a:t>序</a:t>
            </a:r>
            <a:r>
              <a:rPr lang="en-US" altLang="zh-CN" sz="2400" dirty="0" smtClean="0"/>
              <a:t> </a:t>
            </a:r>
            <a:r>
              <a:rPr lang="zh-CN" altLang="zh-CN" sz="2400" dirty="0" smtClean="0"/>
              <a:t>结</a:t>
            </a:r>
            <a:r>
              <a:rPr lang="en-US" altLang="zh-CN" sz="2400" dirty="0" smtClean="0"/>
              <a:t> </a:t>
            </a:r>
            <a:r>
              <a:rPr lang="zh-CN" altLang="zh-CN" sz="2400" dirty="0" smtClean="0"/>
              <a:t>构 </a:t>
            </a:r>
            <a:endParaRPr lang="zh-CN" altLang="zh-CN" sz="2400" dirty="0"/>
          </a:p>
        </p:txBody>
      </p:sp>
      <p:cxnSp>
        <p:nvCxnSpPr>
          <p:cNvPr id="11" name="直接连接符 10"/>
          <p:cNvCxnSpPr/>
          <p:nvPr/>
        </p:nvCxnSpPr>
        <p:spPr>
          <a:xfrm>
            <a:off x="4890796" y="3157833"/>
            <a:ext cx="2615790" cy="0"/>
          </a:xfrm>
          <a:prstGeom prst="line">
            <a:avLst/>
          </a:prstGeom>
          <a:ln>
            <a:solidFill>
              <a:srgbClr val="AE00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MH_Others_1"/>
          <p:cNvSpPr txBox="1"/>
          <p:nvPr/>
        </p:nvSpPr>
        <p:spPr>
          <a:xfrm>
            <a:off x="4542567" y="1414219"/>
            <a:ext cx="2868858" cy="505683"/>
          </a:xfrm>
          <a:prstGeom prst="rect">
            <a:avLst/>
          </a:prstGeom>
          <a:noFill/>
        </p:spPr>
        <p:txBody>
          <a:bodyPr wrap="square" lIns="119792" tIns="59896" rIns="119792" bIns="59896">
            <a:spAutoFit/>
          </a:bodyPr>
          <a:lstStyle/>
          <a:p>
            <a:pPr algn="ctr">
              <a:defRPr/>
            </a:pPr>
            <a:r>
              <a:rPr lang="en-US" altLang="zh-CN" sz="2500" spc="394" dirty="0">
                <a:solidFill>
                  <a:srgbClr val="C40001"/>
                </a:solidFill>
                <a:latin typeface="方正大黑简体" panose="03000509000000000000" pitchFamily="65" charset="-122"/>
                <a:ea typeface="方正大黑简体" panose="03000509000000000000" pitchFamily="65" charset="-122"/>
              </a:rPr>
              <a:t>Contents</a:t>
            </a:r>
            <a:endParaRPr lang="zh-CN" altLang="en-US" sz="2500" spc="394" dirty="0">
              <a:solidFill>
                <a:srgbClr val="C40001"/>
              </a:solidFill>
              <a:latin typeface="方正大黑简体" panose="03000509000000000000" pitchFamily="65" charset="-122"/>
              <a:ea typeface="方正大黑简体" panose="03000509000000000000" pitchFamily="65" charset="-122"/>
            </a:endParaRPr>
          </a:p>
        </p:txBody>
      </p:sp>
      <p:sp>
        <p:nvSpPr>
          <p:cNvPr id="19" name="MH_Others_2"/>
          <p:cNvSpPr txBox="1">
            <a:spLocks noChangeArrowheads="1"/>
          </p:cNvSpPr>
          <p:nvPr/>
        </p:nvSpPr>
        <p:spPr bwMode="auto">
          <a:xfrm>
            <a:off x="4146923" y="439097"/>
            <a:ext cx="3612710" cy="878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19792" tIns="59896" rIns="119792" bIns="59896"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itchFamily="34" charset="0"/>
              <a:buChar char="•"/>
              <a:defRPr sz="21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5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itchFamily="34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itchFamily="34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itchFamily="34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itchFamily="34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zh-CN" altLang="en-US" sz="5300">
                <a:solidFill>
                  <a:srgbClr val="AE0001"/>
                </a:solidFill>
                <a:latin typeface="方正大黑简体" panose="03000509000000000000" pitchFamily="65" charset="-122"/>
                <a:ea typeface="方正大黑简体" panose="03000509000000000000" pitchFamily="65" charset="-122"/>
              </a:rPr>
              <a:t>目录</a:t>
            </a:r>
            <a:endParaRPr lang="zh-CN" altLang="en-US" sz="5300" dirty="0">
              <a:solidFill>
                <a:srgbClr val="AE0001"/>
              </a:solidFill>
              <a:latin typeface="方正大黑简体" panose="03000509000000000000" pitchFamily="65" charset="-122"/>
              <a:ea typeface="方正大黑简体" panose="03000509000000000000" pitchFamily="65" charset="-122"/>
            </a:endParaRPr>
          </a:p>
        </p:txBody>
      </p:sp>
      <p:cxnSp>
        <p:nvCxnSpPr>
          <p:cNvPr id="20" name="直接连接符 19"/>
          <p:cNvCxnSpPr/>
          <p:nvPr/>
        </p:nvCxnSpPr>
        <p:spPr>
          <a:xfrm>
            <a:off x="-12374" y="1687966"/>
            <a:ext cx="4931791" cy="0"/>
          </a:xfrm>
          <a:prstGeom prst="line">
            <a:avLst/>
          </a:prstGeom>
          <a:ln w="3175">
            <a:solidFill>
              <a:srgbClr val="C40001"/>
            </a:solidFill>
            <a:prstDash val="dash"/>
            <a:tail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>
            <a:off x="6962675" y="1687966"/>
            <a:ext cx="4923128" cy="0"/>
          </a:xfrm>
          <a:prstGeom prst="line">
            <a:avLst/>
          </a:prstGeom>
          <a:ln w="3175">
            <a:solidFill>
              <a:srgbClr val="C40001"/>
            </a:solidFill>
            <a:prstDash val="dash"/>
            <a:head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0651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 advTm="0">
        <p:checker/>
      </p:transition>
    </mc:Choice>
    <mc:Fallback xmlns="">
      <p:transition spd="slow" advTm="0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 tmFilter="0,0; .5, 1; 1, 1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5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5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50"/>
                            </p:stCondLst>
                            <p:childTnLst>
                              <p:par>
                                <p:cTn id="2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5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8" grpId="0"/>
      <p:bldP spid="19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9"/>
          <p:cNvSpPr txBox="1"/>
          <p:nvPr/>
        </p:nvSpPr>
        <p:spPr>
          <a:xfrm>
            <a:off x="621887" y="109260"/>
            <a:ext cx="4619963" cy="474905"/>
          </a:xfrm>
          <a:prstGeom prst="rect">
            <a:avLst/>
          </a:prstGeom>
          <a:noFill/>
        </p:spPr>
        <p:txBody>
          <a:bodyPr wrap="square" lIns="119792" tIns="59896" rIns="119792" bIns="59896" rtlCol="0">
            <a:spAutoFit/>
          </a:bodyPr>
          <a:lstStyle>
            <a:defPPr>
              <a:defRPr lang="zh-CN"/>
            </a:defPPr>
            <a:lvl1pPr>
              <a:defRPr sz="2300" b="1">
                <a:blipFill>
                  <a:blip r:embed="rId2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zh-CN" dirty="0" smtClean="0"/>
              <a:t>顺</a:t>
            </a:r>
            <a:r>
              <a:rPr lang="en-US" altLang="zh-CN" dirty="0" smtClean="0"/>
              <a:t> </a:t>
            </a:r>
            <a:r>
              <a:rPr lang="zh-CN" altLang="zh-CN" dirty="0" smtClean="0"/>
              <a:t>序</a:t>
            </a:r>
            <a:r>
              <a:rPr lang="en-US" altLang="zh-CN" dirty="0" smtClean="0"/>
              <a:t> </a:t>
            </a:r>
            <a:r>
              <a:rPr lang="zh-CN" altLang="zh-CN" dirty="0" smtClean="0"/>
              <a:t>结</a:t>
            </a:r>
            <a:r>
              <a:rPr lang="en-US" altLang="zh-CN" dirty="0" smtClean="0"/>
              <a:t> </a:t>
            </a:r>
            <a:r>
              <a:rPr lang="zh-CN" altLang="zh-CN" dirty="0" smtClean="0"/>
              <a:t>构 </a:t>
            </a:r>
            <a:endParaRPr lang="zh-CN" altLang="zh-CN" dirty="0"/>
          </a:p>
        </p:txBody>
      </p:sp>
      <p:sp>
        <p:nvSpPr>
          <p:cNvPr id="13" name="TextBox 12"/>
          <p:cNvSpPr txBox="1"/>
          <p:nvPr/>
        </p:nvSpPr>
        <p:spPr>
          <a:xfrm>
            <a:off x="797442" y="1084521"/>
            <a:ext cx="9484242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6088"/>
            <a:r>
              <a:rPr lang="zh-CN" altLang="zh-CN" dirty="0"/>
              <a:t>顺序结构如图</a:t>
            </a:r>
            <a:r>
              <a:rPr lang="en-US" altLang="zh-CN" dirty="0"/>
              <a:t>3.4</a:t>
            </a:r>
            <a:r>
              <a:rPr lang="zh-CN" altLang="zh-CN" dirty="0"/>
              <a:t>（</a:t>
            </a:r>
            <a:r>
              <a:rPr lang="en-US" altLang="zh-CN" dirty="0"/>
              <a:t>a</a:t>
            </a:r>
            <a:r>
              <a:rPr lang="zh-CN" altLang="zh-CN" dirty="0"/>
              <a:t>）所示，整个程序按语句的书写顺序依次执行。先执行</a:t>
            </a:r>
            <a:r>
              <a:rPr lang="en-US" altLang="zh-CN" dirty="0"/>
              <a:t>A</a:t>
            </a:r>
            <a:r>
              <a:rPr lang="zh-CN" altLang="zh-CN" dirty="0"/>
              <a:t>，再执行</a:t>
            </a:r>
            <a:r>
              <a:rPr lang="en-US" altLang="zh-CN" dirty="0"/>
              <a:t>B</a:t>
            </a:r>
            <a:r>
              <a:rPr lang="zh-CN" altLang="zh-CN" dirty="0"/>
              <a:t>，即自上而下依次运行。</a:t>
            </a:r>
          </a:p>
          <a:p>
            <a:pPr indent="446088"/>
            <a:r>
              <a:rPr lang="zh-CN" altLang="zh-CN" dirty="0"/>
              <a:t>也可用</a:t>
            </a:r>
            <a:r>
              <a:rPr lang="en-US" altLang="zh-CN" dirty="0"/>
              <a:t>N-S</a:t>
            </a:r>
            <a:r>
              <a:rPr lang="zh-CN" altLang="zh-CN" dirty="0"/>
              <a:t>图来简洁地表示程序的控制结构，它规定了一些图形元素，用以表示各种复杂的代码结构，图</a:t>
            </a:r>
            <a:r>
              <a:rPr lang="en-US" altLang="zh-CN" dirty="0"/>
              <a:t>3.4</a:t>
            </a:r>
            <a:r>
              <a:rPr lang="zh-CN" altLang="zh-CN" dirty="0"/>
              <a:t>（</a:t>
            </a:r>
            <a:r>
              <a:rPr lang="en-US" altLang="zh-CN" dirty="0"/>
              <a:t>b</a:t>
            </a:r>
            <a:r>
              <a:rPr lang="zh-CN" altLang="zh-CN" dirty="0"/>
              <a:t>）为顺序结构的</a:t>
            </a:r>
            <a:r>
              <a:rPr lang="en-US" altLang="zh-CN" dirty="0"/>
              <a:t>N-S</a:t>
            </a:r>
            <a:r>
              <a:rPr lang="zh-CN" altLang="zh-CN" dirty="0"/>
              <a:t>结构化流程图</a:t>
            </a:r>
            <a:r>
              <a:rPr lang="zh-CN" altLang="zh-CN" dirty="0" smtClean="0"/>
              <a:t>。</a:t>
            </a:r>
            <a:endParaRPr lang="zh-CN" altLang="zh-CN" dirty="0"/>
          </a:p>
        </p:txBody>
      </p:sp>
      <p:pic>
        <p:nvPicPr>
          <p:cNvPr id="34827" name="Picture 11" descr="3t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4605" y="2474875"/>
            <a:ext cx="3390715" cy="22453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48526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9"/>
          <p:cNvSpPr txBox="1"/>
          <p:nvPr/>
        </p:nvSpPr>
        <p:spPr>
          <a:xfrm>
            <a:off x="621889" y="109260"/>
            <a:ext cx="3248362" cy="474905"/>
          </a:xfrm>
          <a:prstGeom prst="rect">
            <a:avLst/>
          </a:prstGeom>
          <a:noFill/>
        </p:spPr>
        <p:txBody>
          <a:bodyPr wrap="square" lIns="119792" tIns="59896" rIns="119792" bIns="59896" rtlCol="0">
            <a:spAutoFit/>
          </a:bodyPr>
          <a:lstStyle>
            <a:defPPr>
              <a:defRPr lang="zh-CN"/>
            </a:defPPr>
            <a:lvl1pPr>
              <a:defRPr sz="2300" b="1">
                <a:blipFill>
                  <a:blip r:embed="rId2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3</a:t>
            </a:r>
            <a:r>
              <a:rPr lang="zh-CN" altLang="zh-CN" dirty="0"/>
              <a:t>．整型（</a:t>
            </a:r>
            <a:r>
              <a:rPr lang="en-US" altLang="zh-CN" dirty="0"/>
              <a:t>Integer</a:t>
            </a:r>
            <a:r>
              <a:rPr lang="zh-CN" altLang="zh-CN" dirty="0"/>
              <a:t>）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99460" y="946298"/>
            <a:ext cx="9409814" cy="8324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542925">
              <a:lnSpc>
                <a:spcPct val="150000"/>
              </a:lnSpc>
            </a:pPr>
            <a:r>
              <a:rPr lang="zh-CN" altLang="zh-CN" dirty="0"/>
              <a:t>整型也用于存储带符号整数，它用</a:t>
            </a:r>
            <a:r>
              <a:rPr lang="en-US" altLang="zh-CN" dirty="0"/>
              <a:t>4</a:t>
            </a:r>
            <a:r>
              <a:rPr lang="zh-CN" altLang="zh-CN" dirty="0"/>
              <a:t>字节（</a:t>
            </a:r>
            <a:r>
              <a:rPr lang="en-US" altLang="zh-CN" dirty="0"/>
              <a:t>32</a:t>
            </a:r>
            <a:r>
              <a:rPr lang="zh-CN" altLang="zh-CN" dirty="0"/>
              <a:t>位）来存储数值，其可表示的整数范围是</a:t>
            </a:r>
            <a:r>
              <a:rPr lang="en-US" altLang="zh-CN" dirty="0"/>
              <a:t>-2147483648</a:t>
            </a:r>
            <a:r>
              <a:rPr lang="zh-CN" altLang="zh-CN" dirty="0"/>
              <a:t>～</a:t>
            </a:r>
            <a:r>
              <a:rPr lang="en-US" altLang="zh-CN" dirty="0"/>
              <a:t>2147483647</a:t>
            </a:r>
            <a:r>
              <a:rPr lang="zh-CN" altLang="zh-CN" dirty="0"/>
              <a:t>，即</a:t>
            </a:r>
            <a:r>
              <a:rPr lang="en-US" altLang="zh-CN" dirty="0"/>
              <a:t>-2</a:t>
            </a:r>
            <a:r>
              <a:rPr lang="en-US" altLang="zh-CN" baseline="30000" dirty="0"/>
              <a:t>31</a:t>
            </a:r>
            <a:r>
              <a:rPr lang="zh-CN" altLang="zh-CN" dirty="0"/>
              <a:t>～</a:t>
            </a:r>
            <a:r>
              <a:rPr lang="en-US" altLang="zh-CN" dirty="0"/>
              <a:t>+2</a:t>
            </a:r>
            <a:r>
              <a:rPr lang="en-US" altLang="zh-CN" baseline="30000" dirty="0"/>
              <a:t>31</a:t>
            </a:r>
            <a:r>
              <a:rPr lang="en-US" altLang="zh-CN" dirty="0"/>
              <a:t>-1</a:t>
            </a:r>
            <a:r>
              <a:rPr lang="zh-CN" altLang="zh-CN" dirty="0"/>
              <a:t>。例如，下面的语句将</a:t>
            </a:r>
            <a:r>
              <a:rPr lang="en-US" altLang="zh-CN" dirty="0"/>
              <a:t>200012 </a:t>
            </a:r>
            <a:r>
              <a:rPr lang="zh-CN" altLang="zh-CN" dirty="0"/>
              <a:t>赋值给</a:t>
            </a:r>
            <a:r>
              <a:rPr lang="en-US" altLang="zh-CN" dirty="0" err="1"/>
              <a:t>intMyInteger</a:t>
            </a:r>
            <a:r>
              <a:rPr lang="zh-CN" altLang="zh-CN" dirty="0"/>
              <a:t>变量</a:t>
            </a:r>
            <a:r>
              <a:rPr lang="zh-CN" altLang="zh-CN" dirty="0" smtClean="0"/>
              <a:t>：</a:t>
            </a:r>
            <a:endParaRPr lang="zh-CN" altLang="zh-CN" dirty="0"/>
          </a:p>
        </p:txBody>
      </p:sp>
      <p:sp>
        <p:nvSpPr>
          <p:cNvPr id="4" name="TextBox 3"/>
          <p:cNvSpPr txBox="1"/>
          <p:nvPr/>
        </p:nvSpPr>
        <p:spPr>
          <a:xfrm>
            <a:off x="1679944" y="1935126"/>
            <a:ext cx="7825563" cy="68103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dirty="0"/>
              <a:t>Dim  </a:t>
            </a:r>
            <a:r>
              <a:rPr lang="en-US" altLang="zh-CN" dirty="0" err="1"/>
              <a:t>intMyInteger</a:t>
            </a:r>
            <a:r>
              <a:rPr lang="en-US" altLang="zh-CN" dirty="0"/>
              <a:t>  As  Integer</a:t>
            </a:r>
            <a:endParaRPr lang="zh-CN" altLang="zh-CN" dirty="0"/>
          </a:p>
          <a:p>
            <a:r>
              <a:rPr lang="en-US" altLang="zh-CN" dirty="0" err="1"/>
              <a:t>intMyInteger</a:t>
            </a:r>
            <a:r>
              <a:rPr lang="en-US" altLang="zh-CN" dirty="0"/>
              <a:t>  =  </a:t>
            </a:r>
            <a:r>
              <a:rPr lang="en-US" altLang="zh-CN" dirty="0" smtClean="0"/>
              <a:t>200012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1420274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 rot="2643114">
            <a:off x="3114465" y="2395270"/>
            <a:ext cx="1362721" cy="1447759"/>
            <a:chOff x="4819176" y="1662676"/>
            <a:chExt cx="2993523" cy="2989680"/>
          </a:xfrm>
        </p:grpSpPr>
        <p:grpSp>
          <p:nvGrpSpPr>
            <p:cNvPr id="5" name="组合 4"/>
            <p:cNvGrpSpPr/>
            <p:nvPr/>
          </p:nvGrpSpPr>
          <p:grpSpPr>
            <a:xfrm>
              <a:off x="4819176" y="1662676"/>
              <a:ext cx="2993523" cy="2989680"/>
              <a:chOff x="304800" y="673100"/>
              <a:chExt cx="4147845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7" name="矩形 6"/>
              <p:cNvSpPr>
                <a:spLocks/>
              </p:cNvSpPr>
              <p:nvPr/>
            </p:nvSpPr>
            <p:spPr>
              <a:xfrm>
                <a:off x="304800" y="673100"/>
                <a:ext cx="4147845" cy="4000500"/>
              </a:xfrm>
              <a:prstGeom prst="rect">
                <a:avLst/>
              </a:prstGeom>
              <a:gradFill>
                <a:gsLst>
                  <a:gs pos="0">
                    <a:sysClr val="window" lastClr="FFFFFF"/>
                  </a:gs>
                  <a:gs pos="55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65000"/>
                    </a:sysClr>
                  </a:gs>
                </a:gsLst>
                <a:lin ang="81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kern="0">
                  <a:solidFill>
                    <a:sysClr val="windowText" lastClr="000000"/>
                  </a:solidFill>
                  <a:latin typeface="Calibri"/>
                  <a:ea typeface="宋体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>
                <a:off x="399069" y="760412"/>
                <a:ext cx="3959307" cy="3825874"/>
              </a:xfrm>
              <a:prstGeom prst="rect">
                <a:avLst/>
              </a:prstGeom>
              <a:gradFill>
                <a:gsLst>
                  <a:gs pos="0">
                    <a:sysClr val="window" lastClr="FFFFFF"/>
                  </a:gs>
                  <a:gs pos="51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75000"/>
                    </a:sysClr>
                  </a:gs>
                </a:gsLst>
                <a:lin ang="189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kern="0">
                  <a:solidFill>
                    <a:sysClr val="window" lastClr="FFFFFF"/>
                  </a:solidFill>
                  <a:latin typeface="Calibri"/>
                  <a:ea typeface="宋体"/>
                </a:endParaRPr>
              </a:p>
            </p:txBody>
          </p:sp>
        </p:grpSp>
        <p:sp>
          <p:nvSpPr>
            <p:cNvPr id="6" name="矩形 5"/>
            <p:cNvSpPr/>
            <p:nvPr/>
          </p:nvSpPr>
          <p:spPr>
            <a:xfrm>
              <a:off x="5038399" y="1880357"/>
              <a:ext cx="2555077" cy="2554311"/>
            </a:xfrm>
            <a:prstGeom prst="rect">
              <a:avLst/>
            </a:prstGeom>
            <a:blipFill>
              <a:blip r:embed="rId2"/>
              <a:stretch>
                <a:fillRect/>
              </a:stretch>
            </a:blipFill>
            <a:ln w="28575" cap="flat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>
                <a:solidFill>
                  <a:sysClr val="window" lastClr="FFFFFF"/>
                </a:solidFill>
                <a:latin typeface="Palatino Linotype"/>
                <a:ea typeface="宋体"/>
              </a:endParaRPr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3260977" y="2612610"/>
            <a:ext cx="1069702" cy="1059378"/>
          </a:xfrm>
          <a:prstGeom prst="rect">
            <a:avLst/>
          </a:prstGeom>
          <a:noFill/>
        </p:spPr>
        <p:txBody>
          <a:bodyPr wrap="square" lIns="119792" tIns="59896" rIns="119792" bIns="59896" rtlCol="0">
            <a:spAutoFit/>
          </a:bodyPr>
          <a:lstStyle/>
          <a:p>
            <a:r>
              <a:rPr lang="en-US" altLang="zh-CN" sz="5900" b="1" dirty="0" smtClean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02</a:t>
            </a:r>
            <a:endParaRPr lang="zh-CN" altLang="en-US" sz="5900" b="1" dirty="0">
              <a:solidFill>
                <a:schemeClr val="bg1"/>
              </a:solidFill>
              <a:latin typeface="Roboto Black" panose="02000000000000000000" pitchFamily="2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334352" y="2664540"/>
            <a:ext cx="1840984" cy="490294"/>
          </a:xfrm>
          <a:prstGeom prst="rect">
            <a:avLst/>
          </a:prstGeom>
          <a:noFill/>
        </p:spPr>
        <p:txBody>
          <a:bodyPr wrap="square" lIns="119792" tIns="59896" rIns="119792" bIns="59896" rtlCol="0">
            <a:spAutoFit/>
          </a:bodyPr>
          <a:lstStyle>
            <a:defPPr>
              <a:defRPr lang="zh-CN"/>
            </a:defPPr>
            <a:lvl1pPr>
              <a:defRPr sz="4300" b="1">
                <a:blipFill>
                  <a:blip r:embed="rId2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zh-CN" sz="2400" dirty="0" smtClean="0"/>
              <a:t>分</a:t>
            </a:r>
            <a:r>
              <a:rPr lang="en-US" altLang="zh-CN" sz="2400" dirty="0" smtClean="0"/>
              <a:t> </a:t>
            </a:r>
            <a:r>
              <a:rPr lang="zh-CN" altLang="zh-CN" sz="2400" dirty="0" smtClean="0"/>
              <a:t>支</a:t>
            </a:r>
            <a:r>
              <a:rPr lang="en-US" altLang="zh-CN" sz="2400" dirty="0" smtClean="0"/>
              <a:t> </a:t>
            </a:r>
            <a:r>
              <a:rPr lang="zh-CN" altLang="zh-CN" sz="2400" dirty="0" smtClean="0"/>
              <a:t>结</a:t>
            </a:r>
            <a:r>
              <a:rPr lang="en-US" altLang="zh-CN" sz="2400" dirty="0" smtClean="0"/>
              <a:t> </a:t>
            </a:r>
            <a:r>
              <a:rPr lang="zh-CN" altLang="zh-CN" sz="2400" dirty="0" smtClean="0"/>
              <a:t>构</a:t>
            </a:r>
            <a:endParaRPr lang="zh-CN" altLang="zh-CN" sz="2400" dirty="0"/>
          </a:p>
        </p:txBody>
      </p:sp>
      <p:cxnSp>
        <p:nvCxnSpPr>
          <p:cNvPr id="11" name="直接连接符 10"/>
          <p:cNvCxnSpPr/>
          <p:nvPr/>
        </p:nvCxnSpPr>
        <p:spPr>
          <a:xfrm>
            <a:off x="4890796" y="3157833"/>
            <a:ext cx="2615790" cy="0"/>
          </a:xfrm>
          <a:prstGeom prst="line">
            <a:avLst/>
          </a:prstGeom>
          <a:ln>
            <a:solidFill>
              <a:srgbClr val="AE00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MH_Others_1"/>
          <p:cNvSpPr txBox="1"/>
          <p:nvPr/>
        </p:nvSpPr>
        <p:spPr>
          <a:xfrm>
            <a:off x="4542567" y="1414219"/>
            <a:ext cx="2868858" cy="505683"/>
          </a:xfrm>
          <a:prstGeom prst="rect">
            <a:avLst/>
          </a:prstGeom>
          <a:noFill/>
        </p:spPr>
        <p:txBody>
          <a:bodyPr wrap="square" lIns="119792" tIns="59896" rIns="119792" bIns="59896">
            <a:spAutoFit/>
          </a:bodyPr>
          <a:lstStyle/>
          <a:p>
            <a:pPr algn="ctr">
              <a:defRPr/>
            </a:pPr>
            <a:r>
              <a:rPr lang="en-US" altLang="zh-CN" sz="2500" spc="394" dirty="0">
                <a:solidFill>
                  <a:srgbClr val="C40001"/>
                </a:solidFill>
                <a:latin typeface="方正大黑简体" panose="03000509000000000000" pitchFamily="65" charset="-122"/>
                <a:ea typeface="方正大黑简体" panose="03000509000000000000" pitchFamily="65" charset="-122"/>
              </a:rPr>
              <a:t>Contents</a:t>
            </a:r>
            <a:endParaRPr lang="zh-CN" altLang="en-US" sz="2500" spc="394" dirty="0">
              <a:solidFill>
                <a:srgbClr val="C40001"/>
              </a:solidFill>
              <a:latin typeface="方正大黑简体" panose="03000509000000000000" pitchFamily="65" charset="-122"/>
              <a:ea typeface="方正大黑简体" panose="03000509000000000000" pitchFamily="65" charset="-122"/>
            </a:endParaRPr>
          </a:p>
        </p:txBody>
      </p:sp>
      <p:sp>
        <p:nvSpPr>
          <p:cNvPr id="19" name="MH_Others_2"/>
          <p:cNvSpPr txBox="1">
            <a:spLocks noChangeArrowheads="1"/>
          </p:cNvSpPr>
          <p:nvPr/>
        </p:nvSpPr>
        <p:spPr bwMode="auto">
          <a:xfrm>
            <a:off x="4146923" y="439097"/>
            <a:ext cx="3612710" cy="878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19792" tIns="59896" rIns="119792" bIns="59896"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itchFamily="34" charset="0"/>
              <a:buChar char="•"/>
              <a:defRPr sz="21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5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itchFamily="34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itchFamily="34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itchFamily="34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itchFamily="34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zh-CN" altLang="en-US" sz="5300">
                <a:solidFill>
                  <a:srgbClr val="AE0001"/>
                </a:solidFill>
                <a:latin typeface="方正大黑简体" panose="03000509000000000000" pitchFamily="65" charset="-122"/>
                <a:ea typeface="方正大黑简体" panose="03000509000000000000" pitchFamily="65" charset="-122"/>
              </a:rPr>
              <a:t>目录</a:t>
            </a:r>
            <a:endParaRPr lang="zh-CN" altLang="en-US" sz="5300" dirty="0">
              <a:solidFill>
                <a:srgbClr val="AE0001"/>
              </a:solidFill>
              <a:latin typeface="方正大黑简体" panose="03000509000000000000" pitchFamily="65" charset="-122"/>
              <a:ea typeface="方正大黑简体" panose="03000509000000000000" pitchFamily="65" charset="-122"/>
            </a:endParaRPr>
          </a:p>
        </p:txBody>
      </p:sp>
      <p:cxnSp>
        <p:nvCxnSpPr>
          <p:cNvPr id="20" name="直接连接符 19"/>
          <p:cNvCxnSpPr/>
          <p:nvPr/>
        </p:nvCxnSpPr>
        <p:spPr>
          <a:xfrm>
            <a:off x="-12374" y="1687966"/>
            <a:ext cx="4931791" cy="0"/>
          </a:xfrm>
          <a:prstGeom prst="line">
            <a:avLst/>
          </a:prstGeom>
          <a:ln w="3175">
            <a:solidFill>
              <a:srgbClr val="C40001"/>
            </a:solidFill>
            <a:prstDash val="dash"/>
            <a:tail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>
            <a:off x="6962675" y="1687966"/>
            <a:ext cx="4923128" cy="0"/>
          </a:xfrm>
          <a:prstGeom prst="line">
            <a:avLst/>
          </a:prstGeom>
          <a:ln w="3175">
            <a:solidFill>
              <a:srgbClr val="C40001"/>
            </a:solidFill>
            <a:prstDash val="dash"/>
            <a:head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文本占位符 5"/>
          <p:cNvSpPr txBox="1">
            <a:spLocks/>
          </p:cNvSpPr>
          <p:nvPr/>
        </p:nvSpPr>
        <p:spPr>
          <a:xfrm>
            <a:off x="5058509" y="3305783"/>
            <a:ext cx="1904166" cy="262310"/>
          </a:xfrm>
          <a:prstGeom prst="rect">
            <a:avLst/>
          </a:prstGeom>
          <a:ln>
            <a:solidFill>
              <a:schemeClr val="tx1"/>
            </a:solidFill>
            <a:prstDash val="sysDot"/>
          </a:ln>
        </p:spPr>
        <p:txBody>
          <a:bodyPr vert="horz" lIns="89834" tIns="44916" rIns="89834" bIns="44916" rtlCol="0" anchor="ctr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b="1" kern="1200">
                <a:solidFill>
                  <a:srgbClr val="56762C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solidFill>
                  <a:schemeClr val="tx1"/>
                </a:solidFill>
              </a:rPr>
              <a:t>1</a:t>
            </a:r>
            <a:r>
              <a:rPr lang="zh-CN" altLang="zh-CN" dirty="0">
                <a:solidFill>
                  <a:schemeClr val="tx1"/>
                </a:solidFill>
              </a:rPr>
              <a:t>．</a:t>
            </a:r>
            <a:r>
              <a:rPr lang="en-US" altLang="zh-CN" dirty="0">
                <a:solidFill>
                  <a:schemeClr val="tx1"/>
                </a:solidFill>
              </a:rPr>
              <a:t>If...Then</a:t>
            </a:r>
            <a:r>
              <a:rPr lang="zh-CN" altLang="zh-CN" dirty="0">
                <a:solidFill>
                  <a:schemeClr val="tx1"/>
                </a:solidFill>
              </a:rPr>
              <a:t>结构</a:t>
            </a:r>
          </a:p>
        </p:txBody>
      </p:sp>
      <p:sp>
        <p:nvSpPr>
          <p:cNvPr id="15" name="文本占位符 5"/>
          <p:cNvSpPr txBox="1">
            <a:spLocks/>
          </p:cNvSpPr>
          <p:nvPr/>
        </p:nvSpPr>
        <p:spPr>
          <a:xfrm>
            <a:off x="5058509" y="3705704"/>
            <a:ext cx="1904166" cy="262310"/>
          </a:xfrm>
          <a:prstGeom prst="rect">
            <a:avLst/>
          </a:prstGeom>
          <a:ln>
            <a:solidFill>
              <a:schemeClr val="tx1"/>
            </a:solidFill>
            <a:prstDash val="sysDot"/>
          </a:ln>
        </p:spPr>
        <p:txBody>
          <a:bodyPr vert="horz" lIns="89834" tIns="44916" rIns="89834" bIns="44916" rtlCol="0" anchor="ctr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b="1" kern="1200">
                <a:solidFill>
                  <a:srgbClr val="56762C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solidFill>
                  <a:schemeClr val="tx1"/>
                </a:solidFill>
              </a:rPr>
              <a:t>2</a:t>
            </a:r>
            <a:r>
              <a:rPr lang="zh-CN" altLang="zh-CN" dirty="0">
                <a:solidFill>
                  <a:schemeClr val="tx1"/>
                </a:solidFill>
              </a:rPr>
              <a:t>．</a:t>
            </a:r>
            <a:r>
              <a:rPr lang="en-US" altLang="zh-CN" dirty="0">
                <a:solidFill>
                  <a:schemeClr val="tx1"/>
                </a:solidFill>
              </a:rPr>
              <a:t>If...Then...Else</a:t>
            </a:r>
            <a:r>
              <a:rPr lang="zh-CN" altLang="zh-CN" dirty="0">
                <a:solidFill>
                  <a:schemeClr val="tx1"/>
                </a:solidFill>
              </a:rPr>
              <a:t>结构</a:t>
            </a:r>
          </a:p>
        </p:txBody>
      </p:sp>
      <p:sp>
        <p:nvSpPr>
          <p:cNvPr id="16" name="文本占位符 5"/>
          <p:cNvSpPr txBox="1">
            <a:spLocks/>
          </p:cNvSpPr>
          <p:nvPr/>
        </p:nvSpPr>
        <p:spPr>
          <a:xfrm>
            <a:off x="5058509" y="4109781"/>
            <a:ext cx="1904166" cy="262310"/>
          </a:xfrm>
          <a:prstGeom prst="rect">
            <a:avLst/>
          </a:prstGeom>
          <a:ln>
            <a:solidFill>
              <a:schemeClr val="tx1"/>
            </a:solidFill>
            <a:prstDash val="sysDot"/>
          </a:ln>
        </p:spPr>
        <p:txBody>
          <a:bodyPr vert="horz" lIns="89834" tIns="44916" rIns="89834" bIns="44916" rtlCol="0" anchor="ctr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b="1" kern="1200">
                <a:solidFill>
                  <a:srgbClr val="56762C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solidFill>
                  <a:schemeClr val="tx1"/>
                </a:solidFill>
              </a:rPr>
              <a:t>3</a:t>
            </a:r>
            <a:r>
              <a:rPr lang="zh-CN" altLang="zh-CN" dirty="0">
                <a:solidFill>
                  <a:schemeClr val="tx1"/>
                </a:solidFill>
              </a:rPr>
              <a:t>．</a:t>
            </a:r>
            <a:r>
              <a:rPr lang="en-US" altLang="zh-CN" dirty="0">
                <a:solidFill>
                  <a:schemeClr val="tx1"/>
                </a:solidFill>
              </a:rPr>
              <a:t>Select Case</a:t>
            </a:r>
            <a:r>
              <a:rPr lang="zh-CN" altLang="zh-CN" dirty="0">
                <a:solidFill>
                  <a:schemeClr val="tx1"/>
                </a:solidFill>
              </a:rPr>
              <a:t>结构</a:t>
            </a:r>
          </a:p>
        </p:txBody>
      </p:sp>
      <p:sp>
        <p:nvSpPr>
          <p:cNvPr id="17" name="文本占位符 5"/>
          <p:cNvSpPr txBox="1">
            <a:spLocks/>
          </p:cNvSpPr>
          <p:nvPr/>
        </p:nvSpPr>
        <p:spPr>
          <a:xfrm>
            <a:off x="5058509" y="4498247"/>
            <a:ext cx="1904166" cy="262310"/>
          </a:xfrm>
          <a:prstGeom prst="rect">
            <a:avLst/>
          </a:prstGeom>
          <a:ln>
            <a:solidFill>
              <a:schemeClr val="tx1"/>
            </a:solidFill>
            <a:prstDash val="sysDot"/>
          </a:ln>
        </p:spPr>
        <p:txBody>
          <a:bodyPr vert="horz" lIns="89834" tIns="44916" rIns="89834" bIns="44916" rtlCol="0" anchor="ctr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b="1" kern="1200">
                <a:solidFill>
                  <a:srgbClr val="56762C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solidFill>
                  <a:schemeClr val="tx1"/>
                </a:solidFill>
              </a:rPr>
              <a:t>4</a:t>
            </a:r>
            <a:r>
              <a:rPr lang="zh-CN" altLang="zh-CN" dirty="0">
                <a:solidFill>
                  <a:schemeClr val="tx1"/>
                </a:solidFill>
              </a:rPr>
              <a:t>．嵌套</a:t>
            </a:r>
          </a:p>
        </p:txBody>
      </p:sp>
    </p:spTree>
    <p:extLst>
      <p:ext uri="{BB962C8B-B14F-4D97-AF65-F5344CB8AC3E}">
        <p14:creationId xmlns:p14="http://schemas.microsoft.com/office/powerpoint/2010/main" val="446029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 advTm="0">
        <p:checker/>
      </p:transition>
    </mc:Choice>
    <mc:Fallback xmlns="">
      <p:transition spd="slow" advTm="0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 tmFilter="0,0; .5, 1; 1, 1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5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5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50"/>
                            </p:stCondLst>
                            <p:childTnLst>
                              <p:par>
                                <p:cTn id="2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5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4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4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4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4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8" grpId="0"/>
      <p:bldP spid="19" grpId="0"/>
      <p:bldP spid="14" grpId="0" animBg="1"/>
      <p:bldP spid="15" grpId="0" animBg="1"/>
      <p:bldP spid="16" grpId="0" animBg="1"/>
      <p:bldP spid="17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9"/>
          <p:cNvSpPr txBox="1"/>
          <p:nvPr/>
        </p:nvSpPr>
        <p:spPr>
          <a:xfrm>
            <a:off x="621887" y="109260"/>
            <a:ext cx="4619963" cy="474905"/>
          </a:xfrm>
          <a:prstGeom prst="rect">
            <a:avLst/>
          </a:prstGeom>
          <a:noFill/>
        </p:spPr>
        <p:txBody>
          <a:bodyPr wrap="square" lIns="119792" tIns="59896" rIns="119792" bIns="59896" rtlCol="0">
            <a:spAutoFit/>
          </a:bodyPr>
          <a:lstStyle>
            <a:defPPr>
              <a:defRPr lang="zh-CN"/>
            </a:defPPr>
            <a:lvl1pPr>
              <a:defRPr sz="2300" b="1">
                <a:blipFill>
                  <a:blip r:embed="rId2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zh-CN" dirty="0" smtClean="0"/>
              <a:t>分</a:t>
            </a:r>
            <a:r>
              <a:rPr lang="en-US" altLang="zh-CN" dirty="0" smtClean="0"/>
              <a:t> </a:t>
            </a:r>
            <a:r>
              <a:rPr lang="zh-CN" altLang="zh-CN" dirty="0" smtClean="0"/>
              <a:t>支</a:t>
            </a:r>
            <a:r>
              <a:rPr lang="en-US" altLang="zh-CN" dirty="0" smtClean="0"/>
              <a:t> </a:t>
            </a:r>
            <a:r>
              <a:rPr lang="zh-CN" altLang="zh-CN" dirty="0" smtClean="0"/>
              <a:t>结</a:t>
            </a:r>
            <a:r>
              <a:rPr lang="en-US" altLang="zh-CN" dirty="0" smtClean="0"/>
              <a:t> </a:t>
            </a:r>
            <a:r>
              <a:rPr lang="zh-CN" altLang="zh-CN" dirty="0" smtClean="0"/>
              <a:t>构 </a:t>
            </a:r>
            <a:endParaRPr lang="zh-CN" altLang="zh-CN" dirty="0"/>
          </a:p>
        </p:txBody>
      </p:sp>
      <p:sp>
        <p:nvSpPr>
          <p:cNvPr id="3" name="TextBox 2"/>
          <p:cNvSpPr txBox="1"/>
          <p:nvPr/>
        </p:nvSpPr>
        <p:spPr>
          <a:xfrm>
            <a:off x="999460" y="1196984"/>
            <a:ext cx="9335387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dirty="0"/>
              <a:t>分支结构如图</a:t>
            </a:r>
            <a:r>
              <a:rPr lang="en-US" altLang="zh-CN" dirty="0"/>
              <a:t>3.5</a:t>
            </a:r>
            <a:r>
              <a:rPr lang="zh-CN" altLang="zh-CN" dirty="0"/>
              <a:t>所示，通过</a:t>
            </a:r>
            <a:r>
              <a:rPr lang="en-US" altLang="zh-CN" dirty="0"/>
              <a:t>E</a:t>
            </a:r>
            <a:r>
              <a:rPr lang="zh-CN" altLang="zh-CN" dirty="0"/>
              <a:t>判断后选择要执行的分支，满足条件执行</a:t>
            </a:r>
            <a:r>
              <a:rPr lang="en-US" altLang="zh-CN" dirty="0"/>
              <a:t>A</a:t>
            </a:r>
            <a:r>
              <a:rPr lang="zh-CN" altLang="zh-CN" dirty="0"/>
              <a:t>，不满足条件执行</a:t>
            </a:r>
            <a:r>
              <a:rPr lang="en-US" altLang="zh-CN" dirty="0"/>
              <a:t>B</a:t>
            </a:r>
            <a:r>
              <a:rPr lang="zh-CN" altLang="zh-CN" dirty="0" smtClean="0"/>
              <a:t>。</a:t>
            </a:r>
            <a:endParaRPr lang="zh-CN" altLang="zh-CN" dirty="0"/>
          </a:p>
        </p:txBody>
      </p:sp>
      <p:pic>
        <p:nvPicPr>
          <p:cNvPr id="38914" name="图片 21" descr="B1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1019" y="1707189"/>
            <a:ext cx="4785996" cy="19185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74219984"/>
      </p:ext>
    </p:extLst>
  </p:cSld>
  <p:clrMapOvr>
    <a:masterClrMapping/>
  </p:clrMapOvr>
  <p:transition spd="slow">
    <p:cover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9"/>
          <p:cNvSpPr txBox="1"/>
          <p:nvPr/>
        </p:nvSpPr>
        <p:spPr>
          <a:xfrm>
            <a:off x="621887" y="109260"/>
            <a:ext cx="4619963" cy="474905"/>
          </a:xfrm>
          <a:prstGeom prst="rect">
            <a:avLst/>
          </a:prstGeom>
          <a:noFill/>
        </p:spPr>
        <p:txBody>
          <a:bodyPr wrap="square" lIns="119792" tIns="59896" rIns="119792" bIns="59896" rtlCol="0">
            <a:spAutoFit/>
          </a:bodyPr>
          <a:lstStyle>
            <a:defPPr>
              <a:defRPr lang="zh-CN"/>
            </a:defPPr>
            <a:lvl1pPr>
              <a:defRPr sz="2300" b="1">
                <a:blipFill>
                  <a:blip r:embed="rId2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1</a:t>
            </a:r>
            <a:r>
              <a:rPr lang="zh-CN" altLang="zh-CN" dirty="0"/>
              <a:t>．</a:t>
            </a:r>
            <a:r>
              <a:rPr lang="en-US" altLang="zh-CN" dirty="0"/>
              <a:t>If...Then</a:t>
            </a:r>
            <a:r>
              <a:rPr lang="zh-CN" altLang="zh-CN" dirty="0"/>
              <a:t>结构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25033" y="818707"/>
            <a:ext cx="935665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6088"/>
            <a:r>
              <a:rPr lang="en-US" altLang="zh-CN" dirty="0"/>
              <a:t>If...Then</a:t>
            </a:r>
            <a:r>
              <a:rPr lang="zh-CN" altLang="zh-CN" dirty="0"/>
              <a:t>结构表示“如果……就”，是条件转移语句，根据条件测试后的结果，决定程序的下一步。其语法格式如下</a:t>
            </a:r>
            <a:r>
              <a:rPr lang="zh-CN" altLang="zh-CN" dirty="0" smtClean="0"/>
              <a:t>：</a:t>
            </a:r>
            <a:endParaRPr lang="zh-CN" altLang="zh-CN" dirty="0"/>
          </a:p>
        </p:txBody>
      </p:sp>
      <p:sp>
        <p:nvSpPr>
          <p:cNvPr id="4" name="圆角矩形 3"/>
          <p:cNvSpPr/>
          <p:nvPr/>
        </p:nvSpPr>
        <p:spPr>
          <a:xfrm>
            <a:off x="1461603" y="1434260"/>
            <a:ext cx="8033271" cy="391597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dirty="0"/>
              <a:t>If </a:t>
            </a:r>
            <a:r>
              <a:rPr lang="zh-CN" altLang="zh-CN" dirty="0"/>
              <a:t>条件</a:t>
            </a:r>
            <a:r>
              <a:rPr lang="en-US" altLang="zh-CN" dirty="0"/>
              <a:t> Then </a:t>
            </a:r>
            <a:r>
              <a:rPr lang="zh-CN" altLang="zh-CN" dirty="0"/>
              <a:t>语句</a:t>
            </a:r>
          </a:p>
        </p:txBody>
      </p:sp>
      <p:sp>
        <p:nvSpPr>
          <p:cNvPr id="5" name="矩形 4"/>
          <p:cNvSpPr/>
          <p:nvPr/>
        </p:nvSpPr>
        <p:spPr>
          <a:xfrm>
            <a:off x="1151261" y="1825857"/>
            <a:ext cx="620683" cy="3539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b="1" dirty="0"/>
              <a:t>或者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61603" y="2179800"/>
            <a:ext cx="8033271" cy="97047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dirty="0"/>
              <a:t>If </a:t>
            </a:r>
            <a:r>
              <a:rPr lang="zh-CN" altLang="zh-CN" dirty="0"/>
              <a:t>条件</a:t>
            </a:r>
            <a:r>
              <a:rPr lang="en-US" altLang="zh-CN" dirty="0"/>
              <a:t> Then</a:t>
            </a:r>
            <a:endParaRPr lang="zh-CN" altLang="zh-CN" dirty="0"/>
          </a:p>
          <a:p>
            <a:r>
              <a:rPr lang="en-US" altLang="zh-CN" dirty="0"/>
              <a:t>    </a:t>
            </a:r>
            <a:r>
              <a:rPr lang="zh-CN" altLang="zh-CN" dirty="0"/>
              <a:t>语句块 </a:t>
            </a:r>
          </a:p>
          <a:p>
            <a:r>
              <a:rPr lang="en-US" altLang="zh-CN" dirty="0"/>
              <a:t>End </a:t>
            </a:r>
            <a:r>
              <a:rPr lang="en-US" altLang="zh-CN" dirty="0" smtClean="0"/>
              <a:t>If</a:t>
            </a:r>
            <a:endParaRPr lang="zh-CN" altLang="zh-CN" dirty="0"/>
          </a:p>
        </p:txBody>
      </p:sp>
      <p:sp>
        <p:nvSpPr>
          <p:cNvPr id="7" name="TextBox 6"/>
          <p:cNvSpPr txBox="1"/>
          <p:nvPr/>
        </p:nvSpPr>
        <p:spPr>
          <a:xfrm>
            <a:off x="925033" y="3150278"/>
            <a:ext cx="9356651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6088"/>
            <a:r>
              <a:rPr lang="zh-CN" altLang="zh-CN" dirty="0"/>
              <a:t>其中，条件（表达式）的值应为</a:t>
            </a:r>
            <a:r>
              <a:rPr lang="en-US" altLang="zh-CN" dirty="0"/>
              <a:t>Boolean</a:t>
            </a:r>
            <a:r>
              <a:rPr lang="zh-CN" altLang="zh-CN" dirty="0"/>
              <a:t>型。若条件为</a:t>
            </a:r>
            <a:r>
              <a:rPr lang="en-US" altLang="zh-CN" dirty="0"/>
              <a:t>True</a:t>
            </a:r>
            <a:r>
              <a:rPr lang="zh-CN" altLang="zh-CN" dirty="0"/>
              <a:t>，则执行</a:t>
            </a:r>
            <a:r>
              <a:rPr lang="en-US" altLang="zh-CN" dirty="0"/>
              <a:t> Then</a:t>
            </a:r>
            <a:r>
              <a:rPr lang="zh-CN" altLang="zh-CN" dirty="0"/>
              <a:t>后面的语句或语句块；否则，直接执行下一条语句或</a:t>
            </a:r>
            <a:r>
              <a:rPr lang="en-US" altLang="zh-CN" dirty="0"/>
              <a:t>End If</a:t>
            </a:r>
            <a:r>
              <a:rPr lang="zh-CN" altLang="zh-CN" dirty="0"/>
              <a:t>后面的语句。若条件值为数值，则当值为零时是</a:t>
            </a:r>
            <a:r>
              <a:rPr lang="en-US" altLang="zh-CN" dirty="0"/>
              <a:t> False</a:t>
            </a:r>
            <a:r>
              <a:rPr lang="zh-CN" altLang="zh-CN" dirty="0"/>
              <a:t>，而任何非零数值都看成</a:t>
            </a:r>
            <a:r>
              <a:rPr lang="en-US" altLang="zh-CN" dirty="0"/>
              <a:t>True</a:t>
            </a:r>
            <a:r>
              <a:rPr lang="zh-CN" altLang="zh-CN" dirty="0"/>
              <a:t>。</a:t>
            </a:r>
          </a:p>
          <a:p>
            <a:r>
              <a:rPr lang="zh-CN" altLang="zh-CN" dirty="0"/>
              <a:t>例如，当满足条件</a:t>
            </a:r>
            <a:r>
              <a:rPr lang="en-US" altLang="zh-CN" dirty="0"/>
              <a:t>x &lt;y</a:t>
            </a:r>
            <a:r>
              <a:rPr lang="zh-CN" altLang="zh-CN" dirty="0"/>
              <a:t>时，执行</a:t>
            </a:r>
            <a:r>
              <a:rPr lang="en-US" altLang="zh-CN" dirty="0"/>
              <a:t>Sum = Sum+1</a:t>
            </a:r>
            <a:r>
              <a:rPr lang="zh-CN" altLang="zh-CN" dirty="0" smtClean="0"/>
              <a:t>：</a:t>
            </a:r>
            <a:endParaRPr lang="zh-CN" altLang="zh-CN" dirty="0"/>
          </a:p>
        </p:txBody>
      </p:sp>
      <p:sp>
        <p:nvSpPr>
          <p:cNvPr id="8" name="圆角矩形 7"/>
          <p:cNvSpPr/>
          <p:nvPr/>
        </p:nvSpPr>
        <p:spPr>
          <a:xfrm>
            <a:off x="1461602" y="4270428"/>
            <a:ext cx="8033272" cy="391597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dirty="0"/>
              <a:t>If  x &lt;y  Then  Sum = Sum + 1</a:t>
            </a:r>
            <a:endParaRPr lang="zh-CN" altLang="zh-CN" dirty="0"/>
          </a:p>
        </p:txBody>
      </p:sp>
      <p:sp>
        <p:nvSpPr>
          <p:cNvPr id="9" name="矩形 8"/>
          <p:cNvSpPr/>
          <p:nvPr/>
        </p:nvSpPr>
        <p:spPr>
          <a:xfrm>
            <a:off x="1376538" y="4662025"/>
            <a:ext cx="8458575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dirty="0"/>
              <a:t>如果条件为</a:t>
            </a:r>
            <a:r>
              <a:rPr lang="en-US" altLang="zh-CN" dirty="0"/>
              <a:t> True </a:t>
            </a:r>
            <a:r>
              <a:rPr lang="zh-CN" altLang="zh-CN" dirty="0"/>
              <a:t>时要执行多行代码，则必须使用</a:t>
            </a:r>
            <a:r>
              <a:rPr lang="en-US" altLang="zh-CN" dirty="0"/>
              <a:t> If...Then...End If</a:t>
            </a:r>
            <a:r>
              <a:rPr lang="zh-CN" altLang="zh-CN" dirty="0"/>
              <a:t>结构。例如：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461602" y="5015968"/>
            <a:ext cx="8033272" cy="1259919"/>
          </a:xfrm>
          <a:prstGeom prst="roundRect">
            <a:avLst>
              <a:gd name="adj" fmla="val 12447"/>
            </a:avLst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dirty="0"/>
              <a:t>If  x &lt;y  Then</a:t>
            </a:r>
            <a:endParaRPr lang="zh-CN" altLang="zh-CN" dirty="0"/>
          </a:p>
          <a:p>
            <a:r>
              <a:rPr lang="en-US" altLang="zh-CN" dirty="0"/>
              <a:t>     Sum = Sum + 1</a:t>
            </a:r>
            <a:endParaRPr lang="zh-CN" altLang="zh-CN" dirty="0"/>
          </a:p>
          <a:p>
            <a:r>
              <a:rPr lang="en-US" altLang="zh-CN" dirty="0"/>
              <a:t>     z = x</a:t>
            </a:r>
            <a:endParaRPr lang="zh-CN" altLang="zh-CN" dirty="0"/>
          </a:p>
          <a:p>
            <a:r>
              <a:rPr lang="en-US" altLang="zh-CN" dirty="0"/>
              <a:t>End </a:t>
            </a:r>
            <a:r>
              <a:rPr lang="en-US" altLang="zh-CN" dirty="0" smtClean="0"/>
              <a:t>If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3642266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9"/>
          <p:cNvSpPr txBox="1"/>
          <p:nvPr/>
        </p:nvSpPr>
        <p:spPr>
          <a:xfrm>
            <a:off x="621887" y="109260"/>
            <a:ext cx="4619963" cy="474905"/>
          </a:xfrm>
          <a:prstGeom prst="rect">
            <a:avLst/>
          </a:prstGeom>
          <a:noFill/>
        </p:spPr>
        <p:txBody>
          <a:bodyPr wrap="square" lIns="119792" tIns="59896" rIns="119792" bIns="59896" rtlCol="0">
            <a:spAutoFit/>
          </a:bodyPr>
          <a:lstStyle>
            <a:defPPr>
              <a:defRPr lang="zh-CN"/>
            </a:defPPr>
            <a:lvl1pPr>
              <a:defRPr sz="2300" b="1">
                <a:blipFill>
                  <a:blip r:embed="rId2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2</a:t>
            </a:r>
            <a:r>
              <a:rPr lang="zh-CN" altLang="zh-CN" dirty="0"/>
              <a:t>．</a:t>
            </a:r>
            <a:r>
              <a:rPr lang="en-US" altLang="zh-CN" dirty="0"/>
              <a:t>If...Then...Else</a:t>
            </a:r>
            <a:r>
              <a:rPr lang="zh-CN" altLang="zh-CN" dirty="0"/>
              <a:t>结构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39972" y="850605"/>
            <a:ext cx="970752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6088"/>
            <a:r>
              <a:rPr lang="en-US" altLang="zh-CN" dirty="0"/>
              <a:t>If...Then...Else</a:t>
            </a:r>
            <a:r>
              <a:rPr lang="zh-CN" altLang="zh-CN" dirty="0"/>
              <a:t>结构表示“如果……就……否则”，比前面的</a:t>
            </a:r>
            <a:r>
              <a:rPr lang="en-US" altLang="zh-CN" dirty="0"/>
              <a:t>If...Then</a:t>
            </a:r>
            <a:r>
              <a:rPr lang="zh-CN" altLang="zh-CN" dirty="0"/>
              <a:t>结构的条件选择和应用范围更广。其语法格式如下</a:t>
            </a:r>
            <a:r>
              <a:rPr lang="zh-CN" altLang="zh-CN" dirty="0" smtClean="0"/>
              <a:t>：</a:t>
            </a:r>
            <a:endParaRPr lang="zh-CN" altLang="zh-CN" dirty="0"/>
          </a:p>
        </p:txBody>
      </p:sp>
      <p:sp>
        <p:nvSpPr>
          <p:cNvPr id="4" name="TextBox 3"/>
          <p:cNvSpPr txBox="1"/>
          <p:nvPr/>
        </p:nvSpPr>
        <p:spPr>
          <a:xfrm>
            <a:off x="1424763" y="1466158"/>
            <a:ext cx="8537944" cy="2269748"/>
          </a:xfrm>
          <a:prstGeom prst="roundRect">
            <a:avLst>
              <a:gd name="adj" fmla="val 6992"/>
            </a:avLst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dirty="0"/>
              <a:t>If </a:t>
            </a:r>
            <a:r>
              <a:rPr lang="zh-CN" altLang="zh-CN" dirty="0"/>
              <a:t>条件</a:t>
            </a:r>
            <a:r>
              <a:rPr lang="en-US" altLang="zh-CN" dirty="0"/>
              <a:t>1 Then</a:t>
            </a:r>
            <a:endParaRPr lang="zh-CN" altLang="zh-CN" dirty="0"/>
          </a:p>
          <a:p>
            <a:r>
              <a:rPr lang="en-US" altLang="zh-CN" dirty="0"/>
              <a:t>    </a:t>
            </a:r>
            <a:r>
              <a:rPr lang="zh-CN" altLang="zh-CN" dirty="0"/>
              <a:t>语句块</a:t>
            </a:r>
            <a:r>
              <a:rPr lang="en-US" altLang="zh-CN" dirty="0"/>
              <a:t>1</a:t>
            </a:r>
            <a:endParaRPr lang="zh-CN" altLang="zh-CN" dirty="0"/>
          </a:p>
          <a:p>
            <a:r>
              <a:rPr lang="en-US" altLang="zh-CN" dirty="0"/>
              <a:t>[Else If </a:t>
            </a:r>
            <a:r>
              <a:rPr lang="zh-CN" altLang="zh-CN" dirty="0"/>
              <a:t>条件</a:t>
            </a:r>
            <a:r>
              <a:rPr lang="en-US" altLang="zh-CN" dirty="0"/>
              <a:t>2 Then</a:t>
            </a:r>
            <a:endParaRPr lang="zh-CN" altLang="zh-CN" dirty="0"/>
          </a:p>
          <a:p>
            <a:r>
              <a:rPr lang="en-US" altLang="zh-CN" dirty="0"/>
              <a:t>    </a:t>
            </a:r>
            <a:r>
              <a:rPr lang="zh-CN" altLang="zh-CN" dirty="0"/>
              <a:t>语句块</a:t>
            </a:r>
            <a:r>
              <a:rPr lang="en-US" altLang="zh-CN" dirty="0"/>
              <a:t>2] ...</a:t>
            </a:r>
            <a:endParaRPr lang="zh-CN" altLang="zh-CN" dirty="0"/>
          </a:p>
          <a:p>
            <a:r>
              <a:rPr lang="en-US" altLang="zh-CN" dirty="0"/>
              <a:t>...</a:t>
            </a:r>
            <a:endParaRPr lang="zh-CN" altLang="zh-CN" dirty="0"/>
          </a:p>
          <a:p>
            <a:r>
              <a:rPr lang="en-US" altLang="zh-CN" dirty="0"/>
              <a:t>[Else</a:t>
            </a:r>
            <a:endParaRPr lang="zh-CN" altLang="zh-CN" dirty="0"/>
          </a:p>
          <a:p>
            <a:r>
              <a:rPr lang="en-US" altLang="zh-CN" dirty="0"/>
              <a:t>    </a:t>
            </a:r>
            <a:r>
              <a:rPr lang="zh-CN" altLang="zh-CN" dirty="0"/>
              <a:t>语句块</a:t>
            </a:r>
            <a:r>
              <a:rPr lang="en-US" altLang="zh-CN" i="1" dirty="0"/>
              <a:t>n</a:t>
            </a:r>
            <a:r>
              <a:rPr lang="en-US" altLang="zh-CN" dirty="0"/>
              <a:t>]</a:t>
            </a:r>
            <a:endParaRPr lang="zh-CN" altLang="zh-CN" dirty="0"/>
          </a:p>
          <a:p>
            <a:r>
              <a:rPr lang="en-US" altLang="zh-CN" dirty="0"/>
              <a:t>End </a:t>
            </a:r>
            <a:r>
              <a:rPr lang="en-US" altLang="zh-CN" dirty="0" smtClean="0"/>
              <a:t>If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39972" y="3735906"/>
            <a:ext cx="9835116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6088"/>
            <a:r>
              <a:rPr lang="zh-CN" altLang="zh-CN" dirty="0"/>
              <a:t>执行步骤：首先测试条件</a:t>
            </a:r>
            <a:r>
              <a:rPr lang="en-US" altLang="zh-CN" dirty="0"/>
              <a:t>1</a:t>
            </a:r>
            <a:r>
              <a:rPr lang="zh-CN" altLang="zh-CN" dirty="0"/>
              <a:t>，如果它为</a:t>
            </a:r>
            <a:r>
              <a:rPr lang="en-US" altLang="zh-CN" dirty="0"/>
              <a:t>False</a:t>
            </a:r>
            <a:r>
              <a:rPr lang="zh-CN" altLang="zh-CN" dirty="0"/>
              <a:t>，则测试条件</a:t>
            </a:r>
            <a:r>
              <a:rPr lang="en-US" altLang="zh-CN" dirty="0"/>
              <a:t>2</a:t>
            </a:r>
            <a:r>
              <a:rPr lang="zh-CN" altLang="zh-CN" dirty="0"/>
              <a:t>，以此类推，直到找到一个为</a:t>
            </a:r>
            <a:r>
              <a:rPr lang="en-US" altLang="zh-CN" dirty="0"/>
              <a:t>True</a:t>
            </a:r>
            <a:r>
              <a:rPr lang="zh-CN" altLang="zh-CN" dirty="0"/>
              <a:t>的条件就执行其</a:t>
            </a:r>
            <a:r>
              <a:rPr lang="en-US" altLang="zh-CN" dirty="0"/>
              <a:t>Then</a:t>
            </a:r>
            <a:r>
              <a:rPr lang="zh-CN" altLang="zh-CN" dirty="0"/>
              <a:t>后相应的语句块。如果所有条件都不是</a:t>
            </a:r>
            <a:r>
              <a:rPr lang="en-US" altLang="zh-CN" dirty="0"/>
              <a:t> True</a:t>
            </a:r>
            <a:r>
              <a:rPr lang="zh-CN" altLang="zh-CN" dirty="0"/>
              <a:t>，则执行</a:t>
            </a:r>
            <a:r>
              <a:rPr lang="en-US" altLang="zh-CN" dirty="0"/>
              <a:t> Else</a:t>
            </a:r>
            <a:r>
              <a:rPr lang="zh-CN" altLang="zh-CN" dirty="0"/>
              <a:t>后的语句块。</a:t>
            </a:r>
          </a:p>
          <a:p>
            <a:pPr indent="446088"/>
            <a:r>
              <a:rPr lang="zh-CN" altLang="zh-CN" dirty="0"/>
              <a:t>【例</a:t>
            </a:r>
            <a:r>
              <a:rPr lang="en-US" altLang="zh-CN" dirty="0"/>
              <a:t>3.2</a:t>
            </a:r>
            <a:r>
              <a:rPr lang="zh-CN" altLang="zh-CN" dirty="0"/>
              <a:t>】 设计一个获奖查询程序，要求查询是否中奖及所中奖的等级。</a:t>
            </a:r>
          </a:p>
          <a:p>
            <a:pPr indent="446088"/>
            <a:r>
              <a:rPr lang="zh-CN" altLang="zh-CN" dirty="0"/>
              <a:t>界面设计：</a:t>
            </a:r>
          </a:p>
          <a:p>
            <a:pPr indent="446088"/>
            <a:r>
              <a:rPr lang="zh-CN" altLang="zh-CN" dirty="0"/>
              <a:t>界面由</a:t>
            </a:r>
            <a:r>
              <a:rPr lang="en-US" altLang="zh-CN" dirty="0"/>
              <a:t>4</a:t>
            </a:r>
            <a:r>
              <a:rPr lang="zh-CN" altLang="zh-CN" dirty="0"/>
              <a:t>个控件组成，即标签（</a:t>
            </a:r>
            <a:r>
              <a:rPr lang="en-US" altLang="zh-CN" dirty="0" err="1"/>
              <a:t>labResult</a:t>
            </a:r>
            <a:r>
              <a:rPr lang="zh-CN" altLang="zh-CN" dirty="0"/>
              <a:t>）、文本框（</a:t>
            </a:r>
            <a:r>
              <a:rPr lang="en-US" altLang="zh-CN" dirty="0" err="1"/>
              <a:t>txtInput</a:t>
            </a:r>
            <a:r>
              <a:rPr lang="zh-CN" altLang="zh-CN" dirty="0"/>
              <a:t>）、“查询”按钮（</a:t>
            </a:r>
            <a:r>
              <a:rPr lang="en-US" altLang="zh-CN" dirty="0" err="1"/>
              <a:t>btnCheck</a:t>
            </a:r>
            <a:r>
              <a:rPr lang="zh-CN" altLang="zh-CN" dirty="0"/>
              <a:t>）和标签（</a:t>
            </a:r>
            <a:r>
              <a:rPr lang="en-US" altLang="zh-CN" dirty="0"/>
              <a:t>Label1</a:t>
            </a:r>
            <a:r>
              <a:rPr lang="zh-CN" altLang="zh-CN" dirty="0"/>
              <a:t>）。程序运行界面如图</a:t>
            </a:r>
            <a:r>
              <a:rPr lang="en-US" altLang="zh-CN" dirty="0"/>
              <a:t>3.6</a:t>
            </a:r>
            <a:r>
              <a:rPr lang="zh-CN" altLang="zh-CN" dirty="0"/>
              <a:t>所示</a:t>
            </a:r>
            <a:r>
              <a:rPr lang="zh-CN" altLang="zh-CN" dirty="0" smtClean="0"/>
              <a:t>。</a:t>
            </a:r>
            <a:endParaRPr lang="zh-CN" altLang="zh-CN" dirty="0"/>
          </a:p>
        </p:txBody>
      </p:sp>
      <p:pic>
        <p:nvPicPr>
          <p:cNvPr id="39938" name="图片 22"/>
          <p:cNvPicPr>
            <a:picLocks noChangeAspect="1" noChangeArrowheads="1"/>
          </p:cNvPicPr>
          <p:nvPr/>
        </p:nvPicPr>
        <p:blipFill>
          <a:blip r:embed="rId3">
            <a:lum bright="-6000"/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5575" y="5412020"/>
            <a:ext cx="2690406" cy="13192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6970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9"/>
          <p:cNvSpPr txBox="1"/>
          <p:nvPr/>
        </p:nvSpPr>
        <p:spPr>
          <a:xfrm>
            <a:off x="621887" y="109260"/>
            <a:ext cx="4619963" cy="474905"/>
          </a:xfrm>
          <a:prstGeom prst="rect">
            <a:avLst/>
          </a:prstGeom>
          <a:noFill/>
        </p:spPr>
        <p:txBody>
          <a:bodyPr wrap="square" lIns="119792" tIns="59896" rIns="119792" bIns="59896" rtlCol="0">
            <a:spAutoFit/>
          </a:bodyPr>
          <a:lstStyle>
            <a:defPPr>
              <a:defRPr lang="zh-CN"/>
            </a:defPPr>
            <a:lvl1pPr>
              <a:defRPr sz="2300" b="1">
                <a:blipFill>
                  <a:blip r:embed="rId2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2</a:t>
            </a:r>
            <a:r>
              <a:rPr lang="zh-CN" altLang="zh-CN" dirty="0"/>
              <a:t>．</a:t>
            </a:r>
            <a:r>
              <a:rPr lang="en-US" altLang="zh-CN" dirty="0"/>
              <a:t>If...Then...Else</a:t>
            </a:r>
            <a:r>
              <a:rPr lang="zh-CN" altLang="zh-CN" dirty="0"/>
              <a:t>结构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63256" y="882502"/>
            <a:ext cx="9282223" cy="1400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6088"/>
            <a:r>
              <a:rPr lang="zh-CN" altLang="zh-CN" dirty="0"/>
              <a:t>功能要求：</a:t>
            </a:r>
          </a:p>
          <a:p>
            <a:pPr indent="446088"/>
            <a:r>
              <a:rPr lang="zh-CN" altLang="zh-CN" dirty="0"/>
              <a:t>在文本框</a:t>
            </a:r>
            <a:r>
              <a:rPr lang="en-US" altLang="zh-CN" dirty="0" err="1"/>
              <a:t>txtInput</a:t>
            </a:r>
            <a:r>
              <a:rPr lang="zh-CN" altLang="zh-CN" dirty="0"/>
              <a:t>中输入奖券号码，单击“查询”按钮，在其</a:t>
            </a:r>
            <a:r>
              <a:rPr lang="en-US" altLang="zh-CN" dirty="0"/>
              <a:t>Click</a:t>
            </a:r>
            <a:r>
              <a:rPr lang="zh-CN" altLang="zh-CN" dirty="0"/>
              <a:t>事件中查询是否中奖及中奖的等级。中奖号码为“</a:t>
            </a:r>
            <a:r>
              <a:rPr lang="en-US" altLang="zh-CN" dirty="0"/>
              <a:t>123</a:t>
            </a:r>
            <a:r>
              <a:rPr lang="zh-CN" altLang="zh-CN" dirty="0"/>
              <a:t>”，与中奖号码相同的为一等奖；前两位相同为二等奖；前一位相同为三等奖。将中奖结果在标签</a:t>
            </a:r>
            <a:r>
              <a:rPr lang="en-US" altLang="zh-CN" dirty="0" err="1"/>
              <a:t>labResult</a:t>
            </a:r>
            <a:r>
              <a:rPr lang="zh-CN" altLang="zh-CN" dirty="0"/>
              <a:t>中显示。</a:t>
            </a:r>
          </a:p>
          <a:p>
            <a:pPr indent="446088"/>
            <a:r>
              <a:rPr lang="zh-CN" altLang="zh-CN" dirty="0"/>
              <a:t>程序代码如下</a:t>
            </a:r>
            <a:r>
              <a:rPr lang="zh-CN" altLang="zh-CN" dirty="0" smtClean="0"/>
              <a:t>：</a:t>
            </a:r>
            <a:endParaRPr lang="zh-CN" altLang="zh-CN" dirty="0"/>
          </a:p>
        </p:txBody>
      </p:sp>
      <p:sp>
        <p:nvSpPr>
          <p:cNvPr id="4" name="TextBox 3"/>
          <p:cNvSpPr txBox="1"/>
          <p:nvPr/>
        </p:nvSpPr>
        <p:spPr>
          <a:xfrm>
            <a:off x="1594884" y="2282885"/>
            <a:ext cx="8250865" cy="4148852"/>
          </a:xfrm>
          <a:prstGeom prst="roundRect">
            <a:avLst>
              <a:gd name="adj" fmla="val 5226"/>
            </a:avLst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Private Sub </a:t>
            </a:r>
            <a:r>
              <a:rPr lang="en-US" altLang="zh-CN" sz="1600" dirty="0" err="1"/>
              <a:t>btnCheck_Click</a:t>
            </a:r>
            <a:r>
              <a:rPr lang="en-US" altLang="zh-CN" sz="1600" dirty="0"/>
              <a:t>(</a:t>
            </a:r>
            <a:r>
              <a:rPr lang="en-US" altLang="zh-CN" sz="1600" dirty="0" err="1"/>
              <a:t>ByVal</a:t>
            </a:r>
            <a:r>
              <a:rPr lang="en-US" altLang="zh-CN" sz="1600" dirty="0"/>
              <a:t> sender As </a:t>
            </a:r>
            <a:r>
              <a:rPr lang="en-US" altLang="zh-CN" sz="1600" dirty="0" err="1"/>
              <a:t>System.Object</a:t>
            </a:r>
            <a:r>
              <a:rPr lang="en-US" altLang="zh-CN" sz="1600" dirty="0"/>
              <a:t>, </a:t>
            </a:r>
            <a:r>
              <a:rPr lang="en-US" altLang="zh-CN" sz="1600" dirty="0" err="1"/>
              <a:t>ByVal</a:t>
            </a:r>
            <a:r>
              <a:rPr lang="en-US" altLang="zh-CN" sz="1600" dirty="0"/>
              <a:t> e As </a:t>
            </a:r>
            <a:r>
              <a:rPr lang="en-US" altLang="zh-CN" sz="1600" dirty="0" err="1"/>
              <a:t>System.EventArgs</a:t>
            </a:r>
            <a:r>
              <a:rPr lang="en-US" altLang="zh-CN" sz="1600" dirty="0"/>
              <a:t>) </a:t>
            </a:r>
            <a:endParaRPr lang="zh-CN" altLang="zh-CN" sz="1600" dirty="0"/>
          </a:p>
          <a:p>
            <a:r>
              <a:rPr lang="en-US" altLang="zh-CN" sz="1600" dirty="0"/>
              <a:t>							</a:t>
            </a:r>
            <a:r>
              <a:rPr lang="en-US" altLang="zh-CN" sz="1600" dirty="0" smtClean="0"/>
              <a:t>Handles </a:t>
            </a:r>
            <a:r>
              <a:rPr lang="en-US" altLang="zh-CN" sz="1600" dirty="0" err="1"/>
              <a:t>btnCheck.Click</a:t>
            </a:r>
            <a:endParaRPr lang="zh-CN" altLang="zh-CN" sz="1600" dirty="0"/>
          </a:p>
          <a:p>
            <a:r>
              <a:rPr lang="en-US" altLang="zh-CN" sz="1600" dirty="0"/>
              <a:t>    ' </a:t>
            </a:r>
            <a:r>
              <a:rPr lang="zh-CN" altLang="zh-CN" sz="1600" dirty="0"/>
              <a:t>单击按钮查询</a:t>
            </a:r>
          </a:p>
          <a:p>
            <a:r>
              <a:rPr lang="en-US" altLang="zh-CN" sz="1600" dirty="0"/>
              <a:t>    Dim </a:t>
            </a:r>
            <a:r>
              <a:rPr lang="en-US" altLang="zh-CN" sz="1600" dirty="0" err="1"/>
              <a:t>strInput</a:t>
            </a:r>
            <a:r>
              <a:rPr lang="en-US" altLang="zh-CN" sz="1600" dirty="0"/>
              <a:t> As String                            	' </a:t>
            </a:r>
            <a:r>
              <a:rPr lang="zh-CN" altLang="zh-CN" sz="1600" dirty="0"/>
              <a:t>定义字符串型</a:t>
            </a:r>
          </a:p>
          <a:p>
            <a:r>
              <a:rPr lang="en-US" altLang="zh-CN" sz="1600" dirty="0"/>
              <a:t>    </a:t>
            </a:r>
            <a:r>
              <a:rPr lang="en-US" altLang="zh-CN" sz="1600" dirty="0" err="1"/>
              <a:t>strInput</a:t>
            </a:r>
            <a:r>
              <a:rPr lang="en-US" altLang="zh-CN" sz="1600" dirty="0"/>
              <a:t> = </a:t>
            </a:r>
            <a:r>
              <a:rPr lang="en-US" altLang="zh-CN" sz="1600" dirty="0" err="1"/>
              <a:t>txtInput.Text</a:t>
            </a:r>
            <a:endParaRPr lang="zh-CN" altLang="zh-CN" sz="1600" dirty="0"/>
          </a:p>
          <a:p>
            <a:r>
              <a:rPr lang="en-US" altLang="zh-CN" sz="1600" dirty="0"/>
              <a:t>    If </a:t>
            </a:r>
            <a:r>
              <a:rPr lang="en-US" altLang="zh-CN" sz="1600" dirty="0" err="1"/>
              <a:t>strInput</a:t>
            </a:r>
            <a:r>
              <a:rPr lang="en-US" altLang="zh-CN" sz="1600" dirty="0"/>
              <a:t> = "123" Then                           	' </a:t>
            </a:r>
            <a:r>
              <a:rPr lang="zh-CN" altLang="zh-CN" sz="1600" dirty="0"/>
              <a:t>号码为</a:t>
            </a:r>
            <a:r>
              <a:rPr lang="en-US" altLang="zh-CN" sz="1600" dirty="0"/>
              <a:t>"123"  	</a:t>
            </a:r>
            <a:endParaRPr lang="zh-CN" altLang="zh-CN" sz="1600" dirty="0"/>
          </a:p>
          <a:p>
            <a:r>
              <a:rPr lang="en-US" altLang="zh-CN" sz="1600" dirty="0"/>
              <a:t>        </a:t>
            </a:r>
            <a:r>
              <a:rPr lang="en-US" altLang="zh-CN" sz="1600" dirty="0" err="1"/>
              <a:t>labResult.Text</a:t>
            </a:r>
            <a:r>
              <a:rPr lang="en-US" altLang="zh-CN" sz="1600" dirty="0"/>
              <a:t> = "</a:t>
            </a:r>
            <a:r>
              <a:rPr lang="zh-CN" altLang="zh-CN" sz="1600" dirty="0"/>
              <a:t>真幸运</a:t>
            </a:r>
            <a:r>
              <a:rPr lang="en-US" altLang="zh-CN" sz="1600" dirty="0"/>
              <a:t>,</a:t>
            </a:r>
            <a:r>
              <a:rPr lang="zh-CN" altLang="zh-CN" sz="1600" dirty="0"/>
              <a:t>中了一等奖</a:t>
            </a:r>
            <a:r>
              <a:rPr lang="en-US" altLang="zh-CN" sz="1600" dirty="0"/>
              <a:t>!"</a:t>
            </a:r>
            <a:endParaRPr lang="zh-CN" altLang="zh-CN" sz="1600" dirty="0"/>
          </a:p>
          <a:p>
            <a:r>
              <a:rPr lang="en-US" altLang="zh-CN" sz="1600" dirty="0"/>
              <a:t>    </a:t>
            </a:r>
            <a:r>
              <a:rPr lang="en-US" altLang="zh-CN" sz="1600" dirty="0" err="1"/>
              <a:t>ElseIf</a:t>
            </a:r>
            <a:r>
              <a:rPr lang="en-US" altLang="zh-CN" sz="1600" dirty="0"/>
              <a:t> </a:t>
            </a:r>
            <a:r>
              <a:rPr lang="en-US" altLang="zh-CN" sz="1600" dirty="0" err="1"/>
              <a:t>strInput</a:t>
            </a:r>
            <a:r>
              <a:rPr lang="en-US" altLang="zh-CN" sz="1600" dirty="0"/>
              <a:t> Like "12?" Then                     	' </a:t>
            </a:r>
            <a:r>
              <a:rPr lang="zh-CN" altLang="zh-CN" sz="1600" dirty="0"/>
              <a:t>号码前两位为</a:t>
            </a:r>
            <a:r>
              <a:rPr lang="en-US" altLang="zh-CN" sz="1600" dirty="0"/>
              <a:t>"12"</a:t>
            </a:r>
            <a:endParaRPr lang="zh-CN" altLang="zh-CN" sz="1600" dirty="0"/>
          </a:p>
          <a:p>
            <a:r>
              <a:rPr lang="en-US" altLang="zh-CN" sz="1600" dirty="0"/>
              <a:t>        </a:t>
            </a:r>
            <a:r>
              <a:rPr lang="en-US" altLang="zh-CN" sz="1600" dirty="0" err="1"/>
              <a:t>labResult.Text</a:t>
            </a:r>
            <a:r>
              <a:rPr lang="en-US" altLang="zh-CN" sz="1600" dirty="0"/>
              <a:t> = "</a:t>
            </a:r>
            <a:r>
              <a:rPr lang="zh-CN" altLang="zh-CN" sz="1600" dirty="0"/>
              <a:t>恭喜您</a:t>
            </a:r>
            <a:r>
              <a:rPr lang="en-US" altLang="zh-CN" sz="1600" dirty="0"/>
              <a:t>,</a:t>
            </a:r>
            <a:r>
              <a:rPr lang="zh-CN" altLang="zh-CN" sz="1600" dirty="0"/>
              <a:t>中了二等奖</a:t>
            </a:r>
            <a:r>
              <a:rPr lang="en-US" altLang="zh-CN" sz="1600" dirty="0"/>
              <a:t>!"</a:t>
            </a:r>
            <a:endParaRPr lang="zh-CN" altLang="zh-CN" sz="1600" dirty="0"/>
          </a:p>
          <a:p>
            <a:r>
              <a:rPr lang="en-US" altLang="zh-CN" sz="1600" dirty="0"/>
              <a:t>    </a:t>
            </a:r>
            <a:r>
              <a:rPr lang="en-US" altLang="zh-CN" sz="1600" dirty="0" err="1"/>
              <a:t>ElseIf</a:t>
            </a:r>
            <a:r>
              <a:rPr lang="en-US" altLang="zh-CN" sz="1600" dirty="0"/>
              <a:t> </a:t>
            </a:r>
            <a:r>
              <a:rPr lang="en-US" altLang="zh-CN" sz="1600" dirty="0" err="1"/>
              <a:t>strInput</a:t>
            </a:r>
            <a:r>
              <a:rPr lang="en-US" altLang="zh-CN" sz="1600" dirty="0"/>
              <a:t> Like "1??" Then                     	' </a:t>
            </a:r>
            <a:r>
              <a:rPr lang="zh-CN" altLang="zh-CN" sz="1600" dirty="0"/>
              <a:t>号码第一位为</a:t>
            </a:r>
            <a:r>
              <a:rPr lang="en-US" altLang="zh-CN" sz="1600" dirty="0"/>
              <a:t>"1"</a:t>
            </a:r>
            <a:endParaRPr lang="zh-CN" altLang="zh-CN" sz="1600" dirty="0"/>
          </a:p>
          <a:p>
            <a:r>
              <a:rPr lang="en-US" altLang="zh-CN" sz="1600" dirty="0"/>
              <a:t>        </a:t>
            </a:r>
            <a:r>
              <a:rPr lang="en-US" altLang="zh-CN" sz="1600" dirty="0" err="1"/>
              <a:t>labResult.Text</a:t>
            </a:r>
            <a:r>
              <a:rPr lang="en-US" altLang="zh-CN" sz="1600" dirty="0"/>
              <a:t> = "</a:t>
            </a:r>
            <a:r>
              <a:rPr lang="zh-CN" altLang="zh-CN" sz="1600" dirty="0"/>
              <a:t>还不错</a:t>
            </a:r>
            <a:r>
              <a:rPr lang="en-US" altLang="zh-CN" sz="1600" dirty="0"/>
              <a:t>,</a:t>
            </a:r>
            <a:r>
              <a:rPr lang="zh-CN" altLang="zh-CN" sz="1600" dirty="0"/>
              <a:t>中了三等奖</a:t>
            </a:r>
            <a:r>
              <a:rPr lang="en-US" altLang="zh-CN" sz="1600" dirty="0"/>
              <a:t>!"</a:t>
            </a:r>
            <a:endParaRPr lang="zh-CN" altLang="zh-CN" sz="1600" dirty="0"/>
          </a:p>
          <a:p>
            <a:r>
              <a:rPr lang="en-US" altLang="zh-CN" sz="1600" dirty="0"/>
              <a:t>    Else</a:t>
            </a:r>
            <a:endParaRPr lang="zh-CN" altLang="zh-CN" sz="1600" dirty="0"/>
          </a:p>
          <a:p>
            <a:r>
              <a:rPr lang="en-US" altLang="zh-CN" sz="1600" dirty="0"/>
              <a:t>        </a:t>
            </a:r>
            <a:r>
              <a:rPr lang="en-US" altLang="zh-CN" sz="1600" dirty="0" err="1"/>
              <a:t>labResult.Text</a:t>
            </a:r>
            <a:r>
              <a:rPr lang="en-US" altLang="zh-CN" sz="1600" dirty="0"/>
              <a:t> = "</a:t>
            </a:r>
            <a:r>
              <a:rPr lang="zh-CN" altLang="zh-CN" sz="1600" dirty="0"/>
              <a:t>谢谢您的参与</a:t>
            </a:r>
            <a:r>
              <a:rPr lang="en-US" altLang="zh-CN" sz="1600" dirty="0"/>
              <a:t>!"</a:t>
            </a:r>
            <a:endParaRPr lang="zh-CN" altLang="zh-CN" sz="1600" dirty="0"/>
          </a:p>
          <a:p>
            <a:r>
              <a:rPr lang="en-US" altLang="zh-CN" sz="1600" dirty="0"/>
              <a:t>    End If</a:t>
            </a:r>
            <a:endParaRPr lang="zh-CN" altLang="zh-CN" sz="1600" dirty="0"/>
          </a:p>
          <a:p>
            <a:r>
              <a:rPr lang="en-US" altLang="zh-CN" sz="1600" dirty="0"/>
              <a:t>End </a:t>
            </a:r>
            <a:r>
              <a:rPr lang="en-US" altLang="zh-CN" sz="1600" dirty="0" smtClean="0"/>
              <a:t>Sub</a:t>
            </a:r>
          </a:p>
        </p:txBody>
      </p:sp>
    </p:spTree>
    <p:extLst>
      <p:ext uri="{BB962C8B-B14F-4D97-AF65-F5344CB8AC3E}">
        <p14:creationId xmlns:p14="http://schemas.microsoft.com/office/powerpoint/2010/main" val="1983050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9"/>
          <p:cNvSpPr txBox="1"/>
          <p:nvPr/>
        </p:nvSpPr>
        <p:spPr>
          <a:xfrm>
            <a:off x="621887" y="109260"/>
            <a:ext cx="4619963" cy="474905"/>
          </a:xfrm>
          <a:prstGeom prst="rect">
            <a:avLst/>
          </a:prstGeom>
          <a:noFill/>
        </p:spPr>
        <p:txBody>
          <a:bodyPr wrap="square" lIns="119792" tIns="59896" rIns="119792" bIns="59896" rtlCol="0">
            <a:spAutoFit/>
          </a:bodyPr>
          <a:lstStyle>
            <a:defPPr>
              <a:defRPr lang="zh-CN"/>
            </a:defPPr>
            <a:lvl1pPr>
              <a:defRPr sz="2300" b="1">
                <a:blipFill>
                  <a:blip r:embed="rId2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3</a:t>
            </a:r>
            <a:r>
              <a:rPr lang="zh-CN" altLang="zh-CN" dirty="0"/>
              <a:t>．</a:t>
            </a:r>
            <a:r>
              <a:rPr lang="en-US" altLang="zh-CN" dirty="0"/>
              <a:t>Select Case</a:t>
            </a:r>
            <a:r>
              <a:rPr lang="zh-CN" altLang="zh-CN" dirty="0"/>
              <a:t>结构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56930" y="829340"/>
            <a:ext cx="951614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6088"/>
            <a:r>
              <a:rPr lang="en-US" altLang="zh-CN" dirty="0"/>
              <a:t>Select Case </a:t>
            </a:r>
            <a:r>
              <a:rPr lang="zh-CN" altLang="zh-CN" dirty="0"/>
              <a:t>结构与</a:t>
            </a:r>
            <a:r>
              <a:rPr lang="en-US" altLang="zh-CN" dirty="0"/>
              <a:t> If...Then...Else </a:t>
            </a:r>
            <a:r>
              <a:rPr lang="zh-CN" altLang="zh-CN" dirty="0"/>
              <a:t>结构类似，但对多重选择的情况，用</a:t>
            </a:r>
            <a:r>
              <a:rPr lang="en-US" altLang="zh-CN" dirty="0"/>
              <a:t>Select Case</a:t>
            </a:r>
            <a:r>
              <a:rPr lang="zh-CN" altLang="zh-CN" dirty="0"/>
              <a:t>语句，代码效率更高、更易读。其语法格式如下</a:t>
            </a:r>
            <a:r>
              <a:rPr lang="zh-CN" altLang="zh-CN" dirty="0" smtClean="0"/>
              <a:t>：</a:t>
            </a:r>
            <a:endParaRPr lang="zh-CN" altLang="zh-CN" dirty="0"/>
          </a:p>
        </p:txBody>
      </p:sp>
      <p:sp>
        <p:nvSpPr>
          <p:cNvPr id="5" name="TextBox 4"/>
          <p:cNvSpPr txBox="1"/>
          <p:nvPr/>
        </p:nvSpPr>
        <p:spPr>
          <a:xfrm>
            <a:off x="1594883" y="1444893"/>
            <a:ext cx="8240233" cy="2685336"/>
          </a:xfrm>
          <a:prstGeom prst="roundRect">
            <a:avLst>
              <a:gd name="adj" fmla="val 6732"/>
            </a:avLst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Select Case </a:t>
            </a:r>
            <a:r>
              <a:rPr lang="zh-CN" altLang="zh-CN" sz="1600" dirty="0"/>
              <a:t>变量</a:t>
            </a:r>
            <a:r>
              <a:rPr lang="en-US" altLang="zh-CN" sz="1600" dirty="0"/>
              <a:t> | </a:t>
            </a:r>
            <a:r>
              <a:rPr lang="zh-CN" altLang="zh-CN" sz="1600" dirty="0"/>
              <a:t>表达式</a:t>
            </a:r>
          </a:p>
          <a:p>
            <a:r>
              <a:rPr lang="en-US" altLang="zh-CN" sz="1600" dirty="0"/>
              <a:t>Case </a:t>
            </a:r>
            <a:r>
              <a:rPr lang="zh-CN" altLang="zh-CN" sz="1600" dirty="0"/>
              <a:t>值</a:t>
            </a:r>
            <a:r>
              <a:rPr lang="en-US" altLang="zh-CN" sz="1600" dirty="0"/>
              <a:t>1 </a:t>
            </a:r>
            <a:endParaRPr lang="zh-CN" altLang="zh-CN" sz="1600" dirty="0"/>
          </a:p>
          <a:p>
            <a:r>
              <a:rPr lang="en-US" altLang="zh-CN" sz="1600" dirty="0"/>
              <a:t>    </a:t>
            </a:r>
            <a:r>
              <a:rPr lang="zh-CN" altLang="zh-CN" sz="1600" dirty="0"/>
              <a:t>语句块</a:t>
            </a:r>
            <a:r>
              <a:rPr lang="en-US" altLang="zh-CN" sz="1600" dirty="0"/>
              <a:t>1</a:t>
            </a:r>
            <a:endParaRPr lang="zh-CN" altLang="zh-CN" sz="1600" dirty="0"/>
          </a:p>
          <a:p>
            <a:r>
              <a:rPr lang="en-US" altLang="zh-CN" sz="1600" dirty="0"/>
              <a:t>[Case </a:t>
            </a:r>
            <a:r>
              <a:rPr lang="zh-CN" altLang="zh-CN" sz="1600" dirty="0"/>
              <a:t>值</a:t>
            </a:r>
            <a:r>
              <a:rPr lang="en-US" altLang="zh-CN" sz="1600" dirty="0"/>
              <a:t>2</a:t>
            </a:r>
            <a:endParaRPr lang="zh-CN" altLang="zh-CN" sz="1600" dirty="0"/>
          </a:p>
          <a:p>
            <a:r>
              <a:rPr lang="en-US" altLang="zh-CN" sz="1600" dirty="0"/>
              <a:t>    </a:t>
            </a:r>
            <a:r>
              <a:rPr lang="zh-CN" altLang="zh-CN" sz="1600" dirty="0"/>
              <a:t>语句块</a:t>
            </a:r>
            <a:r>
              <a:rPr lang="en-US" altLang="zh-CN" sz="1600" dirty="0"/>
              <a:t>2]</a:t>
            </a:r>
            <a:endParaRPr lang="zh-CN" altLang="zh-CN" sz="1600" dirty="0"/>
          </a:p>
          <a:p>
            <a:r>
              <a:rPr lang="en-US" altLang="zh-CN" sz="1600" dirty="0"/>
              <a:t>...</a:t>
            </a:r>
            <a:endParaRPr lang="zh-CN" altLang="zh-CN" sz="1600" dirty="0"/>
          </a:p>
          <a:p>
            <a:r>
              <a:rPr lang="en-US" altLang="zh-CN" sz="1600" dirty="0"/>
              <a:t>...</a:t>
            </a:r>
            <a:endParaRPr lang="zh-CN" altLang="zh-CN" sz="1600" dirty="0"/>
          </a:p>
          <a:p>
            <a:r>
              <a:rPr lang="en-US" altLang="zh-CN" sz="1600" dirty="0"/>
              <a:t>[Case Else</a:t>
            </a:r>
            <a:endParaRPr lang="zh-CN" altLang="zh-CN" sz="1600" dirty="0"/>
          </a:p>
          <a:p>
            <a:r>
              <a:rPr lang="en-US" altLang="zh-CN" sz="1600" dirty="0"/>
              <a:t>    </a:t>
            </a:r>
            <a:r>
              <a:rPr lang="zh-CN" altLang="zh-CN" sz="1600" dirty="0"/>
              <a:t>语句块</a:t>
            </a:r>
            <a:r>
              <a:rPr lang="en-US" altLang="zh-CN" sz="1600" i="1" dirty="0"/>
              <a:t>n</a:t>
            </a:r>
            <a:r>
              <a:rPr lang="en-US" altLang="zh-CN" sz="1600" dirty="0"/>
              <a:t>]</a:t>
            </a:r>
            <a:endParaRPr lang="zh-CN" altLang="zh-CN" sz="1600" dirty="0"/>
          </a:p>
          <a:p>
            <a:r>
              <a:rPr lang="en-US" altLang="zh-CN" sz="1600" dirty="0"/>
              <a:t>End </a:t>
            </a:r>
            <a:r>
              <a:rPr lang="en-US" altLang="zh-CN" sz="1600" dirty="0" smtClean="0"/>
              <a:t>Select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56660" y="4274288"/>
            <a:ext cx="8856921" cy="1400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dirty="0"/>
              <a:t>其中，值</a:t>
            </a:r>
            <a:r>
              <a:rPr lang="en-US" altLang="zh-CN" dirty="0"/>
              <a:t>1</a:t>
            </a:r>
            <a:r>
              <a:rPr lang="zh-CN" altLang="zh-CN" dirty="0"/>
              <a:t>，值</a:t>
            </a:r>
            <a:r>
              <a:rPr lang="en-US" altLang="zh-CN" dirty="0"/>
              <a:t>2</a:t>
            </a:r>
            <a:r>
              <a:rPr lang="zh-CN" altLang="zh-CN" dirty="0"/>
              <a:t>，…可以取以下几种形式：</a:t>
            </a:r>
          </a:p>
          <a:p>
            <a:r>
              <a:rPr lang="zh-CN" altLang="zh-CN" dirty="0"/>
              <a:t>（</a:t>
            </a:r>
            <a:r>
              <a:rPr lang="en-US" altLang="zh-CN" dirty="0"/>
              <a:t>1</a:t>
            </a:r>
            <a:r>
              <a:rPr lang="zh-CN" altLang="zh-CN" dirty="0"/>
              <a:t>）具体常数，如</a:t>
            </a:r>
            <a:r>
              <a:rPr lang="en-US" altLang="zh-CN" dirty="0"/>
              <a:t>1</a:t>
            </a:r>
            <a:r>
              <a:rPr lang="zh-CN" altLang="zh-CN" dirty="0"/>
              <a:t>、</a:t>
            </a:r>
            <a:r>
              <a:rPr lang="en-US" altLang="zh-CN" dirty="0"/>
              <a:t>2</a:t>
            </a:r>
            <a:r>
              <a:rPr lang="zh-CN" altLang="zh-CN" dirty="0"/>
              <a:t>、</a:t>
            </a:r>
            <a:r>
              <a:rPr lang="en-US" altLang="zh-CN" dirty="0"/>
              <a:t>"A"</a:t>
            </a:r>
            <a:r>
              <a:rPr lang="zh-CN" altLang="zh-CN" dirty="0"/>
              <a:t>等。</a:t>
            </a:r>
          </a:p>
          <a:p>
            <a:r>
              <a:rPr lang="zh-CN" altLang="zh-CN" dirty="0"/>
              <a:t>（</a:t>
            </a:r>
            <a:r>
              <a:rPr lang="en-US" altLang="zh-CN" dirty="0"/>
              <a:t>2</a:t>
            </a:r>
            <a:r>
              <a:rPr lang="zh-CN" altLang="zh-CN" dirty="0"/>
              <a:t>）连续的数据范围，如</a:t>
            </a:r>
            <a:r>
              <a:rPr lang="en-US" altLang="zh-CN" dirty="0"/>
              <a:t>1 To 100</a:t>
            </a:r>
            <a:r>
              <a:rPr lang="zh-CN" altLang="zh-CN" dirty="0"/>
              <a:t>、</a:t>
            </a:r>
            <a:r>
              <a:rPr lang="en-US" altLang="zh-CN" dirty="0"/>
              <a:t>A To Z</a:t>
            </a:r>
            <a:r>
              <a:rPr lang="zh-CN" altLang="zh-CN" dirty="0"/>
              <a:t>等。</a:t>
            </a:r>
          </a:p>
          <a:p>
            <a:r>
              <a:rPr lang="zh-CN" altLang="zh-CN" dirty="0"/>
              <a:t>（</a:t>
            </a:r>
            <a:r>
              <a:rPr lang="en-US" altLang="zh-CN" dirty="0"/>
              <a:t>3</a:t>
            </a:r>
            <a:r>
              <a:rPr lang="zh-CN" altLang="zh-CN" dirty="0"/>
              <a:t>）满足某个条件的表达式，如</a:t>
            </a:r>
            <a:r>
              <a:rPr lang="en-US" altLang="zh-CN" dirty="0"/>
              <a:t>I &gt; 0</a:t>
            </a:r>
            <a:r>
              <a:rPr lang="zh-CN" altLang="zh-CN" dirty="0"/>
              <a:t>等。</a:t>
            </a:r>
          </a:p>
          <a:p>
            <a:r>
              <a:rPr lang="zh-CN" altLang="zh-CN" dirty="0"/>
              <a:t>（</a:t>
            </a:r>
            <a:r>
              <a:rPr lang="en-US" altLang="zh-CN" dirty="0"/>
              <a:t>4</a:t>
            </a:r>
            <a:r>
              <a:rPr lang="zh-CN" altLang="zh-CN" dirty="0"/>
              <a:t>）可同时设置多个不同的范围，用逗号（</a:t>
            </a:r>
            <a:r>
              <a:rPr lang="en-US" altLang="zh-CN" dirty="0"/>
              <a:t>,</a:t>
            </a:r>
            <a:r>
              <a:rPr lang="zh-CN" altLang="zh-CN" dirty="0"/>
              <a:t>）分隔开，如</a:t>
            </a:r>
            <a:r>
              <a:rPr lang="en-US" altLang="zh-CN" dirty="0"/>
              <a:t>-10, 1 To 100</a:t>
            </a:r>
            <a:r>
              <a:rPr lang="zh-CN" altLang="zh-CN" dirty="0" smtClean="0"/>
              <a:t>。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4160007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zoom dir="in"/>
      </p:transition>
    </mc:Choice>
    <mc:Fallback xmlns="">
      <p:transition spd="slow">
        <p:zoom dir="in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9"/>
          <p:cNvSpPr txBox="1"/>
          <p:nvPr/>
        </p:nvSpPr>
        <p:spPr>
          <a:xfrm>
            <a:off x="621887" y="109260"/>
            <a:ext cx="4619963" cy="474905"/>
          </a:xfrm>
          <a:prstGeom prst="rect">
            <a:avLst/>
          </a:prstGeom>
          <a:noFill/>
        </p:spPr>
        <p:txBody>
          <a:bodyPr wrap="square" lIns="119792" tIns="59896" rIns="119792" bIns="59896" rtlCol="0">
            <a:spAutoFit/>
          </a:bodyPr>
          <a:lstStyle>
            <a:defPPr>
              <a:defRPr lang="zh-CN"/>
            </a:defPPr>
            <a:lvl1pPr>
              <a:defRPr sz="2300" b="1">
                <a:blipFill>
                  <a:blip r:embed="rId2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3</a:t>
            </a:r>
            <a:r>
              <a:rPr lang="zh-CN" altLang="zh-CN" dirty="0"/>
              <a:t>．</a:t>
            </a:r>
            <a:r>
              <a:rPr lang="en-US" altLang="zh-CN" dirty="0"/>
              <a:t>Select Case</a:t>
            </a:r>
            <a:r>
              <a:rPr lang="zh-CN" altLang="zh-CN" dirty="0"/>
              <a:t>结构</a:t>
            </a:r>
          </a:p>
        </p:txBody>
      </p:sp>
      <p:sp>
        <p:nvSpPr>
          <p:cNvPr id="3" name="矩形 2"/>
          <p:cNvSpPr/>
          <p:nvPr/>
        </p:nvSpPr>
        <p:spPr>
          <a:xfrm>
            <a:off x="1455006" y="797016"/>
            <a:ext cx="4164923" cy="3539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Select Case</a:t>
            </a:r>
            <a:r>
              <a:rPr lang="zh-CN" altLang="zh-CN" dirty="0"/>
              <a:t>语句的</a:t>
            </a:r>
            <a:r>
              <a:rPr lang="en-US" altLang="zh-CN" dirty="0"/>
              <a:t>N-S</a:t>
            </a:r>
            <a:r>
              <a:rPr lang="zh-CN" altLang="zh-CN" dirty="0"/>
              <a:t>流程图如图</a:t>
            </a:r>
            <a:r>
              <a:rPr lang="en-US" altLang="zh-CN" dirty="0"/>
              <a:t>3.7</a:t>
            </a:r>
            <a:r>
              <a:rPr lang="zh-CN" altLang="zh-CN" dirty="0"/>
              <a:t>所示。</a:t>
            </a:r>
          </a:p>
        </p:txBody>
      </p:sp>
      <p:pic>
        <p:nvPicPr>
          <p:cNvPr id="40962" name="图片 85" descr="B1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5342" y="1342345"/>
            <a:ext cx="4577691" cy="28983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48942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9"/>
          <p:cNvSpPr txBox="1"/>
          <p:nvPr/>
        </p:nvSpPr>
        <p:spPr>
          <a:xfrm>
            <a:off x="621887" y="109260"/>
            <a:ext cx="4619963" cy="474905"/>
          </a:xfrm>
          <a:prstGeom prst="rect">
            <a:avLst/>
          </a:prstGeom>
          <a:noFill/>
        </p:spPr>
        <p:txBody>
          <a:bodyPr wrap="square" lIns="119792" tIns="59896" rIns="119792" bIns="59896" rtlCol="0">
            <a:spAutoFit/>
          </a:bodyPr>
          <a:lstStyle>
            <a:defPPr>
              <a:defRPr lang="zh-CN"/>
            </a:defPPr>
            <a:lvl1pPr>
              <a:defRPr sz="2300" b="1">
                <a:blipFill>
                  <a:blip r:embed="rId2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3</a:t>
            </a:r>
            <a:r>
              <a:rPr lang="zh-CN" altLang="zh-CN" dirty="0"/>
              <a:t>．</a:t>
            </a:r>
            <a:r>
              <a:rPr lang="en-US" altLang="zh-CN" dirty="0"/>
              <a:t>Select Case</a:t>
            </a:r>
            <a:r>
              <a:rPr lang="zh-CN" altLang="zh-CN" dirty="0"/>
              <a:t>结构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20726" y="925033"/>
            <a:ext cx="9324753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6088"/>
            <a:r>
              <a:rPr lang="en-US" altLang="zh-CN" dirty="0"/>
              <a:t>Select Case</a:t>
            </a:r>
            <a:r>
              <a:rPr lang="zh-CN" altLang="zh-CN" dirty="0"/>
              <a:t>只计算一次表达式值，然后将表达式的值与结构中的每个</a:t>
            </a:r>
            <a:r>
              <a:rPr lang="en-US" altLang="zh-CN" dirty="0"/>
              <a:t>Case</a:t>
            </a:r>
            <a:r>
              <a:rPr lang="zh-CN" altLang="zh-CN" dirty="0"/>
              <a:t>的值进行比较。如果相等，就执行该</a:t>
            </a:r>
            <a:r>
              <a:rPr lang="en-US" altLang="zh-CN" dirty="0"/>
              <a:t>Case</a:t>
            </a:r>
            <a:r>
              <a:rPr lang="zh-CN" altLang="zh-CN" dirty="0"/>
              <a:t>值对应的语句块；如果没有匹配的，则执行</a:t>
            </a:r>
            <a:r>
              <a:rPr lang="en-US" altLang="zh-CN" dirty="0"/>
              <a:t>Case Else</a:t>
            </a:r>
            <a:r>
              <a:rPr lang="zh-CN" altLang="zh-CN" dirty="0"/>
              <a:t>子句中的语句块。</a:t>
            </a:r>
          </a:p>
          <a:p>
            <a:pPr indent="446088"/>
            <a:r>
              <a:rPr lang="zh-CN" altLang="zh-CN" dirty="0"/>
              <a:t>【例</a:t>
            </a:r>
            <a:r>
              <a:rPr lang="en-US" altLang="zh-CN" dirty="0"/>
              <a:t>3.3</a:t>
            </a:r>
            <a:r>
              <a:rPr lang="zh-CN" altLang="zh-CN" dirty="0"/>
              <a:t>】 用</a:t>
            </a:r>
            <a:r>
              <a:rPr lang="en-US" altLang="zh-CN" dirty="0"/>
              <a:t>Select Case</a:t>
            </a:r>
            <a:r>
              <a:rPr lang="zh-CN" altLang="zh-CN" dirty="0"/>
              <a:t>结构设计获奖查询程序</a:t>
            </a:r>
            <a:r>
              <a:rPr lang="zh-CN" altLang="zh-CN" dirty="0" smtClean="0"/>
              <a:t>。</a:t>
            </a:r>
            <a:endParaRPr lang="zh-CN" altLang="zh-CN" dirty="0"/>
          </a:p>
        </p:txBody>
      </p:sp>
      <p:sp>
        <p:nvSpPr>
          <p:cNvPr id="4" name="TextBox 3"/>
          <p:cNvSpPr txBox="1"/>
          <p:nvPr/>
        </p:nvSpPr>
        <p:spPr>
          <a:xfrm>
            <a:off x="1637414" y="1781568"/>
            <a:ext cx="8229600" cy="4094172"/>
          </a:xfrm>
          <a:prstGeom prst="roundRect">
            <a:avLst>
              <a:gd name="adj" fmla="val 4087"/>
            </a:avLst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dirty="0"/>
              <a:t>Private Sub </a:t>
            </a:r>
            <a:r>
              <a:rPr lang="en-US" altLang="zh-CN" dirty="0" err="1"/>
              <a:t>btnCheck_Click</a:t>
            </a:r>
            <a:r>
              <a:rPr lang="en-US" altLang="zh-CN" dirty="0"/>
              <a:t>(</a:t>
            </a:r>
            <a:r>
              <a:rPr lang="en-US" altLang="zh-CN" dirty="0" err="1"/>
              <a:t>ByVal</a:t>
            </a:r>
            <a:r>
              <a:rPr lang="en-US" altLang="zh-CN" dirty="0"/>
              <a:t> sender As </a:t>
            </a:r>
            <a:r>
              <a:rPr lang="en-US" altLang="zh-CN" dirty="0" err="1"/>
              <a:t>System.Object</a:t>
            </a:r>
            <a:r>
              <a:rPr lang="en-US" altLang="zh-CN" dirty="0"/>
              <a:t>, </a:t>
            </a:r>
            <a:r>
              <a:rPr lang="en-US" altLang="zh-CN" dirty="0" err="1"/>
              <a:t>ByVal</a:t>
            </a:r>
            <a:r>
              <a:rPr lang="en-US" altLang="zh-CN" dirty="0"/>
              <a:t> e As </a:t>
            </a:r>
            <a:r>
              <a:rPr lang="en-US" altLang="zh-CN" dirty="0" err="1"/>
              <a:t>System.EventArgs</a:t>
            </a:r>
            <a:r>
              <a:rPr lang="en-US" altLang="zh-CN" dirty="0"/>
              <a:t>) </a:t>
            </a:r>
            <a:endParaRPr lang="zh-CN" altLang="zh-CN" dirty="0"/>
          </a:p>
          <a:p>
            <a:r>
              <a:rPr lang="en-US" altLang="zh-CN" dirty="0"/>
              <a:t>						Handles </a:t>
            </a:r>
            <a:r>
              <a:rPr lang="en-US" altLang="zh-CN" dirty="0" err="1"/>
              <a:t>btnCheck.Click</a:t>
            </a:r>
            <a:endParaRPr lang="zh-CN" altLang="zh-CN" dirty="0"/>
          </a:p>
          <a:p>
            <a:r>
              <a:rPr lang="en-US" altLang="zh-CN" dirty="0"/>
              <a:t>    Dim </a:t>
            </a:r>
            <a:r>
              <a:rPr lang="en-US" altLang="zh-CN" dirty="0" err="1"/>
              <a:t>strInput</a:t>
            </a:r>
            <a:r>
              <a:rPr lang="en-US" altLang="zh-CN" dirty="0"/>
              <a:t> As String          ' </a:t>
            </a:r>
            <a:r>
              <a:rPr lang="zh-CN" altLang="zh-CN" dirty="0"/>
              <a:t>定义字符串型</a:t>
            </a:r>
          </a:p>
          <a:p>
            <a:r>
              <a:rPr lang="en-US" altLang="zh-CN" dirty="0"/>
              <a:t>    </a:t>
            </a:r>
            <a:r>
              <a:rPr lang="en-US" altLang="zh-CN" dirty="0" err="1"/>
              <a:t>strInput</a:t>
            </a:r>
            <a:r>
              <a:rPr lang="en-US" altLang="zh-CN" dirty="0"/>
              <a:t> = </a:t>
            </a:r>
            <a:r>
              <a:rPr lang="en-US" altLang="zh-CN" dirty="0" err="1"/>
              <a:t>txtInput.Text</a:t>
            </a:r>
            <a:endParaRPr lang="zh-CN" altLang="zh-CN" dirty="0"/>
          </a:p>
          <a:p>
            <a:r>
              <a:rPr lang="en-US" altLang="zh-CN" dirty="0"/>
              <a:t>    Select Case </a:t>
            </a:r>
            <a:r>
              <a:rPr lang="en-US" altLang="zh-CN" dirty="0" err="1"/>
              <a:t>strInput</a:t>
            </a:r>
            <a:endParaRPr lang="zh-CN" altLang="zh-CN" dirty="0"/>
          </a:p>
          <a:p>
            <a:r>
              <a:rPr lang="en-US" altLang="zh-CN" dirty="0"/>
              <a:t>        Case 123</a:t>
            </a:r>
            <a:endParaRPr lang="zh-CN" altLang="zh-CN" dirty="0"/>
          </a:p>
          <a:p>
            <a:r>
              <a:rPr lang="en-US" altLang="zh-CN" dirty="0"/>
              <a:t>            </a:t>
            </a:r>
            <a:r>
              <a:rPr lang="en-US" altLang="zh-CN" dirty="0" err="1"/>
              <a:t>labResult.Text</a:t>
            </a:r>
            <a:r>
              <a:rPr lang="en-US" altLang="zh-CN" dirty="0"/>
              <a:t> = "</a:t>
            </a:r>
            <a:r>
              <a:rPr lang="zh-CN" altLang="zh-CN" dirty="0"/>
              <a:t>真幸运</a:t>
            </a:r>
            <a:r>
              <a:rPr lang="en-US" altLang="zh-CN" dirty="0"/>
              <a:t>,</a:t>
            </a:r>
            <a:r>
              <a:rPr lang="zh-CN" altLang="zh-CN" dirty="0"/>
              <a:t>中了一等奖</a:t>
            </a:r>
            <a:r>
              <a:rPr lang="en-US" altLang="zh-CN" dirty="0"/>
              <a:t>!"</a:t>
            </a:r>
            <a:endParaRPr lang="zh-CN" altLang="zh-CN" dirty="0"/>
          </a:p>
          <a:p>
            <a:r>
              <a:rPr lang="en-US" altLang="zh-CN" dirty="0"/>
              <a:t>        Case 120 To 129</a:t>
            </a:r>
            <a:endParaRPr lang="zh-CN" altLang="zh-CN" dirty="0"/>
          </a:p>
          <a:p>
            <a:r>
              <a:rPr lang="en-US" altLang="zh-CN" dirty="0"/>
              <a:t>            </a:t>
            </a:r>
            <a:r>
              <a:rPr lang="en-US" altLang="zh-CN" dirty="0" err="1"/>
              <a:t>labResult.Text</a:t>
            </a:r>
            <a:r>
              <a:rPr lang="en-US" altLang="zh-CN" dirty="0"/>
              <a:t> = "</a:t>
            </a:r>
            <a:r>
              <a:rPr lang="zh-CN" altLang="zh-CN" dirty="0"/>
              <a:t>恭喜您</a:t>
            </a:r>
            <a:r>
              <a:rPr lang="en-US" altLang="zh-CN" dirty="0"/>
              <a:t>,</a:t>
            </a:r>
            <a:r>
              <a:rPr lang="zh-CN" altLang="zh-CN" dirty="0"/>
              <a:t>中了二等奖</a:t>
            </a:r>
            <a:r>
              <a:rPr lang="en-US" altLang="zh-CN" dirty="0"/>
              <a:t>!"</a:t>
            </a:r>
            <a:endParaRPr lang="zh-CN" altLang="zh-CN" dirty="0"/>
          </a:p>
          <a:p>
            <a:r>
              <a:rPr lang="en-US" altLang="zh-CN" dirty="0"/>
              <a:t>        Case 100 To 199</a:t>
            </a:r>
            <a:endParaRPr lang="zh-CN" altLang="zh-CN" dirty="0"/>
          </a:p>
          <a:p>
            <a:r>
              <a:rPr lang="en-US" altLang="zh-CN" dirty="0"/>
              <a:t>            </a:t>
            </a:r>
            <a:r>
              <a:rPr lang="en-US" altLang="zh-CN" dirty="0" err="1"/>
              <a:t>labResult.Text</a:t>
            </a:r>
            <a:r>
              <a:rPr lang="en-US" altLang="zh-CN" dirty="0"/>
              <a:t> = "</a:t>
            </a:r>
            <a:r>
              <a:rPr lang="zh-CN" altLang="zh-CN" dirty="0"/>
              <a:t>还不错</a:t>
            </a:r>
            <a:r>
              <a:rPr lang="en-US" altLang="zh-CN" dirty="0"/>
              <a:t>,</a:t>
            </a:r>
            <a:r>
              <a:rPr lang="zh-CN" altLang="zh-CN" dirty="0"/>
              <a:t>中了三等奖</a:t>
            </a:r>
            <a:r>
              <a:rPr lang="en-US" altLang="zh-CN" dirty="0"/>
              <a:t>!"</a:t>
            </a:r>
            <a:endParaRPr lang="zh-CN" altLang="zh-CN" dirty="0"/>
          </a:p>
          <a:p>
            <a:r>
              <a:rPr lang="en-US" altLang="zh-CN" dirty="0"/>
              <a:t>        Case Else</a:t>
            </a:r>
            <a:endParaRPr lang="zh-CN" altLang="zh-CN" dirty="0"/>
          </a:p>
          <a:p>
            <a:r>
              <a:rPr lang="en-US" altLang="zh-CN" dirty="0"/>
              <a:t>            </a:t>
            </a:r>
            <a:r>
              <a:rPr lang="en-US" altLang="zh-CN" dirty="0" err="1"/>
              <a:t>labResult.Text</a:t>
            </a:r>
            <a:r>
              <a:rPr lang="en-US" altLang="zh-CN" dirty="0"/>
              <a:t> = "</a:t>
            </a:r>
            <a:r>
              <a:rPr lang="zh-CN" altLang="zh-CN" dirty="0"/>
              <a:t>谢谢您的参与</a:t>
            </a:r>
            <a:r>
              <a:rPr lang="en-US" altLang="zh-CN" dirty="0"/>
              <a:t>!"</a:t>
            </a:r>
            <a:endParaRPr lang="zh-CN" altLang="zh-CN" dirty="0"/>
          </a:p>
          <a:p>
            <a:r>
              <a:rPr lang="en-US" altLang="zh-CN" dirty="0"/>
              <a:t>    End Select</a:t>
            </a:r>
            <a:endParaRPr lang="zh-CN" altLang="zh-CN" dirty="0"/>
          </a:p>
          <a:p>
            <a:r>
              <a:rPr lang="en-US" altLang="zh-CN" dirty="0"/>
              <a:t>End </a:t>
            </a:r>
            <a:r>
              <a:rPr lang="en-US" altLang="zh-CN" dirty="0" smtClean="0"/>
              <a:t>Sub</a:t>
            </a:r>
          </a:p>
        </p:txBody>
      </p:sp>
    </p:spTree>
    <p:extLst>
      <p:ext uri="{BB962C8B-B14F-4D97-AF65-F5344CB8AC3E}">
        <p14:creationId xmlns:p14="http://schemas.microsoft.com/office/powerpoint/2010/main" val="2433308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9"/>
          <p:cNvSpPr txBox="1"/>
          <p:nvPr/>
        </p:nvSpPr>
        <p:spPr>
          <a:xfrm>
            <a:off x="621887" y="109260"/>
            <a:ext cx="4619963" cy="474905"/>
          </a:xfrm>
          <a:prstGeom prst="rect">
            <a:avLst/>
          </a:prstGeom>
          <a:noFill/>
        </p:spPr>
        <p:txBody>
          <a:bodyPr wrap="square" lIns="119792" tIns="59896" rIns="119792" bIns="59896" rtlCol="0">
            <a:spAutoFit/>
          </a:bodyPr>
          <a:lstStyle>
            <a:defPPr>
              <a:defRPr lang="zh-CN"/>
            </a:defPPr>
            <a:lvl1pPr>
              <a:defRPr sz="2300" b="1">
                <a:blipFill>
                  <a:blip r:embed="rId3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4</a:t>
            </a:r>
            <a:r>
              <a:rPr lang="zh-CN" altLang="zh-CN" dirty="0"/>
              <a:t>．嵌套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95153" y="818707"/>
            <a:ext cx="9186531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6088"/>
            <a:r>
              <a:rPr lang="zh-CN" altLang="zh-CN" dirty="0"/>
              <a:t>嵌套是指把一个控制结构放入另一个之内。例如，在</a:t>
            </a:r>
            <a:r>
              <a:rPr lang="en-US" altLang="zh-CN" dirty="0"/>
              <a:t> If...Then</a:t>
            </a:r>
            <a:r>
              <a:rPr lang="zh-CN" altLang="zh-CN" dirty="0"/>
              <a:t>中嵌套</a:t>
            </a:r>
            <a:r>
              <a:rPr lang="en-US" altLang="zh-CN" dirty="0"/>
              <a:t> If...Then</a:t>
            </a:r>
            <a:r>
              <a:rPr lang="zh-CN" altLang="zh-CN" dirty="0"/>
              <a:t>结构或</a:t>
            </a:r>
            <a:r>
              <a:rPr lang="en-US" altLang="zh-CN" dirty="0"/>
              <a:t>Select Case</a:t>
            </a:r>
            <a:r>
              <a:rPr lang="zh-CN" altLang="zh-CN" dirty="0"/>
              <a:t>结构等，对嵌套的层数没有限制。</a:t>
            </a:r>
          </a:p>
          <a:p>
            <a:pPr indent="446088"/>
            <a:r>
              <a:rPr lang="zh-CN" altLang="zh-CN" dirty="0"/>
              <a:t>【例</a:t>
            </a:r>
            <a:r>
              <a:rPr lang="en-US" altLang="zh-CN" dirty="0"/>
              <a:t>3.4</a:t>
            </a:r>
            <a:r>
              <a:rPr lang="zh-CN" altLang="zh-CN" dirty="0"/>
              <a:t>】 计算下列函数</a:t>
            </a:r>
            <a:r>
              <a:rPr lang="zh-CN" altLang="zh-CN" dirty="0" smtClean="0"/>
              <a:t>：</a:t>
            </a:r>
            <a:endParaRPr lang="zh-CN" altLang="zh-CN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1188085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87234753"/>
              </p:ext>
            </p:extLst>
          </p:nvPr>
        </p:nvGraphicFramePr>
        <p:xfrm>
          <a:off x="3934046" y="1850066"/>
          <a:ext cx="1456659" cy="10072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03" r:id="rId4" imgW="901309" imgH="622030" progId="Equation.DSMT4">
                  <p:embed/>
                </p:oleObj>
              </mc:Choice>
              <mc:Fallback>
                <p:oleObj r:id="rId4" imgW="901309" imgH="622030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34046" y="1850066"/>
                        <a:ext cx="1456659" cy="100726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711842" y="2881423"/>
            <a:ext cx="856984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dirty="0"/>
              <a:t>函数分成三个分支，即</a:t>
            </a:r>
            <a:r>
              <a:rPr lang="en-US" altLang="zh-CN" i="1" dirty="0"/>
              <a:t>x</a:t>
            </a:r>
            <a:r>
              <a:rPr lang="en-US" altLang="zh-CN" dirty="0"/>
              <a:t>&lt;0</a:t>
            </a:r>
            <a:r>
              <a:rPr lang="zh-CN" altLang="zh-CN" dirty="0"/>
              <a:t>、</a:t>
            </a:r>
            <a:r>
              <a:rPr lang="en-US" altLang="zh-CN" i="1" dirty="0"/>
              <a:t>x</a:t>
            </a:r>
            <a:r>
              <a:rPr lang="en-US" altLang="zh-CN" dirty="0"/>
              <a:t>&gt;0</a:t>
            </a:r>
            <a:r>
              <a:rPr lang="zh-CN" altLang="zh-CN" dirty="0"/>
              <a:t>和</a:t>
            </a:r>
            <a:r>
              <a:rPr lang="en-US" altLang="zh-CN" i="1" dirty="0"/>
              <a:t>x</a:t>
            </a:r>
            <a:r>
              <a:rPr lang="en-US" altLang="zh-CN" dirty="0"/>
              <a:t>=0</a:t>
            </a:r>
            <a:r>
              <a:rPr lang="zh-CN" altLang="zh-CN" dirty="0"/>
              <a:t>时执行不同的语句块。</a:t>
            </a:r>
          </a:p>
          <a:p>
            <a:r>
              <a:rPr lang="zh-CN" altLang="zh-CN" dirty="0"/>
              <a:t>方法</a:t>
            </a:r>
            <a:r>
              <a:rPr lang="en-US" altLang="zh-CN" dirty="0"/>
              <a:t>1  </a:t>
            </a:r>
            <a:r>
              <a:rPr lang="zh-CN" altLang="zh-CN" dirty="0"/>
              <a:t>用</a:t>
            </a:r>
            <a:r>
              <a:rPr lang="en-US" altLang="zh-CN" dirty="0"/>
              <a:t>If</a:t>
            </a:r>
            <a:r>
              <a:rPr lang="zh-CN" altLang="zh-CN" dirty="0"/>
              <a:t>嵌套结构来设计，将</a:t>
            </a:r>
            <a:r>
              <a:rPr lang="en-US" altLang="zh-CN" i="1" dirty="0"/>
              <a:t>x</a:t>
            </a:r>
            <a:r>
              <a:rPr lang="en-US" altLang="zh-CN" dirty="0"/>
              <a:t>&gt;0</a:t>
            </a:r>
            <a:r>
              <a:rPr lang="zh-CN" altLang="zh-CN" dirty="0"/>
              <a:t>的判断嵌套在</a:t>
            </a:r>
            <a:r>
              <a:rPr lang="en-US" altLang="zh-CN" i="1" dirty="0"/>
              <a:t>x</a:t>
            </a:r>
            <a:r>
              <a:rPr lang="en-US" altLang="zh-CN" dirty="0"/>
              <a:t>&lt;&gt;0</a:t>
            </a:r>
            <a:r>
              <a:rPr lang="zh-CN" altLang="zh-CN" dirty="0"/>
              <a:t>的分支结构中</a:t>
            </a:r>
            <a:r>
              <a:rPr lang="zh-CN" altLang="zh-CN" dirty="0" smtClean="0"/>
              <a:t>：</a:t>
            </a:r>
            <a:endParaRPr lang="zh-CN" altLang="zh-CN" dirty="0"/>
          </a:p>
        </p:txBody>
      </p:sp>
      <p:sp>
        <p:nvSpPr>
          <p:cNvPr id="7" name="TextBox 6"/>
          <p:cNvSpPr txBox="1"/>
          <p:nvPr/>
        </p:nvSpPr>
        <p:spPr>
          <a:xfrm>
            <a:off x="1786270" y="3496976"/>
            <a:ext cx="8325293" cy="2269748"/>
          </a:xfrm>
          <a:prstGeom prst="roundRect">
            <a:avLst>
              <a:gd name="adj" fmla="val 7871"/>
            </a:avLst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dirty="0"/>
              <a:t>y = -1</a:t>
            </a:r>
            <a:endParaRPr lang="zh-CN" altLang="zh-CN" dirty="0"/>
          </a:p>
          <a:p>
            <a:r>
              <a:rPr lang="en-US" altLang="zh-CN" dirty="0"/>
              <a:t>If x &lt;&gt; 0 Then</a:t>
            </a:r>
            <a:endParaRPr lang="zh-CN" altLang="zh-CN" dirty="0"/>
          </a:p>
          <a:p>
            <a:r>
              <a:rPr lang="en-US" altLang="zh-CN" dirty="0"/>
              <a:t>    If x &gt; 0 Then</a:t>
            </a:r>
            <a:endParaRPr lang="zh-CN" altLang="zh-CN" dirty="0"/>
          </a:p>
          <a:p>
            <a:r>
              <a:rPr lang="en-US" altLang="zh-CN" dirty="0"/>
              <a:t>          y = 1</a:t>
            </a:r>
            <a:endParaRPr lang="zh-CN" altLang="zh-CN" dirty="0"/>
          </a:p>
          <a:p>
            <a:r>
              <a:rPr lang="en-US" altLang="zh-CN" dirty="0"/>
              <a:t>    End If</a:t>
            </a:r>
            <a:endParaRPr lang="zh-CN" altLang="zh-CN" dirty="0"/>
          </a:p>
          <a:p>
            <a:r>
              <a:rPr lang="en-US" altLang="zh-CN" dirty="0"/>
              <a:t>Else</a:t>
            </a:r>
            <a:endParaRPr lang="zh-CN" altLang="zh-CN" dirty="0"/>
          </a:p>
          <a:p>
            <a:r>
              <a:rPr lang="en-US" altLang="zh-CN" dirty="0"/>
              <a:t>    y = 0</a:t>
            </a:r>
            <a:endParaRPr lang="zh-CN" altLang="zh-CN" dirty="0"/>
          </a:p>
          <a:p>
            <a:r>
              <a:rPr lang="en-US" altLang="zh-CN" dirty="0"/>
              <a:t>End </a:t>
            </a:r>
            <a:r>
              <a:rPr lang="en-US" altLang="zh-CN" dirty="0" smtClean="0"/>
              <a:t>If</a:t>
            </a:r>
          </a:p>
        </p:txBody>
      </p:sp>
    </p:spTree>
    <p:extLst>
      <p:ext uri="{BB962C8B-B14F-4D97-AF65-F5344CB8AC3E}">
        <p14:creationId xmlns:p14="http://schemas.microsoft.com/office/powerpoint/2010/main" val="1245596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9"/>
          <p:cNvSpPr txBox="1"/>
          <p:nvPr/>
        </p:nvSpPr>
        <p:spPr>
          <a:xfrm>
            <a:off x="621887" y="109260"/>
            <a:ext cx="4619963" cy="474905"/>
          </a:xfrm>
          <a:prstGeom prst="rect">
            <a:avLst/>
          </a:prstGeom>
          <a:noFill/>
        </p:spPr>
        <p:txBody>
          <a:bodyPr wrap="square" lIns="119792" tIns="59896" rIns="119792" bIns="59896" rtlCol="0">
            <a:spAutoFit/>
          </a:bodyPr>
          <a:lstStyle>
            <a:defPPr>
              <a:defRPr lang="zh-CN"/>
            </a:defPPr>
            <a:lvl1pPr>
              <a:defRPr sz="2300" b="1">
                <a:blipFill>
                  <a:blip r:embed="rId2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4</a:t>
            </a:r>
            <a:r>
              <a:rPr lang="zh-CN" altLang="zh-CN" dirty="0"/>
              <a:t>．嵌套</a:t>
            </a:r>
          </a:p>
        </p:txBody>
      </p:sp>
      <p:sp>
        <p:nvSpPr>
          <p:cNvPr id="3" name="矩形 2"/>
          <p:cNvSpPr/>
          <p:nvPr/>
        </p:nvSpPr>
        <p:spPr>
          <a:xfrm>
            <a:off x="1173311" y="783168"/>
            <a:ext cx="7205145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dirty="0"/>
              <a:t>方法</a:t>
            </a:r>
            <a:r>
              <a:rPr lang="en-US" altLang="zh-CN" dirty="0"/>
              <a:t>2  </a:t>
            </a:r>
            <a:r>
              <a:rPr lang="zh-CN" altLang="zh-CN" dirty="0"/>
              <a:t>用</a:t>
            </a:r>
            <a:r>
              <a:rPr lang="en-US" altLang="zh-CN" dirty="0"/>
              <a:t>If</a:t>
            </a:r>
            <a:r>
              <a:rPr lang="zh-CN" altLang="zh-CN" dirty="0"/>
              <a:t>嵌套结构来设计，将</a:t>
            </a:r>
            <a:r>
              <a:rPr lang="en-US" altLang="zh-CN" i="1" dirty="0"/>
              <a:t>x</a:t>
            </a:r>
            <a:r>
              <a:rPr lang="en-US" altLang="zh-CN" dirty="0"/>
              <a:t>&gt;0</a:t>
            </a:r>
            <a:r>
              <a:rPr lang="zh-CN" altLang="zh-CN" dirty="0"/>
              <a:t>和</a:t>
            </a:r>
            <a:r>
              <a:rPr lang="en-US" altLang="zh-CN" i="1" dirty="0"/>
              <a:t>x</a:t>
            </a:r>
            <a:r>
              <a:rPr lang="en-US" altLang="zh-CN" dirty="0"/>
              <a:t>=0</a:t>
            </a:r>
            <a:r>
              <a:rPr lang="zh-CN" altLang="zh-CN" dirty="0"/>
              <a:t>的判断嵌套在</a:t>
            </a:r>
            <a:r>
              <a:rPr lang="en-US" altLang="zh-CN" i="1" dirty="0"/>
              <a:t>x</a:t>
            </a:r>
            <a:r>
              <a:rPr lang="en-US" altLang="zh-CN" dirty="0"/>
              <a:t>&gt;=0</a:t>
            </a:r>
            <a:r>
              <a:rPr lang="zh-CN" altLang="zh-CN" dirty="0"/>
              <a:t>的分支结构中：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307805" y="1190571"/>
            <a:ext cx="8856921" cy="2541478"/>
          </a:xfrm>
          <a:prstGeom prst="roundRect">
            <a:avLst>
              <a:gd name="adj" fmla="val 6455"/>
            </a:avLst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dirty="0"/>
              <a:t>If x &gt;= 0 Then</a:t>
            </a:r>
            <a:endParaRPr lang="zh-CN" altLang="zh-CN" dirty="0"/>
          </a:p>
          <a:p>
            <a:r>
              <a:rPr lang="en-US" altLang="zh-CN" dirty="0"/>
              <a:t>    If x &gt; 0 Then</a:t>
            </a:r>
            <a:endParaRPr lang="zh-CN" altLang="zh-CN" dirty="0"/>
          </a:p>
          <a:p>
            <a:r>
              <a:rPr lang="en-US" altLang="zh-CN" dirty="0"/>
              <a:t>          y = 1</a:t>
            </a:r>
            <a:endParaRPr lang="zh-CN" altLang="zh-CN" dirty="0"/>
          </a:p>
          <a:p>
            <a:r>
              <a:rPr lang="en-US" altLang="zh-CN" dirty="0"/>
              <a:t>    Else</a:t>
            </a:r>
            <a:endParaRPr lang="zh-CN" altLang="zh-CN" dirty="0"/>
          </a:p>
          <a:p>
            <a:r>
              <a:rPr lang="en-US" altLang="zh-CN" dirty="0"/>
              <a:t>          y = 0</a:t>
            </a:r>
            <a:endParaRPr lang="zh-CN" altLang="zh-CN" dirty="0"/>
          </a:p>
          <a:p>
            <a:r>
              <a:rPr lang="en-US" altLang="zh-CN" dirty="0"/>
              <a:t>    End If</a:t>
            </a:r>
            <a:endParaRPr lang="zh-CN" altLang="zh-CN" dirty="0"/>
          </a:p>
          <a:p>
            <a:r>
              <a:rPr lang="en-US" altLang="zh-CN" dirty="0"/>
              <a:t>Else</a:t>
            </a:r>
            <a:endParaRPr lang="zh-CN" altLang="zh-CN" dirty="0"/>
          </a:p>
          <a:p>
            <a:r>
              <a:rPr lang="en-US" altLang="zh-CN" dirty="0"/>
              <a:t>    y = -1</a:t>
            </a:r>
            <a:endParaRPr lang="zh-CN" altLang="zh-CN" dirty="0"/>
          </a:p>
          <a:p>
            <a:r>
              <a:rPr lang="en-US" altLang="zh-CN" dirty="0"/>
              <a:t>End </a:t>
            </a:r>
            <a:r>
              <a:rPr lang="en-US" altLang="zh-CN" dirty="0" smtClean="0"/>
              <a:t>If</a:t>
            </a:r>
          </a:p>
        </p:txBody>
      </p:sp>
      <p:sp>
        <p:nvSpPr>
          <p:cNvPr id="5" name="矩形 4"/>
          <p:cNvSpPr/>
          <p:nvPr/>
        </p:nvSpPr>
        <p:spPr>
          <a:xfrm>
            <a:off x="1145962" y="3732049"/>
            <a:ext cx="3571812" cy="3539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dirty="0"/>
              <a:t>方法</a:t>
            </a:r>
            <a:r>
              <a:rPr lang="en-US" altLang="zh-CN" dirty="0"/>
              <a:t>3  </a:t>
            </a:r>
            <a:r>
              <a:rPr lang="zh-CN" altLang="zh-CN" dirty="0"/>
              <a:t>用</a:t>
            </a:r>
            <a:r>
              <a:rPr lang="en-US" altLang="zh-CN" dirty="0"/>
              <a:t>If…Then…Else</a:t>
            </a:r>
            <a:r>
              <a:rPr lang="zh-CN" altLang="zh-CN" dirty="0"/>
              <a:t>结构来设计：</a:t>
            </a:r>
          </a:p>
        </p:txBody>
      </p:sp>
      <p:sp>
        <p:nvSpPr>
          <p:cNvPr id="6" name="圆角矩形 5"/>
          <p:cNvSpPr/>
          <p:nvPr/>
        </p:nvSpPr>
        <p:spPr>
          <a:xfrm>
            <a:off x="1307804" y="4085992"/>
            <a:ext cx="8856921" cy="2016621"/>
          </a:xfrm>
          <a:prstGeom prst="roundRect">
            <a:avLst>
              <a:gd name="adj" fmla="val 8673"/>
            </a:avLst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dirty="0"/>
              <a:t>If x &lt; 0 Then</a:t>
            </a:r>
            <a:endParaRPr lang="zh-CN" altLang="zh-CN" dirty="0"/>
          </a:p>
          <a:p>
            <a:r>
              <a:rPr lang="en-US" altLang="zh-CN" dirty="0"/>
              <a:t>    y = -1</a:t>
            </a:r>
            <a:endParaRPr lang="zh-CN" altLang="zh-CN" dirty="0"/>
          </a:p>
          <a:p>
            <a:r>
              <a:rPr lang="en-US" altLang="zh-CN" dirty="0" err="1"/>
              <a:t>ElseIf</a:t>
            </a:r>
            <a:r>
              <a:rPr lang="en-US" altLang="zh-CN" dirty="0"/>
              <a:t> x = 0 Then</a:t>
            </a:r>
            <a:endParaRPr lang="zh-CN" altLang="zh-CN" dirty="0"/>
          </a:p>
          <a:p>
            <a:r>
              <a:rPr lang="en-US" altLang="zh-CN" dirty="0"/>
              <a:t>    y = 0</a:t>
            </a:r>
            <a:endParaRPr lang="zh-CN" altLang="zh-CN" dirty="0"/>
          </a:p>
          <a:p>
            <a:r>
              <a:rPr lang="en-US" altLang="zh-CN" dirty="0"/>
              <a:t>Else</a:t>
            </a:r>
            <a:endParaRPr lang="zh-CN" altLang="zh-CN" dirty="0"/>
          </a:p>
          <a:p>
            <a:r>
              <a:rPr lang="en-US" altLang="zh-CN" dirty="0"/>
              <a:t>    y = 1</a:t>
            </a:r>
            <a:endParaRPr lang="zh-CN" altLang="zh-CN" dirty="0"/>
          </a:p>
          <a:p>
            <a:r>
              <a:rPr lang="en-US" altLang="zh-CN" dirty="0"/>
              <a:t>End </a:t>
            </a:r>
            <a:r>
              <a:rPr lang="en-US" altLang="zh-CN" dirty="0" smtClean="0"/>
              <a:t>If</a:t>
            </a:r>
          </a:p>
        </p:txBody>
      </p:sp>
    </p:spTree>
    <p:extLst>
      <p:ext uri="{BB962C8B-B14F-4D97-AF65-F5344CB8AC3E}">
        <p14:creationId xmlns:p14="http://schemas.microsoft.com/office/powerpoint/2010/main" val="859949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9"/>
          <p:cNvSpPr txBox="1"/>
          <p:nvPr/>
        </p:nvSpPr>
        <p:spPr>
          <a:xfrm>
            <a:off x="621889" y="109260"/>
            <a:ext cx="3248362" cy="474905"/>
          </a:xfrm>
          <a:prstGeom prst="rect">
            <a:avLst/>
          </a:prstGeom>
          <a:noFill/>
        </p:spPr>
        <p:txBody>
          <a:bodyPr wrap="square" lIns="119792" tIns="59896" rIns="119792" bIns="59896" rtlCol="0">
            <a:spAutoFit/>
          </a:bodyPr>
          <a:lstStyle>
            <a:defPPr>
              <a:defRPr lang="zh-CN"/>
            </a:defPPr>
            <a:lvl1pPr>
              <a:defRPr sz="2300" b="1">
                <a:blipFill>
                  <a:blip r:embed="rId2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4</a:t>
            </a:r>
            <a:r>
              <a:rPr lang="zh-CN" altLang="zh-CN" dirty="0"/>
              <a:t>．长整型（</a:t>
            </a:r>
            <a:r>
              <a:rPr lang="en-US" altLang="zh-CN" dirty="0"/>
              <a:t>Long</a:t>
            </a:r>
            <a:r>
              <a:rPr lang="zh-CN" altLang="zh-CN" dirty="0"/>
              <a:t>）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169581" y="1084521"/>
            <a:ext cx="947361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6088"/>
            <a:r>
              <a:rPr lang="zh-CN" altLang="zh-CN" dirty="0"/>
              <a:t>长整型以</a:t>
            </a:r>
            <a:r>
              <a:rPr lang="en-US" altLang="zh-CN" dirty="0"/>
              <a:t>8</a:t>
            </a:r>
            <a:r>
              <a:rPr lang="zh-CN" altLang="zh-CN" dirty="0"/>
              <a:t>字节（</a:t>
            </a:r>
            <a:r>
              <a:rPr lang="en-US" altLang="zh-CN" dirty="0"/>
              <a:t>64</a:t>
            </a:r>
            <a:r>
              <a:rPr lang="zh-CN" altLang="zh-CN" dirty="0"/>
              <a:t>位）来存储带符号整数，其可表示的整数范围是</a:t>
            </a:r>
            <a:r>
              <a:rPr lang="en-US" altLang="zh-CN" dirty="0"/>
              <a:t>-9223372036854775808</a:t>
            </a:r>
            <a:r>
              <a:rPr lang="zh-CN" altLang="zh-CN" dirty="0"/>
              <a:t>～</a:t>
            </a:r>
            <a:r>
              <a:rPr lang="en-US" altLang="zh-CN" dirty="0"/>
              <a:t>9223372036854775807</a:t>
            </a:r>
            <a:r>
              <a:rPr lang="zh-CN" altLang="zh-CN" dirty="0"/>
              <a:t>，即</a:t>
            </a:r>
            <a:r>
              <a:rPr lang="en-US" altLang="zh-CN" dirty="0"/>
              <a:t>-2</a:t>
            </a:r>
            <a:r>
              <a:rPr lang="en-US" altLang="zh-CN" baseline="30000" dirty="0"/>
              <a:t>63</a:t>
            </a:r>
            <a:r>
              <a:rPr lang="zh-CN" altLang="zh-CN" dirty="0"/>
              <a:t>～</a:t>
            </a:r>
            <a:r>
              <a:rPr lang="en-US" altLang="zh-CN" dirty="0"/>
              <a:t>+2</a:t>
            </a:r>
            <a:r>
              <a:rPr lang="en-US" altLang="zh-CN" baseline="30000" dirty="0"/>
              <a:t>63</a:t>
            </a:r>
            <a:r>
              <a:rPr lang="en-US" altLang="zh-CN" dirty="0"/>
              <a:t>-1</a:t>
            </a:r>
            <a:r>
              <a:rPr lang="zh-CN" altLang="zh-CN" dirty="0"/>
              <a:t>。例如，下面的语句将</a:t>
            </a:r>
            <a:r>
              <a:rPr lang="en-US" altLang="zh-CN" dirty="0"/>
              <a:t>200012012812</a:t>
            </a:r>
            <a:r>
              <a:rPr lang="zh-CN" altLang="zh-CN" dirty="0"/>
              <a:t>赋值给</a:t>
            </a:r>
            <a:r>
              <a:rPr lang="en-US" altLang="zh-CN" dirty="0" err="1"/>
              <a:t>lngMyLong</a:t>
            </a:r>
            <a:r>
              <a:rPr lang="zh-CN" altLang="zh-CN" dirty="0"/>
              <a:t>变量</a:t>
            </a:r>
            <a:r>
              <a:rPr lang="zh-CN" altLang="zh-CN" dirty="0" smtClean="0"/>
              <a:t>：</a:t>
            </a:r>
            <a:endParaRPr lang="zh-CN" altLang="zh-CN" dirty="0"/>
          </a:p>
        </p:txBody>
      </p:sp>
      <p:sp>
        <p:nvSpPr>
          <p:cNvPr id="4" name="TextBox 3"/>
          <p:cNvSpPr txBox="1"/>
          <p:nvPr/>
        </p:nvSpPr>
        <p:spPr>
          <a:xfrm>
            <a:off x="1775637" y="1860698"/>
            <a:ext cx="8229600" cy="68103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dirty="0"/>
              <a:t>Dim  </a:t>
            </a:r>
            <a:r>
              <a:rPr lang="en-US" altLang="zh-CN" dirty="0" err="1"/>
              <a:t>lngMyLong</a:t>
            </a:r>
            <a:r>
              <a:rPr lang="en-US" altLang="zh-CN" dirty="0"/>
              <a:t>  As  Long</a:t>
            </a:r>
            <a:endParaRPr lang="zh-CN" altLang="zh-CN" dirty="0"/>
          </a:p>
          <a:p>
            <a:r>
              <a:rPr lang="en-US" altLang="zh-CN" dirty="0" err="1"/>
              <a:t>lngMyLong</a:t>
            </a:r>
            <a:r>
              <a:rPr lang="en-US" altLang="zh-CN" dirty="0"/>
              <a:t>  =  </a:t>
            </a:r>
            <a:r>
              <a:rPr lang="en-US" altLang="zh-CN" dirty="0" smtClean="0"/>
              <a:t>200012012812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4267853170"/>
      </p:ext>
    </p:extLst>
  </p:cSld>
  <p:clrMapOvr>
    <a:masterClrMapping/>
  </p:clrMapOvr>
  <p:transition spd="slow">
    <p:wheel spokes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 rot="2643114">
            <a:off x="3114465" y="2395270"/>
            <a:ext cx="1362721" cy="1447759"/>
            <a:chOff x="4819176" y="1662676"/>
            <a:chExt cx="2993523" cy="2989680"/>
          </a:xfrm>
        </p:grpSpPr>
        <p:grpSp>
          <p:nvGrpSpPr>
            <p:cNvPr id="5" name="组合 4"/>
            <p:cNvGrpSpPr/>
            <p:nvPr/>
          </p:nvGrpSpPr>
          <p:grpSpPr>
            <a:xfrm>
              <a:off x="4819176" y="1662676"/>
              <a:ext cx="2993523" cy="2989680"/>
              <a:chOff x="304800" y="673100"/>
              <a:chExt cx="4147845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7" name="矩形 6"/>
              <p:cNvSpPr>
                <a:spLocks/>
              </p:cNvSpPr>
              <p:nvPr/>
            </p:nvSpPr>
            <p:spPr>
              <a:xfrm>
                <a:off x="304800" y="673100"/>
                <a:ext cx="4147845" cy="4000500"/>
              </a:xfrm>
              <a:prstGeom prst="rect">
                <a:avLst/>
              </a:prstGeom>
              <a:gradFill>
                <a:gsLst>
                  <a:gs pos="0">
                    <a:sysClr val="window" lastClr="FFFFFF"/>
                  </a:gs>
                  <a:gs pos="55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65000"/>
                    </a:sysClr>
                  </a:gs>
                </a:gsLst>
                <a:lin ang="81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kern="0">
                  <a:solidFill>
                    <a:sysClr val="windowText" lastClr="000000"/>
                  </a:solidFill>
                  <a:latin typeface="Calibri"/>
                  <a:ea typeface="宋体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>
                <a:off x="399069" y="760412"/>
                <a:ext cx="3959307" cy="3825874"/>
              </a:xfrm>
              <a:prstGeom prst="rect">
                <a:avLst/>
              </a:prstGeom>
              <a:gradFill>
                <a:gsLst>
                  <a:gs pos="0">
                    <a:sysClr val="window" lastClr="FFFFFF"/>
                  </a:gs>
                  <a:gs pos="51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75000"/>
                    </a:sysClr>
                  </a:gs>
                </a:gsLst>
                <a:lin ang="189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kern="0">
                  <a:solidFill>
                    <a:sysClr val="window" lastClr="FFFFFF"/>
                  </a:solidFill>
                  <a:latin typeface="Calibri"/>
                  <a:ea typeface="宋体"/>
                </a:endParaRPr>
              </a:p>
            </p:txBody>
          </p:sp>
        </p:grpSp>
        <p:sp>
          <p:nvSpPr>
            <p:cNvPr id="6" name="矩形 5"/>
            <p:cNvSpPr/>
            <p:nvPr/>
          </p:nvSpPr>
          <p:spPr>
            <a:xfrm>
              <a:off x="5038399" y="1880357"/>
              <a:ext cx="2555077" cy="2554311"/>
            </a:xfrm>
            <a:prstGeom prst="rect">
              <a:avLst/>
            </a:prstGeom>
            <a:blipFill>
              <a:blip r:embed="rId2"/>
              <a:stretch>
                <a:fillRect/>
              </a:stretch>
            </a:blipFill>
            <a:ln w="28575" cap="flat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>
                <a:solidFill>
                  <a:sysClr val="window" lastClr="FFFFFF"/>
                </a:solidFill>
                <a:latin typeface="Palatino Linotype"/>
                <a:ea typeface="宋体"/>
              </a:endParaRPr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3260977" y="2612610"/>
            <a:ext cx="1069702" cy="1059378"/>
          </a:xfrm>
          <a:prstGeom prst="rect">
            <a:avLst/>
          </a:prstGeom>
          <a:noFill/>
        </p:spPr>
        <p:txBody>
          <a:bodyPr wrap="square" lIns="119792" tIns="59896" rIns="119792" bIns="59896" rtlCol="0">
            <a:spAutoFit/>
          </a:bodyPr>
          <a:lstStyle/>
          <a:p>
            <a:r>
              <a:rPr lang="en-US" altLang="zh-CN" sz="5900" b="1" dirty="0" smtClean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03</a:t>
            </a:r>
            <a:endParaRPr lang="zh-CN" altLang="en-US" sz="5900" b="1" dirty="0">
              <a:solidFill>
                <a:schemeClr val="bg1"/>
              </a:solidFill>
              <a:latin typeface="Roboto Black" panose="02000000000000000000" pitchFamily="2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334352" y="2664540"/>
            <a:ext cx="1840984" cy="490294"/>
          </a:xfrm>
          <a:prstGeom prst="rect">
            <a:avLst/>
          </a:prstGeom>
          <a:noFill/>
        </p:spPr>
        <p:txBody>
          <a:bodyPr wrap="square" lIns="119792" tIns="59896" rIns="119792" bIns="59896" rtlCol="0">
            <a:spAutoFit/>
          </a:bodyPr>
          <a:lstStyle>
            <a:defPPr>
              <a:defRPr lang="zh-CN"/>
            </a:defPPr>
            <a:lvl1pPr>
              <a:defRPr sz="4300" b="1">
                <a:blipFill>
                  <a:blip r:embed="rId2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zh-CN" sz="2400" dirty="0" smtClean="0"/>
              <a:t>循</a:t>
            </a:r>
            <a:r>
              <a:rPr lang="en-US" altLang="zh-CN" sz="2400" dirty="0" smtClean="0"/>
              <a:t> </a:t>
            </a:r>
            <a:r>
              <a:rPr lang="zh-CN" altLang="zh-CN" sz="2400" dirty="0" smtClean="0"/>
              <a:t>环</a:t>
            </a:r>
            <a:r>
              <a:rPr lang="en-US" altLang="zh-CN" sz="2400" dirty="0" smtClean="0"/>
              <a:t> </a:t>
            </a:r>
            <a:r>
              <a:rPr lang="zh-CN" altLang="zh-CN" sz="2400" dirty="0" smtClean="0"/>
              <a:t>结</a:t>
            </a:r>
            <a:r>
              <a:rPr lang="en-US" altLang="zh-CN" sz="2400" dirty="0" smtClean="0"/>
              <a:t> </a:t>
            </a:r>
            <a:r>
              <a:rPr lang="zh-CN" altLang="zh-CN" sz="2400" dirty="0" smtClean="0"/>
              <a:t>构</a:t>
            </a:r>
            <a:endParaRPr lang="zh-CN" altLang="zh-CN" sz="2400" dirty="0"/>
          </a:p>
        </p:txBody>
      </p:sp>
      <p:cxnSp>
        <p:nvCxnSpPr>
          <p:cNvPr id="11" name="直接连接符 10"/>
          <p:cNvCxnSpPr/>
          <p:nvPr/>
        </p:nvCxnSpPr>
        <p:spPr>
          <a:xfrm>
            <a:off x="4890796" y="3157833"/>
            <a:ext cx="2615790" cy="0"/>
          </a:xfrm>
          <a:prstGeom prst="line">
            <a:avLst/>
          </a:prstGeom>
          <a:ln>
            <a:solidFill>
              <a:srgbClr val="AE00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MH_Others_1"/>
          <p:cNvSpPr txBox="1"/>
          <p:nvPr/>
        </p:nvSpPr>
        <p:spPr>
          <a:xfrm>
            <a:off x="4542567" y="1414219"/>
            <a:ext cx="2868858" cy="505683"/>
          </a:xfrm>
          <a:prstGeom prst="rect">
            <a:avLst/>
          </a:prstGeom>
          <a:noFill/>
        </p:spPr>
        <p:txBody>
          <a:bodyPr wrap="square" lIns="119792" tIns="59896" rIns="119792" bIns="59896">
            <a:spAutoFit/>
          </a:bodyPr>
          <a:lstStyle/>
          <a:p>
            <a:pPr algn="ctr">
              <a:defRPr/>
            </a:pPr>
            <a:r>
              <a:rPr lang="en-US" altLang="zh-CN" sz="2500" spc="394" dirty="0">
                <a:solidFill>
                  <a:srgbClr val="C40001"/>
                </a:solidFill>
                <a:latin typeface="方正大黑简体" panose="03000509000000000000" pitchFamily="65" charset="-122"/>
                <a:ea typeface="方正大黑简体" panose="03000509000000000000" pitchFamily="65" charset="-122"/>
              </a:rPr>
              <a:t>Contents</a:t>
            </a:r>
            <a:endParaRPr lang="zh-CN" altLang="en-US" sz="2500" spc="394" dirty="0">
              <a:solidFill>
                <a:srgbClr val="C40001"/>
              </a:solidFill>
              <a:latin typeface="方正大黑简体" panose="03000509000000000000" pitchFamily="65" charset="-122"/>
              <a:ea typeface="方正大黑简体" panose="03000509000000000000" pitchFamily="65" charset="-122"/>
            </a:endParaRPr>
          </a:p>
        </p:txBody>
      </p:sp>
      <p:sp>
        <p:nvSpPr>
          <p:cNvPr id="19" name="MH_Others_2"/>
          <p:cNvSpPr txBox="1">
            <a:spLocks noChangeArrowheads="1"/>
          </p:cNvSpPr>
          <p:nvPr/>
        </p:nvSpPr>
        <p:spPr bwMode="auto">
          <a:xfrm>
            <a:off x="4146923" y="439097"/>
            <a:ext cx="3612710" cy="878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19792" tIns="59896" rIns="119792" bIns="59896"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itchFamily="34" charset="0"/>
              <a:buChar char="•"/>
              <a:defRPr sz="21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5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itchFamily="34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itchFamily="34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itchFamily="34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itchFamily="34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zh-CN" altLang="en-US" sz="5300">
                <a:solidFill>
                  <a:srgbClr val="AE0001"/>
                </a:solidFill>
                <a:latin typeface="方正大黑简体" panose="03000509000000000000" pitchFamily="65" charset="-122"/>
                <a:ea typeface="方正大黑简体" panose="03000509000000000000" pitchFamily="65" charset="-122"/>
              </a:rPr>
              <a:t>目录</a:t>
            </a:r>
            <a:endParaRPr lang="zh-CN" altLang="en-US" sz="5300" dirty="0">
              <a:solidFill>
                <a:srgbClr val="AE0001"/>
              </a:solidFill>
              <a:latin typeface="方正大黑简体" panose="03000509000000000000" pitchFamily="65" charset="-122"/>
              <a:ea typeface="方正大黑简体" panose="03000509000000000000" pitchFamily="65" charset="-122"/>
            </a:endParaRPr>
          </a:p>
        </p:txBody>
      </p:sp>
      <p:cxnSp>
        <p:nvCxnSpPr>
          <p:cNvPr id="20" name="直接连接符 19"/>
          <p:cNvCxnSpPr/>
          <p:nvPr/>
        </p:nvCxnSpPr>
        <p:spPr>
          <a:xfrm>
            <a:off x="-12374" y="1687966"/>
            <a:ext cx="4931791" cy="0"/>
          </a:xfrm>
          <a:prstGeom prst="line">
            <a:avLst/>
          </a:prstGeom>
          <a:ln w="3175">
            <a:solidFill>
              <a:srgbClr val="C40001"/>
            </a:solidFill>
            <a:prstDash val="dash"/>
            <a:tail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>
            <a:off x="6962675" y="1687966"/>
            <a:ext cx="4923128" cy="0"/>
          </a:xfrm>
          <a:prstGeom prst="line">
            <a:avLst/>
          </a:prstGeom>
          <a:ln w="3175">
            <a:solidFill>
              <a:srgbClr val="C40001"/>
            </a:solidFill>
            <a:prstDash val="dash"/>
            <a:head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文本占位符 5"/>
          <p:cNvSpPr txBox="1">
            <a:spLocks/>
          </p:cNvSpPr>
          <p:nvPr/>
        </p:nvSpPr>
        <p:spPr>
          <a:xfrm>
            <a:off x="5058509" y="3305783"/>
            <a:ext cx="1904166" cy="262310"/>
          </a:xfrm>
          <a:prstGeom prst="rect">
            <a:avLst/>
          </a:prstGeom>
          <a:ln>
            <a:solidFill>
              <a:schemeClr val="tx1"/>
            </a:solidFill>
            <a:prstDash val="sysDot"/>
          </a:ln>
        </p:spPr>
        <p:txBody>
          <a:bodyPr vert="horz" lIns="89834" tIns="44916" rIns="89834" bIns="44916" rtlCol="0" anchor="ctr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b="1" kern="1200">
                <a:solidFill>
                  <a:srgbClr val="56762C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solidFill>
                  <a:schemeClr val="tx1"/>
                </a:solidFill>
              </a:rPr>
              <a:t>1</a:t>
            </a:r>
            <a:r>
              <a:rPr lang="zh-CN" altLang="zh-CN" dirty="0">
                <a:solidFill>
                  <a:schemeClr val="tx1"/>
                </a:solidFill>
              </a:rPr>
              <a:t>．</a:t>
            </a:r>
            <a:r>
              <a:rPr lang="en-US" altLang="zh-CN" dirty="0">
                <a:solidFill>
                  <a:schemeClr val="tx1"/>
                </a:solidFill>
              </a:rPr>
              <a:t>Do</a:t>
            </a:r>
            <a:r>
              <a:rPr lang="zh-CN" altLang="zh-CN" dirty="0">
                <a:solidFill>
                  <a:schemeClr val="tx1"/>
                </a:solidFill>
              </a:rPr>
              <a:t>循环结构</a:t>
            </a:r>
          </a:p>
        </p:txBody>
      </p:sp>
      <p:sp>
        <p:nvSpPr>
          <p:cNvPr id="15" name="文本占位符 5"/>
          <p:cNvSpPr txBox="1">
            <a:spLocks/>
          </p:cNvSpPr>
          <p:nvPr/>
        </p:nvSpPr>
        <p:spPr>
          <a:xfrm>
            <a:off x="5058509" y="3705704"/>
            <a:ext cx="1904166" cy="262310"/>
          </a:xfrm>
          <a:prstGeom prst="rect">
            <a:avLst/>
          </a:prstGeom>
          <a:ln>
            <a:solidFill>
              <a:schemeClr val="tx1"/>
            </a:solidFill>
            <a:prstDash val="sysDot"/>
          </a:ln>
        </p:spPr>
        <p:txBody>
          <a:bodyPr vert="horz" lIns="89834" tIns="44916" rIns="89834" bIns="44916" rtlCol="0" anchor="ctr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b="1" kern="1200">
                <a:solidFill>
                  <a:srgbClr val="56762C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solidFill>
                  <a:schemeClr val="tx1"/>
                </a:solidFill>
              </a:rPr>
              <a:t>2</a:t>
            </a:r>
            <a:r>
              <a:rPr lang="zh-CN" altLang="zh-CN" dirty="0">
                <a:solidFill>
                  <a:schemeClr val="tx1"/>
                </a:solidFill>
              </a:rPr>
              <a:t>．</a:t>
            </a:r>
            <a:r>
              <a:rPr lang="en-US" altLang="zh-CN" dirty="0">
                <a:solidFill>
                  <a:schemeClr val="tx1"/>
                </a:solidFill>
              </a:rPr>
              <a:t>While</a:t>
            </a:r>
            <a:r>
              <a:rPr lang="zh-CN" altLang="zh-CN" dirty="0">
                <a:solidFill>
                  <a:schemeClr val="tx1"/>
                </a:solidFill>
              </a:rPr>
              <a:t>循环结构</a:t>
            </a:r>
          </a:p>
        </p:txBody>
      </p:sp>
      <p:sp>
        <p:nvSpPr>
          <p:cNvPr id="16" name="文本占位符 5"/>
          <p:cNvSpPr txBox="1">
            <a:spLocks/>
          </p:cNvSpPr>
          <p:nvPr/>
        </p:nvSpPr>
        <p:spPr>
          <a:xfrm>
            <a:off x="5058509" y="4109781"/>
            <a:ext cx="1904166" cy="262310"/>
          </a:xfrm>
          <a:prstGeom prst="rect">
            <a:avLst/>
          </a:prstGeom>
          <a:ln>
            <a:solidFill>
              <a:schemeClr val="tx1"/>
            </a:solidFill>
            <a:prstDash val="sysDot"/>
          </a:ln>
        </p:spPr>
        <p:txBody>
          <a:bodyPr vert="horz" lIns="89834" tIns="44916" rIns="89834" bIns="44916" rtlCol="0" anchor="ctr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b="1" kern="1200">
                <a:solidFill>
                  <a:srgbClr val="56762C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solidFill>
                  <a:schemeClr val="tx1"/>
                </a:solidFill>
              </a:rPr>
              <a:t>3</a:t>
            </a:r>
            <a:r>
              <a:rPr lang="zh-CN" altLang="zh-CN" dirty="0">
                <a:solidFill>
                  <a:schemeClr val="tx1"/>
                </a:solidFill>
              </a:rPr>
              <a:t>．</a:t>
            </a:r>
            <a:r>
              <a:rPr lang="en-US" altLang="zh-CN" dirty="0">
                <a:solidFill>
                  <a:schemeClr val="tx1"/>
                </a:solidFill>
              </a:rPr>
              <a:t>For</a:t>
            </a:r>
            <a:r>
              <a:rPr lang="zh-CN" altLang="zh-CN" dirty="0">
                <a:solidFill>
                  <a:schemeClr val="tx1"/>
                </a:solidFill>
              </a:rPr>
              <a:t>循环结构</a:t>
            </a:r>
          </a:p>
        </p:txBody>
      </p:sp>
      <p:sp>
        <p:nvSpPr>
          <p:cNvPr id="17" name="文本占位符 5"/>
          <p:cNvSpPr txBox="1">
            <a:spLocks/>
          </p:cNvSpPr>
          <p:nvPr/>
        </p:nvSpPr>
        <p:spPr>
          <a:xfrm>
            <a:off x="5058509" y="4498247"/>
            <a:ext cx="1904166" cy="262310"/>
          </a:xfrm>
          <a:prstGeom prst="rect">
            <a:avLst/>
          </a:prstGeom>
          <a:ln>
            <a:solidFill>
              <a:schemeClr val="tx1"/>
            </a:solidFill>
            <a:prstDash val="sysDot"/>
          </a:ln>
        </p:spPr>
        <p:txBody>
          <a:bodyPr vert="horz" lIns="89834" tIns="44916" rIns="89834" bIns="44916" rtlCol="0" anchor="ctr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b="1" kern="1200">
                <a:solidFill>
                  <a:srgbClr val="56762C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solidFill>
                  <a:schemeClr val="tx1"/>
                </a:solidFill>
              </a:rPr>
              <a:t>4</a:t>
            </a:r>
            <a:r>
              <a:rPr lang="zh-CN" altLang="zh-CN" dirty="0">
                <a:solidFill>
                  <a:schemeClr val="tx1"/>
                </a:solidFill>
              </a:rPr>
              <a:t>．嵌套</a:t>
            </a:r>
          </a:p>
        </p:txBody>
      </p:sp>
      <p:sp>
        <p:nvSpPr>
          <p:cNvPr id="22" name="文本占位符 5"/>
          <p:cNvSpPr txBox="1">
            <a:spLocks/>
          </p:cNvSpPr>
          <p:nvPr/>
        </p:nvSpPr>
        <p:spPr>
          <a:xfrm>
            <a:off x="5058509" y="4903040"/>
            <a:ext cx="1904166" cy="262310"/>
          </a:xfrm>
          <a:prstGeom prst="rect">
            <a:avLst/>
          </a:prstGeom>
          <a:ln>
            <a:solidFill>
              <a:schemeClr val="tx1"/>
            </a:solidFill>
            <a:prstDash val="sysDot"/>
          </a:ln>
        </p:spPr>
        <p:txBody>
          <a:bodyPr vert="horz" lIns="89834" tIns="44916" rIns="89834" bIns="44916" rtlCol="0" anchor="ctr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b="1" kern="1200">
                <a:solidFill>
                  <a:srgbClr val="56762C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solidFill>
                  <a:schemeClr val="tx1"/>
                </a:solidFill>
              </a:rPr>
              <a:t>5</a:t>
            </a:r>
            <a:r>
              <a:rPr lang="zh-CN" altLang="zh-CN" dirty="0">
                <a:solidFill>
                  <a:schemeClr val="tx1"/>
                </a:solidFill>
              </a:rPr>
              <a:t>．退出循环</a:t>
            </a:r>
          </a:p>
        </p:txBody>
      </p:sp>
    </p:spTree>
    <p:extLst>
      <p:ext uri="{BB962C8B-B14F-4D97-AF65-F5344CB8AC3E}">
        <p14:creationId xmlns:p14="http://schemas.microsoft.com/office/powerpoint/2010/main" val="34912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 advTm="0">
        <p:checker/>
      </p:transition>
    </mc:Choice>
    <mc:Fallback xmlns="">
      <p:transition spd="slow" advTm="0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 tmFilter="0,0; .5, 1; 1, 1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5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5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50"/>
                            </p:stCondLst>
                            <p:childTnLst>
                              <p:par>
                                <p:cTn id="2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5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4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4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4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4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4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8" grpId="0"/>
      <p:bldP spid="19" grpId="0"/>
      <p:bldP spid="14" grpId="0" animBg="1"/>
      <p:bldP spid="15" grpId="0" animBg="1"/>
      <p:bldP spid="16" grpId="0" animBg="1"/>
      <p:bldP spid="17" grpId="0" animBg="1"/>
      <p:bldP spid="22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9"/>
          <p:cNvSpPr txBox="1"/>
          <p:nvPr/>
        </p:nvSpPr>
        <p:spPr>
          <a:xfrm>
            <a:off x="621887" y="109260"/>
            <a:ext cx="4619963" cy="474905"/>
          </a:xfrm>
          <a:prstGeom prst="rect">
            <a:avLst/>
          </a:prstGeom>
          <a:noFill/>
        </p:spPr>
        <p:txBody>
          <a:bodyPr wrap="square" lIns="119792" tIns="59896" rIns="119792" bIns="59896" rtlCol="0">
            <a:spAutoFit/>
          </a:bodyPr>
          <a:lstStyle>
            <a:defPPr>
              <a:defRPr lang="zh-CN"/>
            </a:defPPr>
            <a:lvl1pPr>
              <a:defRPr sz="2300" b="1">
                <a:blipFill>
                  <a:blip r:embed="rId2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1</a:t>
            </a:r>
            <a:r>
              <a:rPr lang="zh-CN" altLang="zh-CN" dirty="0"/>
              <a:t>．</a:t>
            </a:r>
            <a:r>
              <a:rPr lang="en-US" altLang="zh-CN" dirty="0"/>
              <a:t>Do</a:t>
            </a:r>
            <a:r>
              <a:rPr lang="zh-CN" altLang="zh-CN" dirty="0"/>
              <a:t>循环结构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137683" y="850605"/>
            <a:ext cx="931412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dirty="0"/>
              <a:t>可使用</a:t>
            </a:r>
            <a:r>
              <a:rPr lang="en-US" altLang="zh-CN" dirty="0"/>
              <a:t>Do </a:t>
            </a:r>
            <a:r>
              <a:rPr lang="zh-CN" altLang="zh-CN" dirty="0"/>
              <a:t>循环语句执行不确定次数的循环，它有两种形式：“</a:t>
            </a:r>
            <a:r>
              <a:rPr lang="en-US" altLang="zh-CN" dirty="0"/>
              <a:t>Do While </a:t>
            </a:r>
            <a:r>
              <a:rPr lang="zh-CN" altLang="zh-CN" dirty="0"/>
              <a:t>结构”和“</a:t>
            </a:r>
            <a:r>
              <a:rPr lang="en-US" altLang="zh-CN" dirty="0"/>
              <a:t>Do</a:t>
            </a:r>
            <a:r>
              <a:rPr lang="zh-CN" altLang="zh-CN" dirty="0"/>
              <a:t>结构”。</a:t>
            </a:r>
          </a:p>
          <a:p>
            <a:r>
              <a:rPr lang="zh-CN" altLang="zh-CN" dirty="0"/>
              <a:t>“</a:t>
            </a:r>
            <a:r>
              <a:rPr lang="en-US" altLang="zh-CN" dirty="0"/>
              <a:t>Do While</a:t>
            </a:r>
            <a:r>
              <a:rPr lang="zh-CN" altLang="zh-CN" dirty="0"/>
              <a:t>”循环的语法格式如下</a:t>
            </a:r>
            <a:r>
              <a:rPr lang="zh-CN" altLang="zh-CN" dirty="0" smtClean="0"/>
              <a:t>：</a:t>
            </a:r>
            <a:endParaRPr lang="zh-CN" altLang="zh-CN" dirty="0"/>
          </a:p>
        </p:txBody>
      </p:sp>
      <p:sp>
        <p:nvSpPr>
          <p:cNvPr id="4" name="TextBox 3"/>
          <p:cNvSpPr txBox="1"/>
          <p:nvPr/>
        </p:nvSpPr>
        <p:spPr>
          <a:xfrm>
            <a:off x="1382233" y="1466158"/>
            <a:ext cx="8240232" cy="1549360"/>
          </a:xfrm>
          <a:prstGeom prst="roundRect">
            <a:avLst>
              <a:gd name="adj" fmla="val 8432"/>
            </a:avLst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dirty="0"/>
              <a:t>Do While | Until</a:t>
            </a:r>
            <a:r>
              <a:rPr lang="zh-CN" altLang="zh-CN" dirty="0"/>
              <a:t>条件</a:t>
            </a:r>
          </a:p>
          <a:p>
            <a:r>
              <a:rPr lang="en-US" altLang="zh-CN" dirty="0"/>
              <a:t>    </a:t>
            </a:r>
            <a:r>
              <a:rPr lang="zh-CN" altLang="zh-CN" dirty="0"/>
              <a:t>语句块 </a:t>
            </a:r>
          </a:p>
          <a:p>
            <a:r>
              <a:rPr lang="en-US" altLang="zh-CN" dirty="0"/>
              <a:t>    [Exit Do]</a:t>
            </a:r>
            <a:endParaRPr lang="zh-CN" altLang="zh-CN" dirty="0"/>
          </a:p>
          <a:p>
            <a:r>
              <a:rPr lang="en-US" altLang="zh-CN" dirty="0"/>
              <a:t>    </a:t>
            </a:r>
            <a:r>
              <a:rPr lang="zh-CN" altLang="zh-CN" dirty="0"/>
              <a:t>语句块</a:t>
            </a:r>
          </a:p>
          <a:p>
            <a:r>
              <a:rPr lang="en-US" altLang="zh-CN" dirty="0" smtClean="0"/>
              <a:t>Loop</a:t>
            </a:r>
            <a:endParaRPr lang="zh-CN" altLang="zh-CN" dirty="0"/>
          </a:p>
        </p:txBody>
      </p:sp>
      <p:sp>
        <p:nvSpPr>
          <p:cNvPr id="5" name="矩形 4"/>
          <p:cNvSpPr/>
          <p:nvPr/>
        </p:nvSpPr>
        <p:spPr>
          <a:xfrm>
            <a:off x="1257138" y="3068174"/>
            <a:ext cx="3050835" cy="3539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dirty="0"/>
              <a:t>“</a:t>
            </a:r>
            <a:r>
              <a:rPr lang="en-US" altLang="zh-CN" dirty="0"/>
              <a:t>Do</a:t>
            </a:r>
            <a:r>
              <a:rPr lang="zh-CN" altLang="zh-CN" dirty="0"/>
              <a:t>”循环的语法格式如下：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382233" y="3422117"/>
            <a:ext cx="8240232" cy="1549360"/>
          </a:xfrm>
          <a:prstGeom prst="roundRect">
            <a:avLst>
              <a:gd name="adj" fmla="val 12550"/>
            </a:avLst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dirty="0"/>
              <a:t>Do</a:t>
            </a:r>
            <a:endParaRPr lang="zh-CN" altLang="zh-CN" dirty="0"/>
          </a:p>
          <a:p>
            <a:r>
              <a:rPr lang="en-US" altLang="zh-CN" dirty="0"/>
              <a:t>    </a:t>
            </a:r>
            <a:r>
              <a:rPr lang="zh-CN" altLang="zh-CN" dirty="0"/>
              <a:t>语句块</a:t>
            </a:r>
          </a:p>
          <a:p>
            <a:r>
              <a:rPr lang="en-US" altLang="zh-CN" dirty="0"/>
              <a:t>    [Exit Do]</a:t>
            </a:r>
            <a:endParaRPr lang="zh-CN" altLang="zh-CN" dirty="0"/>
          </a:p>
          <a:p>
            <a:r>
              <a:rPr lang="en-US" altLang="zh-CN" dirty="0"/>
              <a:t>    </a:t>
            </a:r>
            <a:r>
              <a:rPr lang="zh-CN" altLang="zh-CN" dirty="0"/>
              <a:t>语句块</a:t>
            </a:r>
          </a:p>
          <a:p>
            <a:r>
              <a:rPr lang="en-US" altLang="zh-CN" dirty="0"/>
              <a:t>Loop While | Until </a:t>
            </a:r>
            <a:r>
              <a:rPr lang="zh-CN" altLang="zh-CN" dirty="0" smtClean="0"/>
              <a:t>条件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4066459545"/>
      </p:ext>
    </p:extLst>
  </p:cSld>
  <p:clrMapOvr>
    <a:masterClrMapping/>
  </p:clrMapOvr>
  <p:transition spd="slow">
    <p:pull dir="l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9"/>
          <p:cNvSpPr txBox="1"/>
          <p:nvPr/>
        </p:nvSpPr>
        <p:spPr>
          <a:xfrm>
            <a:off x="621887" y="109260"/>
            <a:ext cx="4619963" cy="474905"/>
          </a:xfrm>
          <a:prstGeom prst="rect">
            <a:avLst/>
          </a:prstGeom>
          <a:noFill/>
        </p:spPr>
        <p:txBody>
          <a:bodyPr wrap="square" lIns="119792" tIns="59896" rIns="119792" bIns="59896" rtlCol="0">
            <a:spAutoFit/>
          </a:bodyPr>
          <a:lstStyle>
            <a:defPPr>
              <a:defRPr lang="zh-CN"/>
            </a:defPPr>
            <a:lvl1pPr>
              <a:defRPr sz="2300" b="1">
                <a:blipFill>
                  <a:blip r:embed="rId2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1</a:t>
            </a:r>
            <a:r>
              <a:rPr lang="zh-CN" altLang="zh-CN" dirty="0"/>
              <a:t>．</a:t>
            </a:r>
            <a:r>
              <a:rPr lang="en-US" altLang="zh-CN" dirty="0"/>
              <a:t>Do</a:t>
            </a:r>
            <a:r>
              <a:rPr lang="zh-CN" altLang="zh-CN" dirty="0"/>
              <a:t>循环结构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99460" y="776177"/>
            <a:ext cx="9282224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6088"/>
            <a:r>
              <a:rPr lang="en-US" altLang="zh-CN" dirty="0"/>
              <a:t>Do While</a:t>
            </a:r>
            <a:r>
              <a:rPr lang="zh-CN" altLang="zh-CN" dirty="0"/>
              <a:t>循环结构流程图如图</a:t>
            </a:r>
            <a:r>
              <a:rPr lang="en-US" altLang="zh-CN" dirty="0"/>
              <a:t>3.8</a:t>
            </a:r>
            <a:r>
              <a:rPr lang="zh-CN" altLang="zh-CN" dirty="0"/>
              <a:t>所示。执行步骤：首先测试条件；当条件为</a:t>
            </a:r>
            <a:r>
              <a:rPr lang="en-US" altLang="zh-CN" dirty="0"/>
              <a:t> True</a:t>
            </a:r>
            <a:r>
              <a:rPr lang="zh-CN" altLang="zh-CN" dirty="0"/>
              <a:t>时，执行语句块</a:t>
            </a:r>
            <a:r>
              <a:rPr lang="en-US" altLang="zh-CN" dirty="0"/>
              <a:t>A</a:t>
            </a:r>
            <a:r>
              <a:rPr lang="zh-CN" altLang="zh-CN" dirty="0"/>
              <a:t>，如此循环执行并测试条件；一旦条件为</a:t>
            </a:r>
            <a:r>
              <a:rPr lang="en-US" altLang="zh-CN" dirty="0"/>
              <a:t>False</a:t>
            </a:r>
            <a:r>
              <a:rPr lang="zh-CN" altLang="zh-CN" dirty="0"/>
              <a:t>，就跳过所有语句到循环体外。</a:t>
            </a:r>
          </a:p>
          <a:p>
            <a:pPr indent="446088"/>
            <a:r>
              <a:rPr lang="en-US" altLang="zh-CN" dirty="0"/>
              <a:t>Do</a:t>
            </a:r>
            <a:r>
              <a:rPr lang="zh-CN" altLang="zh-CN" dirty="0"/>
              <a:t>循环结构流程图如图</a:t>
            </a:r>
            <a:r>
              <a:rPr lang="en-US" altLang="zh-CN" dirty="0"/>
              <a:t>3.9</a:t>
            </a:r>
            <a:r>
              <a:rPr lang="zh-CN" altLang="zh-CN" dirty="0"/>
              <a:t>所示</a:t>
            </a:r>
            <a:r>
              <a:rPr lang="zh-CN" altLang="zh-CN" dirty="0" smtClean="0"/>
              <a:t>。</a:t>
            </a:r>
            <a:endParaRPr lang="zh-CN" altLang="zh-CN" dirty="0"/>
          </a:p>
        </p:txBody>
      </p:sp>
      <p:pic>
        <p:nvPicPr>
          <p:cNvPr id="48130" name="Picture 2" descr="3t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4763" y="1733106"/>
            <a:ext cx="3974746" cy="23816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129" name="Picture 1" descr="3t9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424" y="1733106"/>
            <a:ext cx="3628877" cy="23814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0" y="0"/>
            <a:ext cx="118808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1993900"/>
            <a:ext cx="1188085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     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55468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9"/>
          <p:cNvSpPr txBox="1"/>
          <p:nvPr/>
        </p:nvSpPr>
        <p:spPr>
          <a:xfrm>
            <a:off x="621887" y="109260"/>
            <a:ext cx="4619963" cy="474905"/>
          </a:xfrm>
          <a:prstGeom prst="rect">
            <a:avLst/>
          </a:prstGeom>
          <a:noFill/>
        </p:spPr>
        <p:txBody>
          <a:bodyPr wrap="square" lIns="119792" tIns="59896" rIns="119792" bIns="59896" rtlCol="0">
            <a:spAutoFit/>
          </a:bodyPr>
          <a:lstStyle>
            <a:defPPr>
              <a:defRPr lang="zh-CN"/>
            </a:defPPr>
            <a:lvl1pPr>
              <a:defRPr sz="2300" b="1">
                <a:blipFill>
                  <a:blip r:embed="rId2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1</a:t>
            </a:r>
            <a:r>
              <a:rPr lang="zh-CN" altLang="zh-CN" dirty="0"/>
              <a:t>．</a:t>
            </a:r>
            <a:r>
              <a:rPr lang="en-US" altLang="zh-CN" dirty="0"/>
              <a:t>Do</a:t>
            </a:r>
            <a:r>
              <a:rPr lang="zh-CN" altLang="zh-CN" dirty="0"/>
              <a:t>循环结构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99460" y="850605"/>
            <a:ext cx="9377917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6088"/>
            <a:r>
              <a:rPr lang="zh-CN" altLang="zh-CN" dirty="0"/>
              <a:t>在</a:t>
            </a:r>
            <a:r>
              <a:rPr lang="en-US" altLang="zh-CN" dirty="0"/>
              <a:t>Do...Loop</a:t>
            </a:r>
            <a:r>
              <a:rPr lang="zh-CN" altLang="zh-CN" dirty="0"/>
              <a:t>结构中，</a:t>
            </a:r>
            <a:r>
              <a:rPr lang="en-US" altLang="zh-CN" dirty="0"/>
              <a:t>Until</a:t>
            </a:r>
            <a:r>
              <a:rPr lang="zh-CN" altLang="zh-CN" dirty="0"/>
              <a:t>和</a:t>
            </a:r>
            <a:r>
              <a:rPr lang="en-US" altLang="zh-CN" dirty="0"/>
              <a:t>While</a:t>
            </a:r>
            <a:r>
              <a:rPr lang="zh-CN" altLang="zh-CN" dirty="0"/>
              <a:t>不同，判断条件正好相反。</a:t>
            </a:r>
            <a:r>
              <a:rPr lang="en-US" altLang="zh-CN" dirty="0"/>
              <a:t>Until</a:t>
            </a:r>
            <a:r>
              <a:rPr lang="zh-CN" altLang="zh-CN" dirty="0"/>
              <a:t>结构是：只要条件为</a:t>
            </a:r>
            <a:r>
              <a:rPr lang="en-US" altLang="zh-CN" dirty="0"/>
              <a:t> False</a:t>
            </a:r>
            <a:r>
              <a:rPr lang="zh-CN" altLang="zh-CN" dirty="0"/>
              <a:t>（而不是</a:t>
            </a:r>
            <a:r>
              <a:rPr lang="en-US" altLang="zh-CN" dirty="0"/>
              <a:t> True</a:t>
            </a:r>
            <a:r>
              <a:rPr lang="zh-CN" altLang="zh-CN" dirty="0"/>
              <a:t>）就执行循环，直到条件为</a:t>
            </a:r>
            <a:r>
              <a:rPr lang="en-US" altLang="zh-CN" dirty="0"/>
              <a:t>True</a:t>
            </a:r>
            <a:r>
              <a:rPr lang="zh-CN" altLang="zh-CN" dirty="0"/>
              <a:t>跳出循环体，其流程图如图</a:t>
            </a:r>
            <a:r>
              <a:rPr lang="en-US" altLang="zh-CN" dirty="0"/>
              <a:t>3.10</a:t>
            </a:r>
            <a:r>
              <a:rPr lang="zh-CN" altLang="zh-CN" dirty="0"/>
              <a:t>所示</a:t>
            </a:r>
            <a:r>
              <a:rPr lang="zh-CN" altLang="zh-CN" dirty="0" smtClean="0"/>
              <a:t>。</a:t>
            </a:r>
            <a:endParaRPr lang="zh-CN" altLang="zh-CN" dirty="0"/>
          </a:p>
        </p:txBody>
      </p:sp>
      <p:pic>
        <p:nvPicPr>
          <p:cNvPr id="52226" name="图片 87" descr="B1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5017" y="1663773"/>
            <a:ext cx="3906801" cy="32527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69999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9"/>
          <p:cNvSpPr txBox="1"/>
          <p:nvPr/>
        </p:nvSpPr>
        <p:spPr>
          <a:xfrm>
            <a:off x="621887" y="109260"/>
            <a:ext cx="4619963" cy="474905"/>
          </a:xfrm>
          <a:prstGeom prst="rect">
            <a:avLst/>
          </a:prstGeom>
          <a:noFill/>
        </p:spPr>
        <p:txBody>
          <a:bodyPr wrap="square" lIns="119792" tIns="59896" rIns="119792" bIns="59896" rtlCol="0">
            <a:spAutoFit/>
          </a:bodyPr>
          <a:lstStyle>
            <a:defPPr>
              <a:defRPr lang="zh-CN"/>
            </a:defPPr>
            <a:lvl1pPr>
              <a:defRPr sz="2300" b="1">
                <a:blipFill>
                  <a:blip r:embed="rId2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1</a:t>
            </a:r>
            <a:r>
              <a:rPr lang="zh-CN" altLang="zh-CN" dirty="0"/>
              <a:t>．</a:t>
            </a:r>
            <a:r>
              <a:rPr lang="en-US" altLang="zh-CN" dirty="0"/>
              <a:t>Do</a:t>
            </a:r>
            <a:r>
              <a:rPr lang="zh-CN" altLang="zh-CN" dirty="0"/>
              <a:t>循环结构</a:t>
            </a:r>
          </a:p>
        </p:txBody>
      </p:sp>
      <p:sp>
        <p:nvSpPr>
          <p:cNvPr id="3" name="矩形 2"/>
          <p:cNvSpPr/>
          <p:nvPr/>
        </p:nvSpPr>
        <p:spPr>
          <a:xfrm>
            <a:off x="1329210" y="754485"/>
            <a:ext cx="4820550" cy="3539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dirty="0"/>
              <a:t>【例</a:t>
            </a:r>
            <a:r>
              <a:rPr lang="en-US" altLang="zh-CN" dirty="0"/>
              <a:t>3.5</a:t>
            </a:r>
            <a:r>
              <a:rPr lang="zh-CN" altLang="zh-CN" dirty="0"/>
              <a:t>】 用</a:t>
            </a:r>
            <a:r>
              <a:rPr lang="en-US" altLang="zh-CN" dirty="0"/>
              <a:t>Do While</a:t>
            </a:r>
            <a:r>
              <a:rPr lang="zh-CN" altLang="zh-CN" dirty="0"/>
              <a:t>循环计算整数</a:t>
            </a:r>
            <a:r>
              <a:rPr lang="en-US" altLang="zh-CN" dirty="0"/>
              <a:t>1</a:t>
            </a:r>
            <a:r>
              <a:rPr lang="zh-CN" altLang="zh-CN" dirty="0"/>
              <a:t>～</a:t>
            </a:r>
            <a:r>
              <a:rPr lang="en-US" altLang="zh-CN" dirty="0"/>
              <a:t>100</a:t>
            </a:r>
            <a:r>
              <a:rPr lang="zh-CN" altLang="zh-CN" dirty="0"/>
              <a:t>的和。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509823" y="1108428"/>
            <a:ext cx="8771861" cy="1838801"/>
          </a:xfrm>
          <a:prstGeom prst="roundRect">
            <a:avLst>
              <a:gd name="adj" fmla="val 9150"/>
            </a:avLst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dirty="0"/>
              <a:t>Dim i As Integer, Sum As Integer</a:t>
            </a:r>
            <a:endParaRPr lang="zh-CN" altLang="zh-CN" dirty="0"/>
          </a:p>
          <a:p>
            <a:r>
              <a:rPr lang="en-US" altLang="zh-CN" dirty="0"/>
              <a:t>Sum = 0: i = 1					' </a:t>
            </a:r>
            <a:r>
              <a:rPr lang="zh-CN" altLang="zh-CN" dirty="0"/>
              <a:t>置初始值</a:t>
            </a:r>
          </a:p>
          <a:p>
            <a:r>
              <a:rPr lang="en-US" altLang="zh-CN" dirty="0"/>
              <a:t>Do While i &lt;= 100</a:t>
            </a:r>
            <a:endParaRPr lang="zh-CN" altLang="zh-CN" dirty="0"/>
          </a:p>
          <a:p>
            <a:r>
              <a:rPr lang="en-US" altLang="zh-CN" dirty="0"/>
              <a:t>    Sum = Sum + i</a:t>
            </a:r>
            <a:endParaRPr lang="zh-CN" altLang="zh-CN" dirty="0"/>
          </a:p>
          <a:p>
            <a:r>
              <a:rPr lang="en-US" altLang="zh-CN" dirty="0"/>
              <a:t>    i = i + 1</a:t>
            </a:r>
            <a:endParaRPr lang="zh-CN" altLang="zh-CN" dirty="0"/>
          </a:p>
          <a:p>
            <a:r>
              <a:rPr lang="en-US" altLang="zh-CN" dirty="0" smtClean="0"/>
              <a:t>Loop</a:t>
            </a:r>
            <a:endParaRPr lang="zh-CN" altLang="zh-CN" dirty="0"/>
          </a:p>
        </p:txBody>
      </p:sp>
      <p:sp>
        <p:nvSpPr>
          <p:cNvPr id="5" name="矩形 4"/>
          <p:cNvSpPr/>
          <p:nvPr/>
        </p:nvSpPr>
        <p:spPr>
          <a:xfrm>
            <a:off x="1329210" y="2891203"/>
            <a:ext cx="4254691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Sum</a:t>
            </a:r>
            <a:r>
              <a:rPr lang="zh-CN" altLang="zh-CN" dirty="0"/>
              <a:t>的结果是：</a:t>
            </a:r>
            <a:r>
              <a:rPr lang="en-US" altLang="zh-CN" dirty="0"/>
              <a:t>5050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r>
              <a:rPr lang="zh-CN" altLang="zh-CN" dirty="0"/>
              <a:t>【例</a:t>
            </a:r>
            <a:r>
              <a:rPr lang="en-US" altLang="zh-CN" dirty="0"/>
              <a:t>3.6</a:t>
            </a:r>
            <a:r>
              <a:rPr lang="zh-CN" altLang="zh-CN" dirty="0"/>
              <a:t>】 用</a:t>
            </a:r>
            <a:r>
              <a:rPr lang="en-US" altLang="zh-CN" dirty="0"/>
              <a:t>Do</a:t>
            </a:r>
            <a:r>
              <a:rPr lang="zh-CN" altLang="zh-CN" dirty="0"/>
              <a:t>循环计算整数</a:t>
            </a:r>
            <a:r>
              <a:rPr lang="en-US" altLang="zh-CN" dirty="0"/>
              <a:t>1</a:t>
            </a:r>
            <a:r>
              <a:rPr lang="zh-CN" altLang="zh-CN" dirty="0"/>
              <a:t>～</a:t>
            </a:r>
            <a:r>
              <a:rPr lang="en-US" altLang="zh-CN" dirty="0"/>
              <a:t>100</a:t>
            </a:r>
            <a:r>
              <a:rPr lang="zh-CN" altLang="zh-CN" dirty="0"/>
              <a:t>的和</a:t>
            </a:r>
            <a:r>
              <a:rPr lang="zh-CN" altLang="zh-CN" dirty="0" smtClean="0"/>
              <a:t>。</a:t>
            </a:r>
            <a:endParaRPr lang="zh-CN" altLang="zh-CN" dirty="0"/>
          </a:p>
        </p:txBody>
      </p:sp>
      <p:sp>
        <p:nvSpPr>
          <p:cNvPr id="7" name="TextBox 6"/>
          <p:cNvSpPr txBox="1"/>
          <p:nvPr/>
        </p:nvSpPr>
        <p:spPr>
          <a:xfrm>
            <a:off x="1509822" y="3506756"/>
            <a:ext cx="8771861" cy="1838801"/>
          </a:xfrm>
          <a:prstGeom prst="roundRect">
            <a:avLst>
              <a:gd name="adj" fmla="val 9150"/>
            </a:avLst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dirty="0"/>
              <a:t>Dim i As Integer, Sum As Integer</a:t>
            </a:r>
            <a:endParaRPr lang="zh-CN" altLang="zh-CN" dirty="0"/>
          </a:p>
          <a:p>
            <a:r>
              <a:rPr lang="en-US" altLang="zh-CN" dirty="0"/>
              <a:t>Sum = 0: i = 1					' </a:t>
            </a:r>
            <a:r>
              <a:rPr lang="zh-CN" altLang="zh-CN" dirty="0"/>
              <a:t>置初始值</a:t>
            </a:r>
          </a:p>
          <a:p>
            <a:r>
              <a:rPr lang="en-US" altLang="zh-CN" dirty="0"/>
              <a:t>Do</a:t>
            </a:r>
            <a:endParaRPr lang="zh-CN" altLang="zh-CN" dirty="0"/>
          </a:p>
          <a:p>
            <a:r>
              <a:rPr lang="en-US" altLang="zh-CN" dirty="0"/>
              <a:t>    Sum = Sum + i</a:t>
            </a:r>
            <a:endParaRPr lang="zh-CN" altLang="zh-CN" dirty="0"/>
          </a:p>
          <a:p>
            <a:r>
              <a:rPr lang="en-US" altLang="zh-CN" dirty="0"/>
              <a:t>    i = i + 1</a:t>
            </a:r>
            <a:endParaRPr lang="zh-CN" altLang="zh-CN" dirty="0"/>
          </a:p>
          <a:p>
            <a:r>
              <a:rPr lang="en-US" altLang="zh-CN" dirty="0"/>
              <a:t>Loop While i &lt;= </a:t>
            </a:r>
            <a:r>
              <a:rPr lang="en-US" altLang="zh-CN" dirty="0" smtClean="0"/>
              <a:t>100</a:t>
            </a:r>
            <a:endParaRPr lang="zh-CN" altLang="zh-CN" dirty="0"/>
          </a:p>
        </p:txBody>
      </p:sp>
      <p:sp>
        <p:nvSpPr>
          <p:cNvPr id="8" name="矩形 7"/>
          <p:cNvSpPr/>
          <p:nvPr/>
        </p:nvSpPr>
        <p:spPr>
          <a:xfrm>
            <a:off x="1416413" y="5345557"/>
            <a:ext cx="2323072" cy="3539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Sum</a:t>
            </a:r>
            <a:r>
              <a:rPr lang="zh-CN" altLang="zh-CN" dirty="0"/>
              <a:t>的结果是：</a:t>
            </a:r>
            <a:r>
              <a:rPr lang="en-US" altLang="zh-CN" dirty="0"/>
              <a:t>5050</a:t>
            </a:r>
            <a:r>
              <a:rPr lang="zh-CN" altLang="zh-CN" dirty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3743274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9"/>
          <p:cNvSpPr txBox="1"/>
          <p:nvPr/>
        </p:nvSpPr>
        <p:spPr>
          <a:xfrm>
            <a:off x="621887" y="109260"/>
            <a:ext cx="4619963" cy="474905"/>
          </a:xfrm>
          <a:prstGeom prst="rect">
            <a:avLst/>
          </a:prstGeom>
          <a:noFill/>
        </p:spPr>
        <p:txBody>
          <a:bodyPr wrap="square" lIns="119792" tIns="59896" rIns="119792" bIns="59896" rtlCol="0">
            <a:spAutoFit/>
          </a:bodyPr>
          <a:lstStyle>
            <a:defPPr>
              <a:defRPr lang="zh-CN"/>
            </a:defPPr>
            <a:lvl1pPr>
              <a:defRPr sz="2300" b="1">
                <a:blipFill>
                  <a:blip r:embed="rId2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2</a:t>
            </a:r>
            <a:r>
              <a:rPr lang="zh-CN" altLang="zh-CN" dirty="0"/>
              <a:t>．</a:t>
            </a:r>
            <a:r>
              <a:rPr lang="en-US" altLang="zh-CN" dirty="0"/>
              <a:t>While</a:t>
            </a:r>
            <a:r>
              <a:rPr lang="zh-CN" altLang="zh-CN" dirty="0"/>
              <a:t>循环结构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73888" y="839972"/>
            <a:ext cx="9462977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6088"/>
            <a:r>
              <a:rPr lang="zh-CN" altLang="zh-CN" dirty="0"/>
              <a:t>可使用</a:t>
            </a:r>
            <a:r>
              <a:rPr lang="en-US" altLang="zh-CN" dirty="0"/>
              <a:t>While </a:t>
            </a:r>
            <a:r>
              <a:rPr lang="zh-CN" altLang="zh-CN" dirty="0"/>
              <a:t>循环语句执行不确定次数的循环，</a:t>
            </a:r>
            <a:r>
              <a:rPr lang="en-US" altLang="zh-CN" dirty="0"/>
              <a:t>While </a:t>
            </a:r>
            <a:r>
              <a:rPr lang="zh-CN" altLang="zh-CN" dirty="0"/>
              <a:t>循环也称为“当型”循环，其流程图如图</a:t>
            </a:r>
            <a:r>
              <a:rPr lang="en-US" altLang="zh-CN" dirty="0"/>
              <a:t>3.11</a:t>
            </a:r>
            <a:r>
              <a:rPr lang="zh-CN" altLang="zh-CN" dirty="0"/>
              <a:t>所示</a:t>
            </a:r>
            <a:r>
              <a:rPr lang="zh-CN" altLang="zh-CN" dirty="0" smtClean="0"/>
              <a:t>。</a:t>
            </a:r>
            <a:endParaRPr lang="zh-CN" altLang="zh-CN" dirty="0"/>
          </a:p>
        </p:txBody>
      </p:sp>
      <p:pic>
        <p:nvPicPr>
          <p:cNvPr id="53250" name="Picture 2" descr="3t1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61" y="1749906"/>
            <a:ext cx="5059030" cy="30617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24947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9"/>
          <p:cNvSpPr txBox="1"/>
          <p:nvPr/>
        </p:nvSpPr>
        <p:spPr>
          <a:xfrm>
            <a:off x="621887" y="109260"/>
            <a:ext cx="4619963" cy="474905"/>
          </a:xfrm>
          <a:prstGeom prst="rect">
            <a:avLst/>
          </a:prstGeom>
          <a:noFill/>
        </p:spPr>
        <p:txBody>
          <a:bodyPr wrap="square" lIns="119792" tIns="59896" rIns="119792" bIns="59896" rtlCol="0">
            <a:spAutoFit/>
          </a:bodyPr>
          <a:lstStyle>
            <a:defPPr>
              <a:defRPr lang="zh-CN"/>
            </a:defPPr>
            <a:lvl1pPr>
              <a:defRPr sz="2300" b="1">
                <a:blipFill>
                  <a:blip r:embed="rId2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2</a:t>
            </a:r>
            <a:r>
              <a:rPr lang="zh-CN" altLang="zh-CN" dirty="0"/>
              <a:t>．</a:t>
            </a:r>
            <a:r>
              <a:rPr lang="en-US" altLang="zh-CN" dirty="0"/>
              <a:t>While</a:t>
            </a:r>
            <a:r>
              <a:rPr lang="zh-CN" altLang="zh-CN" dirty="0"/>
              <a:t>循环结构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73888" y="850605"/>
            <a:ext cx="923969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6088"/>
            <a:r>
              <a:rPr lang="zh-CN" altLang="zh-CN" dirty="0"/>
              <a:t>执行步骤：首先测试条件，只要条件为</a:t>
            </a:r>
            <a:r>
              <a:rPr lang="en-US" altLang="zh-CN" dirty="0"/>
              <a:t>True</a:t>
            </a:r>
            <a:r>
              <a:rPr lang="zh-CN" altLang="zh-CN" dirty="0"/>
              <a:t>就执行语句块</a:t>
            </a:r>
            <a:r>
              <a:rPr lang="en-US" altLang="zh-CN" dirty="0"/>
              <a:t>A</a:t>
            </a:r>
            <a:r>
              <a:rPr lang="zh-CN" altLang="zh-CN" dirty="0"/>
              <a:t>，然后循环测试</a:t>
            </a:r>
            <a:r>
              <a:rPr lang="en-US" altLang="zh-CN" dirty="0"/>
              <a:t>While </a:t>
            </a:r>
            <a:r>
              <a:rPr lang="zh-CN" altLang="zh-CN" dirty="0"/>
              <a:t>语句的条件；一旦条件为</a:t>
            </a:r>
            <a:r>
              <a:rPr lang="en-US" altLang="zh-CN" dirty="0"/>
              <a:t>False</a:t>
            </a:r>
            <a:r>
              <a:rPr lang="zh-CN" altLang="zh-CN" dirty="0"/>
              <a:t>，就跳过所有语句到循环体外。其语法格式如下</a:t>
            </a:r>
            <a:r>
              <a:rPr lang="zh-CN" altLang="zh-CN" dirty="0" smtClean="0"/>
              <a:t>：</a:t>
            </a:r>
            <a:endParaRPr lang="zh-CN" altLang="zh-CN" dirty="0"/>
          </a:p>
        </p:txBody>
      </p:sp>
      <p:sp>
        <p:nvSpPr>
          <p:cNvPr id="4" name="TextBox 3"/>
          <p:cNvSpPr txBox="1"/>
          <p:nvPr/>
        </p:nvSpPr>
        <p:spPr>
          <a:xfrm>
            <a:off x="1648047" y="1562986"/>
            <a:ext cx="8048846" cy="1549360"/>
          </a:xfrm>
          <a:prstGeom prst="roundRect">
            <a:avLst>
              <a:gd name="adj" fmla="val 11177"/>
            </a:avLst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dirty="0"/>
              <a:t>While  </a:t>
            </a:r>
            <a:r>
              <a:rPr lang="zh-CN" altLang="zh-CN" dirty="0"/>
              <a:t>条件</a:t>
            </a:r>
          </a:p>
          <a:p>
            <a:r>
              <a:rPr lang="en-US" altLang="zh-CN" dirty="0"/>
              <a:t>    </a:t>
            </a:r>
            <a:r>
              <a:rPr lang="zh-CN" altLang="zh-CN" dirty="0"/>
              <a:t>语句块</a:t>
            </a:r>
          </a:p>
          <a:p>
            <a:r>
              <a:rPr lang="en-US" altLang="zh-CN" dirty="0"/>
              <a:t>    [Exit While]</a:t>
            </a:r>
            <a:endParaRPr lang="zh-CN" altLang="zh-CN" dirty="0"/>
          </a:p>
          <a:p>
            <a:r>
              <a:rPr lang="en-US" altLang="zh-CN" dirty="0"/>
              <a:t>    </a:t>
            </a:r>
            <a:r>
              <a:rPr lang="zh-CN" altLang="zh-CN" dirty="0"/>
              <a:t>语句块</a:t>
            </a:r>
          </a:p>
          <a:p>
            <a:r>
              <a:rPr lang="en-US" altLang="zh-CN" dirty="0"/>
              <a:t>End </a:t>
            </a:r>
            <a:r>
              <a:rPr lang="en-US" altLang="zh-CN" dirty="0" smtClean="0"/>
              <a:t>While</a:t>
            </a:r>
            <a:endParaRPr lang="zh-CN" altLang="zh-CN" dirty="0"/>
          </a:p>
        </p:txBody>
      </p:sp>
      <p:sp>
        <p:nvSpPr>
          <p:cNvPr id="5" name="矩形 4"/>
          <p:cNvSpPr/>
          <p:nvPr/>
        </p:nvSpPr>
        <p:spPr>
          <a:xfrm>
            <a:off x="1496775" y="3125621"/>
            <a:ext cx="4570482" cy="3539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dirty="0"/>
              <a:t>【例</a:t>
            </a:r>
            <a:r>
              <a:rPr lang="en-US" altLang="zh-CN" dirty="0"/>
              <a:t>3.7</a:t>
            </a:r>
            <a:r>
              <a:rPr lang="zh-CN" altLang="zh-CN" dirty="0"/>
              <a:t>】 用</a:t>
            </a:r>
            <a:r>
              <a:rPr lang="en-US" altLang="zh-CN" dirty="0"/>
              <a:t> While</a:t>
            </a:r>
            <a:r>
              <a:rPr lang="zh-CN" altLang="zh-CN" dirty="0"/>
              <a:t>循环计算整数</a:t>
            </a:r>
            <a:r>
              <a:rPr lang="en-US" altLang="zh-CN" dirty="0"/>
              <a:t>1</a:t>
            </a:r>
            <a:r>
              <a:rPr lang="zh-CN" altLang="zh-CN" dirty="0"/>
              <a:t>～</a:t>
            </a:r>
            <a:r>
              <a:rPr lang="en-US" altLang="zh-CN" dirty="0"/>
              <a:t>100</a:t>
            </a:r>
            <a:r>
              <a:rPr lang="zh-CN" altLang="zh-CN" dirty="0"/>
              <a:t>的和。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648047" y="3521463"/>
            <a:ext cx="8048846" cy="1838801"/>
          </a:xfrm>
          <a:prstGeom prst="roundRect">
            <a:avLst>
              <a:gd name="adj" fmla="val 9150"/>
            </a:avLst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dirty="0"/>
              <a:t>Dim i As Integer, Sum As Integer</a:t>
            </a:r>
            <a:endParaRPr lang="zh-CN" altLang="zh-CN" dirty="0"/>
          </a:p>
          <a:p>
            <a:r>
              <a:rPr lang="en-US" altLang="zh-CN" dirty="0"/>
              <a:t>Sum = 0: i = 1					' </a:t>
            </a:r>
            <a:r>
              <a:rPr lang="zh-CN" altLang="zh-CN" dirty="0"/>
              <a:t>置初始值</a:t>
            </a:r>
          </a:p>
          <a:p>
            <a:r>
              <a:rPr lang="en-US" altLang="zh-CN" dirty="0"/>
              <a:t>While i &lt;= 100</a:t>
            </a:r>
            <a:endParaRPr lang="zh-CN" altLang="zh-CN" dirty="0"/>
          </a:p>
          <a:p>
            <a:r>
              <a:rPr lang="en-US" altLang="zh-CN" dirty="0"/>
              <a:t>    Sum = Sum + i</a:t>
            </a:r>
            <a:endParaRPr lang="zh-CN" altLang="zh-CN" dirty="0"/>
          </a:p>
          <a:p>
            <a:r>
              <a:rPr lang="en-US" altLang="zh-CN" dirty="0"/>
              <a:t>    i = i + 1</a:t>
            </a:r>
            <a:endParaRPr lang="zh-CN" altLang="zh-CN" dirty="0"/>
          </a:p>
          <a:p>
            <a:r>
              <a:rPr lang="en-US" altLang="zh-CN" dirty="0"/>
              <a:t>End </a:t>
            </a:r>
            <a:r>
              <a:rPr lang="en-US" altLang="zh-CN" dirty="0" smtClean="0"/>
              <a:t>While</a:t>
            </a:r>
            <a:endParaRPr lang="zh-CN" altLang="zh-CN" dirty="0"/>
          </a:p>
        </p:txBody>
      </p:sp>
      <p:sp>
        <p:nvSpPr>
          <p:cNvPr id="7" name="矩形 6"/>
          <p:cNvSpPr/>
          <p:nvPr/>
        </p:nvSpPr>
        <p:spPr>
          <a:xfrm>
            <a:off x="1496775" y="5413001"/>
            <a:ext cx="2323072" cy="3539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Sum</a:t>
            </a:r>
            <a:r>
              <a:rPr lang="zh-CN" altLang="zh-CN" dirty="0"/>
              <a:t>的结果是：</a:t>
            </a:r>
            <a:r>
              <a:rPr lang="en-US" altLang="zh-CN" dirty="0"/>
              <a:t>5050</a:t>
            </a:r>
            <a:r>
              <a:rPr lang="zh-CN" altLang="zh-CN" dirty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3126773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ipple dir="l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9"/>
          <p:cNvSpPr txBox="1"/>
          <p:nvPr/>
        </p:nvSpPr>
        <p:spPr>
          <a:xfrm>
            <a:off x="621887" y="109260"/>
            <a:ext cx="4619963" cy="474905"/>
          </a:xfrm>
          <a:prstGeom prst="rect">
            <a:avLst/>
          </a:prstGeom>
          <a:noFill/>
        </p:spPr>
        <p:txBody>
          <a:bodyPr wrap="square" lIns="119792" tIns="59896" rIns="119792" bIns="59896" rtlCol="0">
            <a:spAutoFit/>
          </a:bodyPr>
          <a:lstStyle>
            <a:defPPr>
              <a:defRPr lang="zh-CN"/>
            </a:defPPr>
            <a:lvl1pPr>
              <a:defRPr sz="2300" b="1">
                <a:blipFill>
                  <a:blip r:embed="rId2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3</a:t>
            </a:r>
            <a:r>
              <a:rPr lang="zh-CN" altLang="zh-CN" dirty="0"/>
              <a:t>．</a:t>
            </a:r>
            <a:r>
              <a:rPr lang="en-US" altLang="zh-CN" dirty="0"/>
              <a:t>For</a:t>
            </a:r>
            <a:r>
              <a:rPr lang="zh-CN" altLang="zh-CN" dirty="0"/>
              <a:t>循环结构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10093" y="829340"/>
            <a:ext cx="927159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6088"/>
            <a:r>
              <a:rPr lang="en-US" altLang="zh-CN" dirty="0"/>
              <a:t>For </a:t>
            </a:r>
            <a:r>
              <a:rPr lang="zh-CN" altLang="zh-CN" dirty="0"/>
              <a:t>循环结构使用起来最灵活。它使用一个计数器，每循环一次，计数器变量就会自动增加或减少。其语法格式如下</a:t>
            </a:r>
            <a:r>
              <a:rPr lang="zh-CN" altLang="zh-CN" dirty="0" smtClean="0"/>
              <a:t>：</a:t>
            </a:r>
            <a:endParaRPr lang="zh-CN" altLang="zh-CN" dirty="0"/>
          </a:p>
        </p:txBody>
      </p:sp>
      <p:sp>
        <p:nvSpPr>
          <p:cNvPr id="4" name="TextBox 3"/>
          <p:cNvSpPr txBox="1"/>
          <p:nvPr/>
        </p:nvSpPr>
        <p:spPr>
          <a:xfrm>
            <a:off x="1658679" y="1482068"/>
            <a:ext cx="8399721" cy="1259919"/>
          </a:xfrm>
          <a:prstGeom prst="roundRect">
            <a:avLst>
              <a:gd name="adj" fmla="val 12447"/>
            </a:avLst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dirty="0"/>
              <a:t>For </a:t>
            </a:r>
            <a:r>
              <a:rPr lang="zh-CN" altLang="zh-CN" dirty="0"/>
              <a:t>计数器</a:t>
            </a:r>
            <a:r>
              <a:rPr lang="en-US" altLang="zh-CN" dirty="0"/>
              <a:t> = </a:t>
            </a:r>
            <a:r>
              <a:rPr lang="zh-CN" altLang="zh-CN" dirty="0"/>
              <a:t>初始值</a:t>
            </a:r>
            <a:r>
              <a:rPr lang="en-US" altLang="zh-CN" dirty="0"/>
              <a:t> To </a:t>
            </a:r>
            <a:r>
              <a:rPr lang="zh-CN" altLang="zh-CN" dirty="0"/>
              <a:t>终止值</a:t>
            </a:r>
            <a:r>
              <a:rPr lang="en-US" altLang="zh-CN" dirty="0"/>
              <a:t> [Step </a:t>
            </a:r>
            <a:r>
              <a:rPr lang="zh-CN" altLang="zh-CN" dirty="0"/>
              <a:t>步长</a:t>
            </a:r>
            <a:r>
              <a:rPr lang="en-US" altLang="zh-CN" dirty="0"/>
              <a:t>]</a:t>
            </a:r>
            <a:endParaRPr lang="zh-CN" altLang="zh-CN" dirty="0"/>
          </a:p>
          <a:p>
            <a:r>
              <a:rPr lang="en-US" altLang="zh-CN" dirty="0"/>
              <a:t>    </a:t>
            </a:r>
            <a:r>
              <a:rPr lang="zh-CN" altLang="zh-CN" dirty="0"/>
              <a:t>语句块</a:t>
            </a:r>
          </a:p>
          <a:p>
            <a:r>
              <a:rPr lang="en-US" altLang="zh-CN" dirty="0"/>
              <a:t>    [Exit For]</a:t>
            </a:r>
            <a:endParaRPr lang="zh-CN" altLang="zh-CN" dirty="0"/>
          </a:p>
          <a:p>
            <a:r>
              <a:rPr lang="en-US" altLang="zh-CN" dirty="0"/>
              <a:t>Next [</a:t>
            </a:r>
            <a:r>
              <a:rPr lang="zh-CN" altLang="zh-CN" dirty="0"/>
              <a:t>计数器</a:t>
            </a:r>
            <a:r>
              <a:rPr lang="en-US" altLang="zh-CN" dirty="0" smtClean="0"/>
              <a:t>]</a:t>
            </a:r>
            <a:endParaRPr lang="zh-CN" altLang="zh-CN" dirty="0"/>
          </a:p>
        </p:txBody>
      </p:sp>
      <p:sp>
        <p:nvSpPr>
          <p:cNvPr id="5" name="矩形 4"/>
          <p:cNvSpPr/>
          <p:nvPr/>
        </p:nvSpPr>
        <p:spPr>
          <a:xfrm>
            <a:off x="1545144" y="2741987"/>
            <a:ext cx="3474284" cy="3539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For</a:t>
            </a:r>
            <a:r>
              <a:rPr lang="zh-CN" altLang="zh-CN" dirty="0"/>
              <a:t>循环结构流程图如图</a:t>
            </a:r>
            <a:r>
              <a:rPr lang="en-US" altLang="zh-CN" dirty="0"/>
              <a:t>3.12</a:t>
            </a:r>
            <a:r>
              <a:rPr lang="zh-CN" altLang="zh-CN" dirty="0"/>
              <a:t>所示。</a:t>
            </a:r>
          </a:p>
        </p:txBody>
      </p:sp>
      <p:pic>
        <p:nvPicPr>
          <p:cNvPr id="54274" name="图片 30" descr="B19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1045" y="3202256"/>
            <a:ext cx="2806135" cy="34288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486400" y="3095930"/>
            <a:ext cx="4348716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dirty="0"/>
              <a:t>执行步骤如下：</a:t>
            </a:r>
          </a:p>
          <a:p>
            <a:r>
              <a:rPr lang="zh-CN" altLang="zh-CN" dirty="0"/>
              <a:t>（</a:t>
            </a:r>
            <a:r>
              <a:rPr lang="en-US" altLang="zh-CN" dirty="0"/>
              <a:t>1</a:t>
            </a:r>
            <a:r>
              <a:rPr lang="zh-CN" altLang="zh-CN" dirty="0"/>
              <a:t>）设置计数器等于初始值。</a:t>
            </a:r>
          </a:p>
          <a:p>
            <a:r>
              <a:rPr lang="zh-CN" altLang="zh-CN" dirty="0"/>
              <a:t>（</a:t>
            </a:r>
            <a:r>
              <a:rPr lang="en-US" altLang="zh-CN" dirty="0"/>
              <a:t>2</a:t>
            </a:r>
            <a:r>
              <a:rPr lang="zh-CN" altLang="zh-CN" dirty="0"/>
              <a:t>）如果步长为正，测试计数器是否大于终止值；若步长为负，则测试计数器是否小于终止值。如果是，退出循环。</a:t>
            </a:r>
          </a:p>
          <a:p>
            <a:r>
              <a:rPr lang="zh-CN" altLang="zh-CN" dirty="0"/>
              <a:t>（</a:t>
            </a:r>
            <a:r>
              <a:rPr lang="en-US" altLang="zh-CN" dirty="0"/>
              <a:t>3</a:t>
            </a:r>
            <a:r>
              <a:rPr lang="zh-CN" altLang="zh-CN" dirty="0"/>
              <a:t>）否则，执行语句块。</a:t>
            </a:r>
          </a:p>
          <a:p>
            <a:r>
              <a:rPr lang="zh-CN" altLang="zh-CN" dirty="0"/>
              <a:t>（</a:t>
            </a:r>
            <a:r>
              <a:rPr lang="en-US" altLang="zh-CN" dirty="0"/>
              <a:t>4</a:t>
            </a:r>
            <a:r>
              <a:rPr lang="zh-CN" altLang="zh-CN" dirty="0"/>
              <a:t>）计数器</a:t>
            </a:r>
            <a:r>
              <a:rPr lang="en-US" altLang="zh-CN" dirty="0"/>
              <a:t> =</a:t>
            </a:r>
            <a:r>
              <a:rPr lang="zh-CN" altLang="zh-CN" dirty="0"/>
              <a:t>计数器</a:t>
            </a:r>
            <a:r>
              <a:rPr lang="en-US" altLang="zh-CN" dirty="0"/>
              <a:t> + </a:t>
            </a:r>
            <a:r>
              <a:rPr lang="zh-CN" altLang="zh-CN" dirty="0"/>
              <a:t>步长。</a:t>
            </a:r>
          </a:p>
          <a:p>
            <a:r>
              <a:rPr lang="zh-CN" altLang="zh-CN" dirty="0"/>
              <a:t>（</a:t>
            </a:r>
            <a:r>
              <a:rPr lang="en-US" altLang="zh-CN" dirty="0"/>
              <a:t>5</a:t>
            </a:r>
            <a:r>
              <a:rPr lang="zh-CN" altLang="zh-CN" dirty="0"/>
              <a:t>）转到步骤（</a:t>
            </a:r>
            <a:r>
              <a:rPr lang="en-US" altLang="zh-CN" dirty="0"/>
              <a:t>2</a:t>
            </a:r>
            <a:r>
              <a:rPr lang="zh-CN" altLang="zh-CN" dirty="0"/>
              <a:t>）</a:t>
            </a:r>
            <a:r>
              <a:rPr lang="zh-CN" altLang="zh-CN" dirty="0" smtClean="0"/>
              <a:t>。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3559975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9"/>
          <p:cNvSpPr txBox="1"/>
          <p:nvPr/>
        </p:nvSpPr>
        <p:spPr>
          <a:xfrm>
            <a:off x="621887" y="109260"/>
            <a:ext cx="4619963" cy="474905"/>
          </a:xfrm>
          <a:prstGeom prst="rect">
            <a:avLst/>
          </a:prstGeom>
          <a:noFill/>
        </p:spPr>
        <p:txBody>
          <a:bodyPr wrap="square" lIns="119792" tIns="59896" rIns="119792" bIns="59896" rtlCol="0">
            <a:spAutoFit/>
          </a:bodyPr>
          <a:lstStyle>
            <a:defPPr>
              <a:defRPr lang="zh-CN"/>
            </a:defPPr>
            <a:lvl1pPr>
              <a:defRPr sz="2300" b="1">
                <a:blipFill>
                  <a:blip r:embed="rId2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3</a:t>
            </a:r>
            <a:r>
              <a:rPr lang="zh-CN" altLang="zh-CN" dirty="0"/>
              <a:t>．</a:t>
            </a:r>
            <a:r>
              <a:rPr lang="en-US" altLang="zh-CN" dirty="0"/>
              <a:t>For</a:t>
            </a:r>
            <a:r>
              <a:rPr lang="zh-CN" altLang="zh-CN" dirty="0"/>
              <a:t>循环结构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190847" y="808074"/>
            <a:ext cx="865490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dirty="0"/>
              <a:t>【例</a:t>
            </a:r>
            <a:r>
              <a:rPr lang="en-US" altLang="zh-CN" dirty="0"/>
              <a:t>3.8</a:t>
            </a:r>
            <a:r>
              <a:rPr lang="zh-CN" altLang="zh-CN" dirty="0"/>
              <a:t>】 用</a:t>
            </a:r>
            <a:r>
              <a:rPr lang="en-US" altLang="zh-CN" dirty="0"/>
              <a:t>For</a:t>
            </a:r>
            <a:r>
              <a:rPr lang="zh-CN" altLang="zh-CN" dirty="0"/>
              <a:t>循环结构计算整数</a:t>
            </a:r>
            <a:r>
              <a:rPr lang="en-US" altLang="zh-CN" dirty="0"/>
              <a:t>1</a:t>
            </a:r>
            <a:r>
              <a:rPr lang="zh-CN" altLang="zh-CN" dirty="0"/>
              <a:t>～</a:t>
            </a:r>
            <a:r>
              <a:rPr lang="en-US" altLang="zh-CN" dirty="0"/>
              <a:t>100</a:t>
            </a:r>
            <a:r>
              <a:rPr lang="zh-CN" altLang="zh-CN" dirty="0"/>
              <a:t>的和，分别取步长为</a:t>
            </a:r>
            <a:r>
              <a:rPr lang="en-US" altLang="zh-CN" dirty="0"/>
              <a:t>1</a:t>
            </a:r>
            <a:r>
              <a:rPr lang="zh-CN" altLang="zh-CN" dirty="0"/>
              <a:t>和</a:t>
            </a:r>
            <a:r>
              <a:rPr lang="en-US" altLang="zh-CN" dirty="0"/>
              <a:t>-1</a:t>
            </a:r>
            <a:r>
              <a:rPr lang="zh-CN" altLang="zh-CN" dirty="0"/>
              <a:t>计算。</a:t>
            </a:r>
          </a:p>
          <a:p>
            <a:r>
              <a:rPr lang="zh-CN" altLang="zh-CN" dirty="0"/>
              <a:t>（</a:t>
            </a:r>
            <a:r>
              <a:rPr lang="en-US" altLang="zh-CN" dirty="0"/>
              <a:t>1</a:t>
            </a:r>
            <a:r>
              <a:rPr lang="zh-CN" altLang="zh-CN" dirty="0"/>
              <a:t>）取步长为</a:t>
            </a:r>
            <a:r>
              <a:rPr lang="en-US" altLang="zh-CN" dirty="0"/>
              <a:t>1</a:t>
            </a:r>
            <a:r>
              <a:rPr lang="zh-CN" altLang="zh-CN" dirty="0"/>
              <a:t>的程序</a:t>
            </a:r>
            <a:r>
              <a:rPr lang="zh-CN" altLang="zh-CN" dirty="0" smtClean="0"/>
              <a:t>：</a:t>
            </a:r>
            <a:endParaRPr lang="zh-CN" altLang="zh-CN" dirty="0"/>
          </a:p>
        </p:txBody>
      </p:sp>
      <p:sp>
        <p:nvSpPr>
          <p:cNvPr id="4" name="TextBox 3"/>
          <p:cNvSpPr txBox="1"/>
          <p:nvPr/>
        </p:nvSpPr>
        <p:spPr>
          <a:xfrm>
            <a:off x="1382233" y="1441898"/>
            <a:ext cx="8463516" cy="1549360"/>
          </a:xfrm>
          <a:prstGeom prst="roundRect">
            <a:avLst>
              <a:gd name="adj" fmla="val 8432"/>
            </a:avLst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dirty="0"/>
              <a:t>Dim i As Integer, Sum As Integer</a:t>
            </a:r>
            <a:endParaRPr lang="zh-CN" altLang="zh-CN" dirty="0"/>
          </a:p>
          <a:p>
            <a:r>
              <a:rPr lang="en-US" altLang="zh-CN" dirty="0"/>
              <a:t>Sum = 0</a:t>
            </a:r>
            <a:endParaRPr lang="zh-CN" altLang="zh-CN" dirty="0"/>
          </a:p>
          <a:p>
            <a:r>
              <a:rPr lang="en-US" altLang="zh-CN" dirty="0"/>
              <a:t>For i = 1 To 100 				' </a:t>
            </a:r>
            <a:r>
              <a:rPr lang="zh-CN" altLang="zh-CN" dirty="0"/>
              <a:t>步长默认为</a:t>
            </a:r>
            <a:r>
              <a:rPr lang="en-US" altLang="zh-CN" dirty="0"/>
              <a:t>1</a:t>
            </a:r>
            <a:endParaRPr lang="zh-CN" altLang="zh-CN" dirty="0"/>
          </a:p>
          <a:p>
            <a:r>
              <a:rPr lang="en-US" altLang="zh-CN" dirty="0"/>
              <a:t>     Sum = Sum + i </a:t>
            </a:r>
            <a:endParaRPr lang="zh-CN" altLang="zh-CN" dirty="0"/>
          </a:p>
          <a:p>
            <a:r>
              <a:rPr lang="en-US" altLang="zh-CN" dirty="0"/>
              <a:t>Next </a:t>
            </a:r>
            <a:r>
              <a:rPr lang="en-US" altLang="zh-CN" dirty="0" smtClean="0"/>
              <a:t>i</a:t>
            </a:r>
            <a:endParaRPr lang="zh-CN" altLang="zh-CN" dirty="0"/>
          </a:p>
        </p:txBody>
      </p:sp>
      <p:sp>
        <p:nvSpPr>
          <p:cNvPr id="5" name="矩形 4"/>
          <p:cNvSpPr/>
          <p:nvPr/>
        </p:nvSpPr>
        <p:spPr>
          <a:xfrm>
            <a:off x="1062505" y="3065532"/>
            <a:ext cx="2653290" cy="3539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dirty="0"/>
              <a:t>（</a:t>
            </a:r>
            <a:r>
              <a:rPr lang="en-US" altLang="zh-CN" dirty="0"/>
              <a:t>2</a:t>
            </a:r>
            <a:r>
              <a:rPr lang="zh-CN" altLang="zh-CN" dirty="0"/>
              <a:t>）取步长为</a:t>
            </a:r>
            <a:r>
              <a:rPr lang="en-US" altLang="zh-CN" dirty="0"/>
              <a:t>-1</a:t>
            </a:r>
            <a:r>
              <a:rPr lang="zh-CN" altLang="zh-CN" dirty="0"/>
              <a:t>的程序：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382233" y="3419475"/>
            <a:ext cx="8463516" cy="1549360"/>
          </a:xfrm>
          <a:prstGeom prst="roundRect">
            <a:avLst>
              <a:gd name="adj" fmla="val 10491"/>
            </a:avLst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dirty="0"/>
              <a:t>Dim i As Integer, Sum As Integer</a:t>
            </a:r>
            <a:endParaRPr lang="zh-CN" altLang="zh-CN" dirty="0"/>
          </a:p>
          <a:p>
            <a:r>
              <a:rPr lang="en-US" altLang="zh-CN" dirty="0"/>
              <a:t>Sum = 0</a:t>
            </a:r>
            <a:endParaRPr lang="zh-CN" altLang="zh-CN" dirty="0"/>
          </a:p>
          <a:p>
            <a:r>
              <a:rPr lang="en-US" altLang="zh-CN" dirty="0"/>
              <a:t>For i = 100 To 1 Step-1</a:t>
            </a:r>
            <a:endParaRPr lang="zh-CN" altLang="zh-CN" dirty="0"/>
          </a:p>
          <a:p>
            <a:r>
              <a:rPr lang="en-US" altLang="zh-CN" dirty="0"/>
              <a:t>    	Sum = Sum + i</a:t>
            </a:r>
            <a:endParaRPr lang="zh-CN" altLang="zh-CN" dirty="0"/>
          </a:p>
          <a:p>
            <a:r>
              <a:rPr lang="en-US" altLang="zh-CN" dirty="0"/>
              <a:t>Next </a:t>
            </a:r>
            <a:r>
              <a:rPr lang="en-US" altLang="zh-CN" dirty="0" smtClean="0"/>
              <a:t>i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371071936"/>
      </p:ext>
    </p:extLst>
  </p:cSld>
  <p:clrMapOvr>
    <a:masterClrMapping/>
  </p:clrMapOvr>
  <p:transition spd="slow">
    <p:randomBa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9"/>
          <p:cNvSpPr txBox="1"/>
          <p:nvPr/>
        </p:nvSpPr>
        <p:spPr>
          <a:xfrm>
            <a:off x="621887" y="109260"/>
            <a:ext cx="4619963" cy="474905"/>
          </a:xfrm>
          <a:prstGeom prst="rect">
            <a:avLst/>
          </a:prstGeom>
          <a:noFill/>
        </p:spPr>
        <p:txBody>
          <a:bodyPr wrap="square" lIns="119792" tIns="59896" rIns="119792" bIns="59896" rtlCol="0">
            <a:spAutoFit/>
          </a:bodyPr>
          <a:lstStyle>
            <a:defPPr>
              <a:defRPr lang="zh-CN"/>
            </a:defPPr>
            <a:lvl1pPr>
              <a:defRPr sz="2300" b="1">
                <a:blipFill>
                  <a:blip r:embed="rId2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4</a:t>
            </a:r>
            <a:r>
              <a:rPr lang="zh-CN" altLang="zh-CN" dirty="0"/>
              <a:t>．嵌套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105786" y="935665"/>
            <a:ext cx="9165265" cy="1400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6088"/>
            <a:r>
              <a:rPr lang="zh-CN" altLang="zh-CN" dirty="0" smtClean="0"/>
              <a:t>【</a:t>
            </a:r>
            <a:r>
              <a:rPr lang="zh-CN" altLang="zh-CN" dirty="0"/>
              <a:t>例</a:t>
            </a:r>
            <a:r>
              <a:rPr lang="en-US" altLang="zh-CN" dirty="0"/>
              <a:t>3.9</a:t>
            </a:r>
            <a:r>
              <a:rPr lang="zh-CN" altLang="zh-CN" dirty="0"/>
              <a:t>】 编写摇奖程序。 功能要求：用</a:t>
            </a:r>
            <a:r>
              <a:rPr lang="en-US" altLang="zh-CN" dirty="0"/>
              <a:t>For</a:t>
            </a:r>
            <a:r>
              <a:rPr lang="zh-CN" altLang="zh-CN" dirty="0"/>
              <a:t>循环由随机数生成器循环产生三位数的中奖号码，为了获得摇奖的效果，出现每个号码之间要有一小段时间间隔，用一个</a:t>
            </a:r>
            <a:r>
              <a:rPr lang="en-US" altLang="zh-CN" dirty="0"/>
              <a:t>For</a:t>
            </a:r>
            <a:r>
              <a:rPr lang="zh-CN" altLang="zh-CN" dirty="0"/>
              <a:t>循环生成延时程序。</a:t>
            </a:r>
          </a:p>
          <a:p>
            <a:pPr indent="446088"/>
            <a:r>
              <a:rPr lang="zh-CN" altLang="zh-CN" dirty="0"/>
              <a:t>界面设计：界面中有一个文本框</a:t>
            </a:r>
            <a:r>
              <a:rPr lang="en-US" altLang="zh-CN" dirty="0" err="1"/>
              <a:t>txtPrize</a:t>
            </a:r>
            <a:r>
              <a:rPr lang="zh-CN" altLang="zh-CN" dirty="0"/>
              <a:t>、一个“摇奖”按钮（</a:t>
            </a:r>
            <a:r>
              <a:rPr lang="en-US" altLang="zh-CN" dirty="0" err="1"/>
              <a:t>btnStart</a:t>
            </a:r>
            <a:r>
              <a:rPr lang="zh-CN" altLang="zh-CN" dirty="0"/>
              <a:t>）和一个标签，其运行界面如图</a:t>
            </a:r>
            <a:r>
              <a:rPr lang="en-US" altLang="zh-CN" dirty="0"/>
              <a:t>3.13</a:t>
            </a:r>
            <a:r>
              <a:rPr lang="zh-CN" altLang="zh-CN" dirty="0"/>
              <a:t>所示</a:t>
            </a:r>
            <a:r>
              <a:rPr lang="zh-CN" altLang="zh-CN" dirty="0" smtClean="0"/>
              <a:t>。</a:t>
            </a:r>
            <a:endParaRPr lang="zh-CN" altLang="zh-CN" dirty="0"/>
          </a:p>
        </p:txBody>
      </p:sp>
      <p:pic>
        <p:nvPicPr>
          <p:cNvPr id="55298" name="图片 86"/>
          <p:cNvPicPr>
            <a:picLocks noChangeAspect="1" noChangeArrowheads="1"/>
          </p:cNvPicPr>
          <p:nvPr/>
        </p:nvPicPr>
        <p:blipFill>
          <a:blip r:embed="rId3">
            <a:lum bright="-12000"/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1713" y="2701298"/>
            <a:ext cx="3913409" cy="18988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37845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9"/>
          <p:cNvSpPr txBox="1"/>
          <p:nvPr/>
        </p:nvSpPr>
        <p:spPr>
          <a:xfrm>
            <a:off x="621889" y="109260"/>
            <a:ext cx="3248362" cy="474905"/>
          </a:xfrm>
          <a:prstGeom prst="rect">
            <a:avLst/>
          </a:prstGeom>
          <a:noFill/>
        </p:spPr>
        <p:txBody>
          <a:bodyPr wrap="square" lIns="119792" tIns="59896" rIns="119792" bIns="59896" rtlCol="0">
            <a:spAutoFit/>
          </a:bodyPr>
          <a:lstStyle>
            <a:defPPr>
              <a:defRPr lang="zh-CN"/>
            </a:defPPr>
            <a:lvl1pPr>
              <a:defRPr sz="2300" b="1">
                <a:blipFill>
                  <a:blip r:embed="rId2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5</a:t>
            </a:r>
            <a:r>
              <a:rPr lang="zh-CN" altLang="zh-CN" dirty="0"/>
              <a:t>．小数型（</a:t>
            </a:r>
            <a:r>
              <a:rPr lang="en-US" altLang="zh-CN" dirty="0"/>
              <a:t>Decimal</a:t>
            </a:r>
            <a:r>
              <a:rPr lang="zh-CN" altLang="zh-CN" dirty="0"/>
              <a:t>）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46298" y="935665"/>
            <a:ext cx="9622465" cy="1400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6088"/>
            <a:r>
              <a:rPr lang="zh-CN" altLang="zh-CN" dirty="0"/>
              <a:t>小数型是非整型数据类型，用来存储小数，它以</a:t>
            </a:r>
            <a:r>
              <a:rPr lang="en-US" altLang="zh-CN" dirty="0"/>
              <a:t>16</a:t>
            </a:r>
            <a:r>
              <a:rPr lang="zh-CN" altLang="zh-CN" dirty="0"/>
              <a:t>字节（</a:t>
            </a:r>
            <a:r>
              <a:rPr lang="en-US" altLang="zh-CN" dirty="0"/>
              <a:t>128</a:t>
            </a:r>
            <a:r>
              <a:rPr lang="zh-CN" altLang="zh-CN" dirty="0"/>
              <a:t>位）来存储数值。当小数位为</a:t>
            </a:r>
            <a:r>
              <a:rPr lang="en-US" altLang="zh-CN" dirty="0"/>
              <a:t>0</a:t>
            </a:r>
            <a:r>
              <a:rPr lang="zh-CN" altLang="zh-CN" dirty="0"/>
              <a:t>时，它所支持的最大可能值为</a:t>
            </a:r>
            <a:r>
              <a:rPr lang="en-US" altLang="zh-CN" dirty="0"/>
              <a:t>+/-79228162514264337593543950335</a:t>
            </a:r>
            <a:r>
              <a:rPr lang="zh-CN" altLang="zh-CN" dirty="0"/>
              <a:t>。对于</a:t>
            </a:r>
            <a:r>
              <a:rPr lang="en-US" altLang="zh-CN" dirty="0"/>
              <a:t>28</a:t>
            </a:r>
            <a:r>
              <a:rPr lang="zh-CN" altLang="zh-CN" dirty="0"/>
              <a:t>位小数而言，最大支持数非常小，为</a:t>
            </a:r>
            <a:r>
              <a:rPr lang="en-US" altLang="zh-CN" dirty="0"/>
              <a:t>+/-7.9228162514264337593543950335</a:t>
            </a:r>
            <a:r>
              <a:rPr lang="zh-CN" altLang="zh-CN" dirty="0"/>
              <a:t>，而最小的非</a:t>
            </a:r>
            <a:r>
              <a:rPr lang="en-US" altLang="zh-CN" dirty="0"/>
              <a:t>0</a:t>
            </a:r>
            <a:r>
              <a:rPr lang="zh-CN" altLang="zh-CN" dirty="0"/>
              <a:t>值为</a:t>
            </a:r>
            <a:r>
              <a:rPr lang="en-US" altLang="zh-CN" dirty="0"/>
              <a:t>+/- 0.0000000000000000000000000001</a:t>
            </a:r>
            <a:r>
              <a:rPr lang="zh-CN" altLang="zh-CN" dirty="0"/>
              <a:t>（</a:t>
            </a:r>
            <a:r>
              <a:rPr lang="en-US" altLang="zh-CN" dirty="0"/>
              <a:t>28</a:t>
            </a:r>
            <a:r>
              <a:rPr lang="zh-CN" altLang="zh-CN" dirty="0"/>
              <a:t>位小数）。例如，下面的语句将</a:t>
            </a:r>
            <a:r>
              <a:rPr lang="en-US" altLang="zh-CN" dirty="0"/>
              <a:t>0.00012</a:t>
            </a:r>
            <a:r>
              <a:rPr lang="zh-CN" altLang="zh-CN" dirty="0"/>
              <a:t>赋值给</a:t>
            </a:r>
            <a:r>
              <a:rPr lang="en-US" altLang="zh-CN" dirty="0" err="1"/>
              <a:t>decMyDecimal</a:t>
            </a:r>
            <a:r>
              <a:rPr lang="zh-CN" altLang="zh-CN" dirty="0"/>
              <a:t>变量</a:t>
            </a:r>
            <a:r>
              <a:rPr lang="zh-CN" altLang="zh-CN" dirty="0" smtClean="0"/>
              <a:t>：</a:t>
            </a:r>
            <a:endParaRPr lang="zh-CN" altLang="zh-CN" dirty="0"/>
          </a:p>
        </p:txBody>
      </p:sp>
      <p:sp>
        <p:nvSpPr>
          <p:cNvPr id="4" name="TextBox 3"/>
          <p:cNvSpPr txBox="1"/>
          <p:nvPr/>
        </p:nvSpPr>
        <p:spPr>
          <a:xfrm>
            <a:off x="1520456" y="2498651"/>
            <a:ext cx="8431618" cy="68103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dirty="0"/>
              <a:t>Dim  </a:t>
            </a:r>
            <a:r>
              <a:rPr lang="en-US" altLang="zh-CN" dirty="0" err="1"/>
              <a:t>decMyDecimal</a:t>
            </a:r>
            <a:r>
              <a:rPr lang="en-US" altLang="zh-CN" dirty="0"/>
              <a:t>  As  Decimal</a:t>
            </a:r>
            <a:endParaRPr lang="zh-CN" altLang="zh-CN" dirty="0"/>
          </a:p>
          <a:p>
            <a:r>
              <a:rPr lang="en-US" altLang="zh-CN" dirty="0" err="1"/>
              <a:t>decMyDecimal</a:t>
            </a:r>
            <a:r>
              <a:rPr lang="en-US" altLang="zh-CN" dirty="0"/>
              <a:t>  =  </a:t>
            </a:r>
            <a:r>
              <a:rPr lang="en-US" altLang="zh-CN" dirty="0" smtClean="0"/>
              <a:t>0.00012</a:t>
            </a:r>
            <a:endParaRPr lang="zh-CN" altLang="zh-CN" dirty="0"/>
          </a:p>
        </p:txBody>
      </p:sp>
      <p:sp>
        <p:nvSpPr>
          <p:cNvPr id="5" name="矩形 4"/>
          <p:cNvSpPr/>
          <p:nvPr/>
        </p:nvSpPr>
        <p:spPr>
          <a:xfrm>
            <a:off x="946298" y="3238710"/>
            <a:ext cx="9335386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46088"/>
            <a:r>
              <a:rPr lang="en-US" altLang="zh-CN" dirty="0"/>
              <a:t>Decimal</a:t>
            </a:r>
            <a:r>
              <a:rPr lang="zh-CN" altLang="zh-CN" dirty="0"/>
              <a:t>类型比较适合财务类数据的计算，即需要记录的数的位数很大，但又不允许出现四舍五入的计算误差。</a:t>
            </a:r>
          </a:p>
        </p:txBody>
      </p:sp>
    </p:spTree>
    <p:extLst>
      <p:ext uri="{BB962C8B-B14F-4D97-AF65-F5344CB8AC3E}">
        <p14:creationId xmlns:p14="http://schemas.microsoft.com/office/powerpoint/2010/main" val="2898864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9"/>
          <p:cNvSpPr txBox="1"/>
          <p:nvPr/>
        </p:nvSpPr>
        <p:spPr>
          <a:xfrm>
            <a:off x="621887" y="109260"/>
            <a:ext cx="4619963" cy="474905"/>
          </a:xfrm>
          <a:prstGeom prst="rect">
            <a:avLst/>
          </a:prstGeom>
          <a:noFill/>
        </p:spPr>
        <p:txBody>
          <a:bodyPr wrap="square" lIns="119792" tIns="59896" rIns="119792" bIns="59896" rtlCol="0">
            <a:spAutoFit/>
          </a:bodyPr>
          <a:lstStyle>
            <a:defPPr>
              <a:defRPr lang="zh-CN"/>
            </a:defPPr>
            <a:lvl1pPr>
              <a:defRPr sz="2300" b="1">
                <a:blipFill>
                  <a:blip r:embed="rId2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4</a:t>
            </a:r>
            <a:r>
              <a:rPr lang="zh-CN" altLang="zh-CN" dirty="0"/>
              <a:t>．嵌套</a:t>
            </a:r>
          </a:p>
        </p:txBody>
      </p:sp>
      <p:sp>
        <p:nvSpPr>
          <p:cNvPr id="3" name="矩形 2"/>
          <p:cNvSpPr/>
          <p:nvPr/>
        </p:nvSpPr>
        <p:spPr>
          <a:xfrm>
            <a:off x="1310505" y="871444"/>
            <a:ext cx="1710725" cy="3539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dirty="0"/>
              <a:t>程序代码如下：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56659" y="1239826"/>
            <a:ext cx="8739963" cy="4360843"/>
          </a:xfrm>
          <a:prstGeom prst="roundRect">
            <a:avLst>
              <a:gd name="adj" fmla="val 4087"/>
            </a:avLst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dirty="0"/>
              <a:t>Private Sub </a:t>
            </a:r>
            <a:r>
              <a:rPr lang="en-US" altLang="zh-CN" dirty="0" err="1"/>
              <a:t>btnStart_Click</a:t>
            </a:r>
            <a:r>
              <a:rPr lang="en-US" altLang="zh-CN" dirty="0"/>
              <a:t>(</a:t>
            </a:r>
            <a:r>
              <a:rPr lang="en-US" altLang="zh-CN" dirty="0" err="1"/>
              <a:t>ByVal</a:t>
            </a:r>
            <a:r>
              <a:rPr lang="en-US" altLang="zh-CN" dirty="0"/>
              <a:t> sender As </a:t>
            </a:r>
            <a:r>
              <a:rPr lang="en-US" altLang="zh-CN" dirty="0" err="1"/>
              <a:t>System.Object</a:t>
            </a:r>
            <a:r>
              <a:rPr lang="en-US" altLang="zh-CN" dirty="0"/>
              <a:t>, </a:t>
            </a:r>
            <a:r>
              <a:rPr lang="en-US" altLang="zh-CN" dirty="0" err="1"/>
              <a:t>ByVal</a:t>
            </a:r>
            <a:r>
              <a:rPr lang="en-US" altLang="zh-CN" dirty="0"/>
              <a:t> e As </a:t>
            </a:r>
            <a:r>
              <a:rPr lang="en-US" altLang="zh-CN" dirty="0" err="1"/>
              <a:t>System.EventArgs</a:t>
            </a:r>
            <a:r>
              <a:rPr lang="en-US" altLang="zh-CN" dirty="0"/>
              <a:t>)</a:t>
            </a:r>
            <a:endParaRPr lang="zh-CN" altLang="zh-CN" dirty="0"/>
          </a:p>
          <a:p>
            <a:r>
              <a:rPr lang="en-US" altLang="zh-CN" dirty="0"/>
              <a:t>												 Handles </a:t>
            </a:r>
            <a:r>
              <a:rPr lang="en-US" altLang="zh-CN" dirty="0" err="1"/>
              <a:t>btnStart.Click</a:t>
            </a:r>
            <a:endParaRPr lang="zh-CN" altLang="zh-CN" dirty="0"/>
          </a:p>
          <a:p>
            <a:r>
              <a:rPr lang="en-US" altLang="zh-CN" dirty="0"/>
              <a:t>    Dim i As Integer, j As Integer</a:t>
            </a:r>
            <a:endParaRPr lang="zh-CN" altLang="zh-CN" dirty="0"/>
          </a:p>
          <a:p>
            <a:r>
              <a:rPr lang="en-US" altLang="zh-CN" dirty="0"/>
              <a:t>    Dim a As Single</a:t>
            </a:r>
            <a:endParaRPr lang="zh-CN" altLang="zh-CN" dirty="0"/>
          </a:p>
          <a:p>
            <a:r>
              <a:rPr lang="en-US" altLang="zh-CN" dirty="0"/>
              <a:t>    Dim </a:t>
            </a:r>
            <a:r>
              <a:rPr lang="en-US" altLang="zh-CN" dirty="0" err="1"/>
              <a:t>StrPrize</a:t>
            </a:r>
            <a:r>
              <a:rPr lang="en-US" altLang="zh-CN" dirty="0"/>
              <a:t> As String</a:t>
            </a:r>
            <a:endParaRPr lang="zh-CN" altLang="zh-CN" dirty="0"/>
          </a:p>
          <a:p>
            <a:r>
              <a:rPr lang="en-US" altLang="zh-CN" dirty="0"/>
              <a:t>    </a:t>
            </a:r>
            <a:r>
              <a:rPr lang="en-US" altLang="zh-CN" dirty="0" err="1"/>
              <a:t>StrPrize</a:t>
            </a:r>
            <a:r>
              <a:rPr lang="en-US" altLang="zh-CN" dirty="0"/>
              <a:t> = ""</a:t>
            </a:r>
            <a:endParaRPr lang="zh-CN" altLang="zh-CN" dirty="0"/>
          </a:p>
          <a:p>
            <a:r>
              <a:rPr lang="en-US" altLang="zh-CN" dirty="0"/>
              <a:t>    For i = 1 To 3</a:t>
            </a:r>
            <a:endParaRPr lang="zh-CN" altLang="zh-CN" dirty="0"/>
          </a:p>
          <a:p>
            <a:r>
              <a:rPr lang="en-US" altLang="zh-CN" dirty="0"/>
              <a:t>        j = </a:t>
            </a:r>
            <a:r>
              <a:rPr lang="en-US" altLang="zh-CN" dirty="0" err="1"/>
              <a:t>Int</a:t>
            </a:r>
            <a:r>
              <a:rPr lang="en-US" altLang="zh-CN" dirty="0"/>
              <a:t>(10 * </a:t>
            </a:r>
            <a:r>
              <a:rPr lang="en-US" altLang="zh-CN" dirty="0" err="1"/>
              <a:t>Rnd</a:t>
            </a:r>
            <a:r>
              <a:rPr lang="en-US" altLang="zh-CN" dirty="0"/>
              <a:t>())				</a:t>
            </a:r>
            <a:r>
              <a:rPr lang="en-US" altLang="zh-CN" dirty="0" smtClean="0"/>
              <a:t>' </a:t>
            </a:r>
            <a:r>
              <a:rPr lang="zh-CN" altLang="zh-CN" dirty="0"/>
              <a:t>产生</a:t>
            </a:r>
            <a:r>
              <a:rPr lang="en-US" altLang="zh-CN" dirty="0"/>
              <a:t> 0</a:t>
            </a:r>
            <a:r>
              <a:rPr lang="zh-CN" altLang="zh-CN" dirty="0"/>
              <a:t>～</a:t>
            </a:r>
            <a:r>
              <a:rPr lang="en-US" altLang="zh-CN" dirty="0"/>
              <a:t>9 </a:t>
            </a:r>
            <a:r>
              <a:rPr lang="zh-CN" altLang="zh-CN" dirty="0"/>
              <a:t>的随机数</a:t>
            </a:r>
          </a:p>
          <a:p>
            <a:r>
              <a:rPr lang="en-US" altLang="zh-CN" dirty="0"/>
              <a:t>        </a:t>
            </a:r>
            <a:r>
              <a:rPr lang="en-US" altLang="zh-CN" dirty="0" err="1"/>
              <a:t>StrPrize</a:t>
            </a:r>
            <a:r>
              <a:rPr lang="en-US" altLang="zh-CN" dirty="0"/>
              <a:t> = </a:t>
            </a:r>
            <a:r>
              <a:rPr lang="en-US" altLang="zh-CN" dirty="0" err="1"/>
              <a:t>StrPrize</a:t>
            </a:r>
            <a:r>
              <a:rPr lang="en-US" altLang="zh-CN" dirty="0"/>
              <a:t> &amp; j</a:t>
            </a:r>
            <a:endParaRPr lang="zh-CN" altLang="zh-CN" dirty="0"/>
          </a:p>
          <a:p>
            <a:r>
              <a:rPr lang="en-US" altLang="zh-CN" dirty="0"/>
              <a:t>        For a = 1 To 10000 Step 0.001			' </a:t>
            </a:r>
            <a:r>
              <a:rPr lang="zh-CN" altLang="zh-CN" dirty="0"/>
              <a:t>延时</a:t>
            </a:r>
          </a:p>
          <a:p>
            <a:r>
              <a:rPr lang="en-US" altLang="zh-CN" dirty="0"/>
              <a:t>        Next a</a:t>
            </a:r>
            <a:endParaRPr lang="zh-CN" altLang="zh-CN" dirty="0"/>
          </a:p>
          <a:p>
            <a:r>
              <a:rPr lang="en-US" altLang="zh-CN" dirty="0"/>
              <a:t>        </a:t>
            </a:r>
            <a:r>
              <a:rPr lang="en-US" altLang="zh-CN" dirty="0" err="1"/>
              <a:t>txtPrize.Text</a:t>
            </a:r>
            <a:r>
              <a:rPr lang="en-US" altLang="zh-CN" dirty="0"/>
              <a:t> = </a:t>
            </a:r>
            <a:r>
              <a:rPr lang="en-US" altLang="zh-CN" dirty="0" err="1"/>
              <a:t>StrPrize</a:t>
            </a:r>
            <a:endParaRPr lang="zh-CN" altLang="zh-CN" dirty="0"/>
          </a:p>
          <a:p>
            <a:r>
              <a:rPr lang="en-US" altLang="zh-CN" dirty="0"/>
              <a:t>        </a:t>
            </a:r>
            <a:r>
              <a:rPr lang="en-US" altLang="zh-CN" dirty="0" err="1"/>
              <a:t>txtPrize.Refresh</a:t>
            </a:r>
            <a:r>
              <a:rPr lang="en-US" altLang="zh-CN" dirty="0"/>
              <a:t>()				</a:t>
            </a:r>
            <a:r>
              <a:rPr lang="en-US" altLang="zh-CN" dirty="0" smtClean="0"/>
              <a:t>' </a:t>
            </a:r>
            <a:r>
              <a:rPr lang="zh-CN" altLang="zh-CN" dirty="0"/>
              <a:t>刷新文本框</a:t>
            </a:r>
          </a:p>
          <a:p>
            <a:r>
              <a:rPr lang="en-US" altLang="zh-CN" dirty="0"/>
              <a:t>    Next i</a:t>
            </a:r>
            <a:endParaRPr lang="zh-CN" altLang="zh-CN" dirty="0"/>
          </a:p>
          <a:p>
            <a:r>
              <a:rPr lang="en-US" altLang="zh-CN" dirty="0"/>
              <a:t>End </a:t>
            </a:r>
            <a:r>
              <a:rPr lang="en-US" altLang="zh-CN" dirty="0" smtClean="0"/>
              <a:t>Sub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3917369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9"/>
          <p:cNvSpPr txBox="1"/>
          <p:nvPr/>
        </p:nvSpPr>
        <p:spPr>
          <a:xfrm>
            <a:off x="621887" y="109260"/>
            <a:ext cx="4619963" cy="474905"/>
          </a:xfrm>
          <a:prstGeom prst="rect">
            <a:avLst/>
          </a:prstGeom>
          <a:noFill/>
        </p:spPr>
        <p:txBody>
          <a:bodyPr wrap="square" lIns="119792" tIns="59896" rIns="119792" bIns="59896" rtlCol="0">
            <a:spAutoFit/>
          </a:bodyPr>
          <a:lstStyle>
            <a:defPPr>
              <a:defRPr lang="zh-CN"/>
            </a:defPPr>
            <a:lvl1pPr>
              <a:defRPr sz="2300" b="1">
                <a:blipFill>
                  <a:blip r:embed="rId2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5</a:t>
            </a:r>
            <a:r>
              <a:rPr lang="zh-CN" altLang="zh-CN" dirty="0"/>
              <a:t>．退出循环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35665" y="829340"/>
            <a:ext cx="923969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6088"/>
            <a:r>
              <a:rPr lang="zh-CN" altLang="zh-CN" dirty="0"/>
              <a:t>用</a:t>
            </a:r>
            <a:r>
              <a:rPr lang="en-US" altLang="zh-CN" dirty="0"/>
              <a:t>Exit</a:t>
            </a:r>
            <a:r>
              <a:rPr lang="zh-CN" altLang="zh-CN" dirty="0"/>
              <a:t>语句可以直接退出</a:t>
            </a:r>
            <a:r>
              <a:rPr lang="en-US" altLang="zh-CN" dirty="0"/>
              <a:t>For</a:t>
            </a:r>
            <a:r>
              <a:rPr lang="zh-CN" altLang="zh-CN" dirty="0"/>
              <a:t>循环、</a:t>
            </a:r>
            <a:r>
              <a:rPr lang="en-US" altLang="zh-CN" dirty="0"/>
              <a:t>Do</a:t>
            </a:r>
            <a:r>
              <a:rPr lang="zh-CN" altLang="zh-CN" dirty="0"/>
              <a:t>循环。程序执行中遇到</a:t>
            </a:r>
            <a:r>
              <a:rPr lang="en-US" altLang="zh-CN" dirty="0"/>
              <a:t>Exit</a:t>
            </a:r>
            <a:r>
              <a:rPr lang="zh-CN" altLang="zh-CN" dirty="0"/>
              <a:t>语句时，不再执行循环结构中的任何语句而立即退出，转到循环结构的下面继续执行。其语法格式如下</a:t>
            </a:r>
            <a:r>
              <a:rPr lang="zh-CN" altLang="zh-CN" dirty="0" smtClean="0"/>
              <a:t>：</a:t>
            </a:r>
            <a:endParaRPr lang="zh-CN" altLang="zh-CN" dirty="0"/>
          </a:p>
        </p:txBody>
      </p:sp>
      <p:sp>
        <p:nvSpPr>
          <p:cNvPr id="4" name="TextBox 3"/>
          <p:cNvSpPr txBox="1"/>
          <p:nvPr/>
        </p:nvSpPr>
        <p:spPr>
          <a:xfrm>
            <a:off x="1552353" y="1444893"/>
            <a:ext cx="8059480" cy="97047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dirty="0"/>
              <a:t>Exit For</a:t>
            </a:r>
            <a:endParaRPr lang="zh-CN" altLang="zh-CN" dirty="0"/>
          </a:p>
          <a:p>
            <a:r>
              <a:rPr lang="en-US" altLang="zh-CN" dirty="0"/>
              <a:t>Exit Do</a:t>
            </a:r>
            <a:endParaRPr lang="zh-CN" altLang="zh-CN" dirty="0"/>
          </a:p>
          <a:p>
            <a:r>
              <a:rPr lang="en-US" altLang="zh-CN" dirty="0"/>
              <a:t>Exit </a:t>
            </a:r>
            <a:r>
              <a:rPr lang="en-US" altLang="zh-CN" dirty="0" smtClean="0"/>
              <a:t>While</a:t>
            </a:r>
            <a:endParaRPr lang="zh-CN" altLang="zh-CN" dirty="0"/>
          </a:p>
        </p:txBody>
      </p:sp>
      <p:sp>
        <p:nvSpPr>
          <p:cNvPr id="5" name="TextBox 4"/>
          <p:cNvSpPr txBox="1"/>
          <p:nvPr/>
        </p:nvSpPr>
        <p:spPr>
          <a:xfrm>
            <a:off x="1063256" y="2498651"/>
            <a:ext cx="8984511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6088"/>
            <a:r>
              <a:rPr lang="zh-CN" altLang="zh-CN" dirty="0"/>
              <a:t>应用中，</a:t>
            </a:r>
            <a:r>
              <a:rPr lang="en-US" altLang="zh-CN" dirty="0"/>
              <a:t>Exit</a:t>
            </a:r>
            <a:r>
              <a:rPr lang="zh-CN" altLang="zh-CN" dirty="0"/>
              <a:t>语句几乎总是出现在循环体内嵌套的</a:t>
            </a:r>
            <a:r>
              <a:rPr lang="en-US" altLang="zh-CN" dirty="0"/>
              <a:t>If</a:t>
            </a:r>
            <a:r>
              <a:rPr lang="zh-CN" altLang="zh-CN" dirty="0"/>
              <a:t>语句或</a:t>
            </a:r>
            <a:r>
              <a:rPr lang="en-US" altLang="zh-CN" dirty="0"/>
              <a:t>Select Case</a:t>
            </a:r>
            <a:r>
              <a:rPr lang="zh-CN" altLang="zh-CN" dirty="0"/>
              <a:t>语句中，执行它只能退出该语句所在的循环体。</a:t>
            </a:r>
          </a:p>
          <a:p>
            <a:pPr indent="446088"/>
            <a:r>
              <a:rPr lang="zh-CN" altLang="zh-CN" dirty="0"/>
              <a:t>【例</a:t>
            </a:r>
            <a:r>
              <a:rPr lang="en-US" altLang="zh-CN" dirty="0"/>
              <a:t>3.10</a:t>
            </a:r>
            <a:r>
              <a:rPr lang="zh-CN" altLang="zh-CN" dirty="0"/>
              <a:t>】 计算整数</a:t>
            </a:r>
            <a:r>
              <a:rPr lang="en-US" altLang="zh-CN" dirty="0"/>
              <a:t>1</a:t>
            </a:r>
            <a:r>
              <a:rPr lang="zh-CN" altLang="zh-CN" dirty="0"/>
              <a:t>～</a:t>
            </a:r>
            <a:r>
              <a:rPr lang="en-US" altLang="zh-CN" dirty="0"/>
              <a:t>100</a:t>
            </a:r>
            <a:r>
              <a:rPr lang="zh-CN" altLang="zh-CN" dirty="0"/>
              <a:t>的和，当和大于等于</a:t>
            </a:r>
            <a:r>
              <a:rPr lang="en-US" altLang="zh-CN" dirty="0"/>
              <a:t>5000</a:t>
            </a:r>
            <a:r>
              <a:rPr lang="zh-CN" altLang="zh-CN" dirty="0"/>
              <a:t>时退出循环</a:t>
            </a:r>
            <a:r>
              <a:rPr lang="zh-CN" altLang="zh-CN" dirty="0" smtClean="0"/>
              <a:t>。</a:t>
            </a:r>
            <a:endParaRPr lang="zh-CN" altLang="zh-CN" dirty="0"/>
          </a:p>
        </p:txBody>
      </p:sp>
      <p:sp>
        <p:nvSpPr>
          <p:cNvPr id="6" name="TextBox 5"/>
          <p:cNvSpPr txBox="1"/>
          <p:nvPr/>
        </p:nvSpPr>
        <p:spPr>
          <a:xfrm>
            <a:off x="1552353" y="3375814"/>
            <a:ext cx="8059480" cy="1742361"/>
          </a:xfrm>
          <a:prstGeom prst="roundRect">
            <a:avLst>
              <a:gd name="adj" fmla="val 9173"/>
            </a:avLst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dirty="0"/>
              <a:t>Dim i As Integer, Sum As Integer</a:t>
            </a:r>
            <a:endParaRPr lang="zh-CN" altLang="zh-CN" dirty="0"/>
          </a:p>
          <a:p>
            <a:r>
              <a:rPr lang="en-US" altLang="zh-CN" dirty="0"/>
              <a:t>Sum = 0</a:t>
            </a:r>
            <a:endParaRPr lang="zh-CN" altLang="zh-CN" dirty="0"/>
          </a:p>
          <a:p>
            <a:r>
              <a:rPr lang="en-US" altLang="zh-CN" dirty="0"/>
              <a:t>For i = 100 To 1 Step -1</a:t>
            </a:r>
            <a:endParaRPr lang="zh-CN" altLang="zh-CN" dirty="0"/>
          </a:p>
          <a:p>
            <a:r>
              <a:rPr lang="en-US" altLang="zh-CN" dirty="0"/>
              <a:t>    	Sum = Sum + i</a:t>
            </a:r>
            <a:endParaRPr lang="zh-CN" altLang="zh-CN" dirty="0"/>
          </a:p>
          <a:p>
            <a:r>
              <a:rPr lang="en-US" altLang="zh-CN" dirty="0"/>
              <a:t>    	If Sum &gt;= 5000 Then Exit For 		</a:t>
            </a:r>
            <a:r>
              <a:rPr lang="en-US" altLang="zh-CN" dirty="0" smtClean="0"/>
              <a:t>' </a:t>
            </a:r>
            <a:r>
              <a:rPr lang="zh-CN" altLang="zh-CN" dirty="0"/>
              <a:t>当和大于等于</a:t>
            </a:r>
            <a:r>
              <a:rPr lang="en-US" altLang="zh-CN" dirty="0"/>
              <a:t>5000</a:t>
            </a:r>
            <a:r>
              <a:rPr lang="zh-CN" altLang="zh-CN" dirty="0"/>
              <a:t>时跳出循环</a:t>
            </a:r>
          </a:p>
          <a:p>
            <a:r>
              <a:rPr lang="en-US" altLang="zh-CN" dirty="0"/>
              <a:t>Next </a:t>
            </a:r>
            <a:r>
              <a:rPr lang="en-US" altLang="zh-CN" dirty="0" smtClean="0"/>
              <a:t>i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2742175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908" y="2751291"/>
            <a:ext cx="11880850" cy="1723600"/>
          </a:xfrm>
          <a:prstGeom prst="rect">
            <a:avLst/>
          </a:prstGeom>
          <a:solidFill>
            <a:srgbClr val="C30D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9781" tIns="59890" rIns="119781" bIns="59890"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6653204" y="3307098"/>
            <a:ext cx="3710742" cy="630621"/>
          </a:xfrm>
          <a:prstGeom prst="rect">
            <a:avLst/>
          </a:prstGeom>
          <a:effectLst>
            <a:outerShdw blurRad="63500" dir="12600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lIns="60639" tIns="30321" rIns="60639" bIns="30321">
            <a:spAutoFit/>
          </a:bodyPr>
          <a:lstStyle/>
          <a:p>
            <a:r>
              <a:rPr lang="en-US" altLang="zh-CN" sz="3700" b="1" dirty="0" smtClean="0">
                <a:solidFill>
                  <a:schemeClr val="bg1"/>
                </a:solidFill>
                <a:latin typeface="Century Gothic"/>
              </a:rPr>
              <a:t>—</a:t>
            </a:r>
            <a:r>
              <a:rPr lang="zh-CN" altLang="zh-CN" sz="3600" b="1" dirty="0">
                <a:solidFill>
                  <a:schemeClr val="bg1"/>
                </a:solidFill>
              </a:rPr>
              <a:t>函数及其应用</a:t>
            </a:r>
          </a:p>
        </p:txBody>
      </p:sp>
      <p:sp>
        <p:nvSpPr>
          <p:cNvPr id="24" name="TextBox 62"/>
          <p:cNvSpPr txBox="1"/>
          <p:nvPr/>
        </p:nvSpPr>
        <p:spPr>
          <a:xfrm>
            <a:off x="8665485" y="19771"/>
            <a:ext cx="3157937" cy="380111"/>
          </a:xfrm>
          <a:prstGeom prst="rect">
            <a:avLst/>
          </a:prstGeom>
          <a:noFill/>
        </p:spPr>
        <p:txBody>
          <a:bodyPr wrap="square" lIns="119781" tIns="59890" rIns="119781" bIns="59890" rtlCol="0">
            <a:spAutoFit/>
          </a:bodyPr>
          <a:lstStyle/>
          <a:p>
            <a:r>
              <a:rPr lang="en-US" altLang="zh-CN" sz="1600" dirty="0">
                <a:ea typeface="创艺简老宋" pitchFamily="2" charset="-122"/>
              </a:rPr>
              <a:t>Visual Basic.NET</a:t>
            </a:r>
            <a:r>
              <a:rPr lang="zh-CN" altLang="zh-CN" sz="1600" dirty="0">
                <a:ea typeface="创艺简老宋" pitchFamily="2" charset="-122"/>
              </a:rPr>
              <a:t>实用教程（第</a:t>
            </a:r>
            <a:r>
              <a:rPr lang="en-US" altLang="zh-CN" sz="1600" dirty="0">
                <a:ea typeface="创艺简老宋" pitchFamily="2" charset="-122"/>
              </a:rPr>
              <a:t>3</a:t>
            </a:r>
            <a:r>
              <a:rPr lang="zh-CN" altLang="zh-CN" sz="1600" dirty="0">
                <a:ea typeface="创艺简老宋" pitchFamily="2" charset="-122"/>
              </a:rPr>
              <a:t>版）</a:t>
            </a:r>
          </a:p>
        </p:txBody>
      </p:sp>
      <p:sp>
        <p:nvSpPr>
          <p:cNvPr id="25" name="TextBox 63"/>
          <p:cNvSpPr txBox="1"/>
          <p:nvPr/>
        </p:nvSpPr>
        <p:spPr>
          <a:xfrm>
            <a:off x="9400385" y="5881185"/>
            <a:ext cx="2139773" cy="382560"/>
          </a:xfrm>
          <a:prstGeom prst="rect">
            <a:avLst/>
          </a:prstGeom>
          <a:noFill/>
        </p:spPr>
        <p:txBody>
          <a:bodyPr wrap="square" lIns="119781" tIns="59890" rIns="119781" bIns="59890" rtlCol="0">
            <a:spAutoFit/>
          </a:bodyPr>
          <a:lstStyle/>
          <a:p>
            <a:pPr algn="ctr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主编：郑阿奇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6" name="business freedom [高质量]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028603" y="146029"/>
            <a:ext cx="792056" cy="81073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780523" y="1128100"/>
            <a:ext cx="8583423" cy="742337"/>
          </a:xfrm>
          <a:prstGeom prst="rect">
            <a:avLst/>
          </a:prstGeom>
          <a:noFill/>
        </p:spPr>
        <p:txBody>
          <a:bodyPr wrap="square" lIns="95077" tIns="47539" rIns="95077" bIns="47539" rtlCol="0">
            <a:spAutoFit/>
          </a:bodyPr>
          <a:lstStyle/>
          <a:p>
            <a:r>
              <a:rPr lang="zh-CN" altLang="zh-CN" sz="4200" dirty="0" smtClean="0">
                <a:solidFill>
                  <a:srgbClr val="C00000"/>
                </a:solidFill>
                <a:latin typeface="方正大黑简体" pitchFamily="2" charset="-122"/>
                <a:ea typeface="方正大黑简体" pitchFamily="2" charset="-122"/>
              </a:rPr>
              <a:t>第</a:t>
            </a:r>
            <a:r>
              <a:rPr lang="en-US" altLang="zh-CN" sz="4200" dirty="0" smtClean="0">
                <a:solidFill>
                  <a:srgbClr val="C00000"/>
                </a:solidFill>
                <a:latin typeface="方正大黑简体" pitchFamily="2" charset="-122"/>
                <a:ea typeface="方正大黑简体" pitchFamily="2" charset="-122"/>
              </a:rPr>
              <a:t>3</a:t>
            </a:r>
            <a:r>
              <a:rPr lang="zh-CN" altLang="zh-CN" sz="4200" dirty="0" smtClean="0">
                <a:solidFill>
                  <a:srgbClr val="C00000"/>
                </a:solidFill>
                <a:latin typeface="方正大黑简体" pitchFamily="2" charset="-122"/>
                <a:ea typeface="方正大黑简体" pitchFamily="2" charset="-122"/>
              </a:rPr>
              <a:t>章</a:t>
            </a:r>
            <a:r>
              <a:rPr lang="en-US" altLang="zh-CN" sz="4200" dirty="0" smtClean="0">
                <a:solidFill>
                  <a:srgbClr val="C00000"/>
                </a:solidFill>
                <a:latin typeface="方正大黑简体" pitchFamily="2" charset="-122"/>
                <a:ea typeface="方正大黑简体" pitchFamily="2" charset="-122"/>
              </a:rPr>
              <a:t>   </a:t>
            </a:r>
            <a:r>
              <a:rPr lang="en-US" altLang="zh-CN" sz="4200" dirty="0">
                <a:solidFill>
                  <a:srgbClr val="C00000"/>
                </a:solidFill>
                <a:latin typeface="方正大黑简体" pitchFamily="2" charset="-122"/>
                <a:ea typeface="方正大黑简体" pitchFamily="2" charset="-122"/>
              </a:rPr>
              <a:t>Visual Basic.NET</a:t>
            </a:r>
            <a:r>
              <a:rPr lang="zh-CN" altLang="zh-CN" sz="4200" dirty="0">
                <a:solidFill>
                  <a:srgbClr val="C00000"/>
                </a:solidFill>
                <a:latin typeface="方正大黑简体" pitchFamily="2" charset="-122"/>
                <a:ea typeface="方正大黑简体" pitchFamily="2" charset="-122"/>
              </a:rPr>
              <a:t>语言基础</a:t>
            </a:r>
          </a:p>
        </p:txBody>
      </p:sp>
    </p:spTree>
    <p:extLst>
      <p:ext uri="{BB962C8B-B14F-4D97-AF65-F5344CB8AC3E}">
        <p14:creationId xmlns:p14="http://schemas.microsoft.com/office/powerpoint/2010/main" val="4141171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 advTm="0">
        <p14:vortex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350"/>
                            </p:stCondLst>
                            <p:childTnLst>
                              <p:par>
                                <p:cTn id="1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650"/>
                            </p:stCondLst>
                            <p:childTnLst>
                              <p:par>
                                <p:cTn id="2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29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6"/>
                </p:tgtEl>
              </p:cMediaNode>
            </p:audio>
          </p:childTnLst>
        </p:cTn>
      </p:par>
    </p:tnLst>
    <p:bldLst>
      <p:bldP spid="5" grpId="0" animBg="1"/>
      <p:bldP spid="22" grpId="0"/>
      <p:bldP spid="24" grpId="0"/>
      <p:bldP spid="25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9"/>
          <p:cNvSpPr txBox="1"/>
          <p:nvPr/>
        </p:nvSpPr>
        <p:spPr>
          <a:xfrm>
            <a:off x="621887" y="109260"/>
            <a:ext cx="4619963" cy="474905"/>
          </a:xfrm>
          <a:prstGeom prst="rect">
            <a:avLst/>
          </a:prstGeom>
          <a:noFill/>
        </p:spPr>
        <p:txBody>
          <a:bodyPr wrap="square" lIns="119792" tIns="59896" rIns="119792" bIns="59896" rtlCol="0">
            <a:spAutoFit/>
          </a:bodyPr>
          <a:lstStyle>
            <a:defPPr>
              <a:defRPr lang="zh-CN"/>
            </a:defPPr>
            <a:lvl1pPr>
              <a:defRPr sz="2300" b="1">
                <a:blipFill>
                  <a:blip r:embed="rId2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zh-CN" dirty="0"/>
              <a:t>函数及其应用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41991" y="839972"/>
            <a:ext cx="9122735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6088"/>
            <a:r>
              <a:rPr lang="zh-CN" altLang="zh-CN" dirty="0"/>
              <a:t>函数可以有返回值，应注意返回值的数据类型。例如，</a:t>
            </a:r>
            <a:r>
              <a:rPr lang="en-US" altLang="zh-CN" dirty="0"/>
              <a:t>y = </a:t>
            </a:r>
            <a:r>
              <a:rPr lang="en-US" altLang="zh-CN" dirty="0" err="1"/>
              <a:t>CBool</a:t>
            </a:r>
            <a:r>
              <a:rPr lang="en-US" altLang="zh-CN" dirty="0"/>
              <a:t>(x)</a:t>
            </a:r>
            <a:r>
              <a:rPr lang="zh-CN" altLang="zh-CN" dirty="0"/>
              <a:t>的返回值是</a:t>
            </a:r>
            <a:r>
              <a:rPr lang="en-US" altLang="zh-CN" dirty="0"/>
              <a:t>Boolean</a:t>
            </a:r>
            <a:r>
              <a:rPr lang="zh-CN" altLang="zh-CN" dirty="0"/>
              <a:t>型。在程序中调用函数的语法格式如下</a:t>
            </a:r>
            <a:r>
              <a:rPr lang="zh-CN" altLang="zh-CN" dirty="0" smtClean="0"/>
              <a:t>：</a:t>
            </a:r>
            <a:endParaRPr lang="zh-CN" altLang="zh-CN" dirty="0"/>
          </a:p>
        </p:txBody>
      </p:sp>
      <p:sp>
        <p:nvSpPr>
          <p:cNvPr id="4" name="圆角矩形 3"/>
          <p:cNvSpPr/>
          <p:nvPr/>
        </p:nvSpPr>
        <p:spPr>
          <a:xfrm>
            <a:off x="1610386" y="1426270"/>
            <a:ext cx="7884487" cy="391597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zh-CN" dirty="0"/>
              <a:t>函数名</a:t>
            </a:r>
            <a:r>
              <a:rPr lang="en-US" altLang="zh-CN" dirty="0"/>
              <a:t>(</a:t>
            </a:r>
            <a:r>
              <a:rPr lang="zh-CN" altLang="zh-CN" dirty="0"/>
              <a:t>参数</a:t>
            </a:r>
            <a:r>
              <a:rPr lang="en-US" altLang="zh-CN" dirty="0"/>
              <a:t>1,</a:t>
            </a:r>
            <a:r>
              <a:rPr lang="zh-CN" altLang="zh-CN" dirty="0"/>
              <a:t>参数</a:t>
            </a:r>
            <a:r>
              <a:rPr lang="en-US" altLang="zh-CN" dirty="0"/>
              <a:t>2,</a:t>
            </a:r>
            <a:r>
              <a:rPr lang="zh-CN" altLang="zh-CN" dirty="0"/>
              <a:t>…</a:t>
            </a:r>
            <a:r>
              <a:rPr lang="en-US" altLang="zh-CN" dirty="0"/>
              <a:t>)</a:t>
            </a:r>
            <a:endParaRPr lang="zh-CN" altLang="zh-CN" dirty="0"/>
          </a:p>
        </p:txBody>
      </p:sp>
      <p:sp>
        <p:nvSpPr>
          <p:cNvPr id="5" name="TextBox 4"/>
          <p:cNvSpPr txBox="1"/>
          <p:nvPr/>
        </p:nvSpPr>
        <p:spPr>
          <a:xfrm>
            <a:off x="1041991" y="1913861"/>
            <a:ext cx="8910083" cy="1400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6088"/>
            <a:r>
              <a:rPr lang="zh-CN" altLang="zh-CN" dirty="0"/>
              <a:t>其中：</a:t>
            </a:r>
          </a:p>
          <a:p>
            <a:pPr indent="446088"/>
            <a:r>
              <a:rPr lang="zh-CN" altLang="zh-CN" dirty="0"/>
              <a:t>（</a:t>
            </a:r>
            <a:r>
              <a:rPr lang="en-US" altLang="zh-CN" dirty="0"/>
              <a:t>1</a:t>
            </a:r>
            <a:r>
              <a:rPr lang="zh-CN" altLang="zh-CN" dirty="0"/>
              <a:t>）函数名是系统规定或用户定义的函数名称，一般具有一定的含义。如</a:t>
            </a:r>
            <a:r>
              <a:rPr lang="en-US" altLang="zh-CN" dirty="0"/>
              <a:t>Sin(x)</a:t>
            </a:r>
            <a:r>
              <a:rPr lang="zh-CN" altLang="zh-CN" dirty="0"/>
              <a:t>表示求</a:t>
            </a:r>
            <a:r>
              <a:rPr lang="en-US" altLang="zh-CN" dirty="0"/>
              <a:t>x</a:t>
            </a:r>
            <a:r>
              <a:rPr lang="zh-CN" altLang="zh-CN" dirty="0"/>
              <a:t>的正弦函数值。</a:t>
            </a:r>
          </a:p>
          <a:p>
            <a:pPr indent="446088"/>
            <a:r>
              <a:rPr lang="zh-CN" altLang="zh-CN" dirty="0"/>
              <a:t>（</a:t>
            </a:r>
            <a:r>
              <a:rPr lang="en-US" altLang="zh-CN" dirty="0"/>
              <a:t>2</a:t>
            </a:r>
            <a:r>
              <a:rPr lang="zh-CN" altLang="zh-CN" dirty="0"/>
              <a:t>）参数</a:t>
            </a:r>
            <a:r>
              <a:rPr lang="en-US" altLang="zh-CN" dirty="0"/>
              <a:t>1,</a:t>
            </a:r>
            <a:r>
              <a:rPr lang="zh-CN" altLang="zh-CN" dirty="0"/>
              <a:t>参数</a:t>
            </a:r>
            <a:r>
              <a:rPr lang="en-US" altLang="zh-CN" dirty="0"/>
              <a:t>2,</a:t>
            </a:r>
            <a:r>
              <a:rPr lang="zh-CN" altLang="zh-CN" dirty="0"/>
              <a:t>…是函数的参数，其个数、排列次序和数据类型都应与系统规定或用户声明的原型完全相同</a:t>
            </a:r>
            <a:r>
              <a:rPr lang="zh-CN" altLang="zh-CN" dirty="0" smtClean="0"/>
              <a:t>。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3839225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 rot="2643114">
            <a:off x="3114465" y="2395270"/>
            <a:ext cx="1362721" cy="1447759"/>
            <a:chOff x="4819176" y="1662676"/>
            <a:chExt cx="2993523" cy="2989680"/>
          </a:xfrm>
        </p:grpSpPr>
        <p:grpSp>
          <p:nvGrpSpPr>
            <p:cNvPr id="5" name="组合 4"/>
            <p:cNvGrpSpPr/>
            <p:nvPr/>
          </p:nvGrpSpPr>
          <p:grpSpPr>
            <a:xfrm>
              <a:off x="4819176" y="1662676"/>
              <a:ext cx="2993523" cy="2989680"/>
              <a:chOff x="304800" y="673100"/>
              <a:chExt cx="4147845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7" name="矩形 6"/>
              <p:cNvSpPr>
                <a:spLocks/>
              </p:cNvSpPr>
              <p:nvPr/>
            </p:nvSpPr>
            <p:spPr>
              <a:xfrm>
                <a:off x="304800" y="673100"/>
                <a:ext cx="4147845" cy="4000500"/>
              </a:xfrm>
              <a:prstGeom prst="rect">
                <a:avLst/>
              </a:prstGeom>
              <a:gradFill>
                <a:gsLst>
                  <a:gs pos="0">
                    <a:sysClr val="window" lastClr="FFFFFF"/>
                  </a:gs>
                  <a:gs pos="55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65000"/>
                    </a:sysClr>
                  </a:gs>
                </a:gsLst>
                <a:lin ang="81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kern="0">
                  <a:solidFill>
                    <a:sysClr val="windowText" lastClr="000000"/>
                  </a:solidFill>
                  <a:latin typeface="Calibri"/>
                  <a:ea typeface="宋体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>
                <a:off x="399069" y="760412"/>
                <a:ext cx="3959307" cy="3825874"/>
              </a:xfrm>
              <a:prstGeom prst="rect">
                <a:avLst/>
              </a:prstGeom>
              <a:gradFill>
                <a:gsLst>
                  <a:gs pos="0">
                    <a:sysClr val="window" lastClr="FFFFFF"/>
                  </a:gs>
                  <a:gs pos="51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75000"/>
                    </a:sysClr>
                  </a:gs>
                </a:gsLst>
                <a:lin ang="189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kern="0">
                  <a:solidFill>
                    <a:sysClr val="window" lastClr="FFFFFF"/>
                  </a:solidFill>
                  <a:latin typeface="Calibri"/>
                  <a:ea typeface="宋体"/>
                </a:endParaRPr>
              </a:p>
            </p:txBody>
          </p:sp>
        </p:grpSp>
        <p:sp>
          <p:nvSpPr>
            <p:cNvPr id="6" name="矩形 5"/>
            <p:cNvSpPr/>
            <p:nvPr/>
          </p:nvSpPr>
          <p:spPr>
            <a:xfrm>
              <a:off x="5038399" y="1880357"/>
              <a:ext cx="2555077" cy="2554311"/>
            </a:xfrm>
            <a:prstGeom prst="rect">
              <a:avLst/>
            </a:prstGeom>
            <a:blipFill>
              <a:blip r:embed="rId2"/>
              <a:stretch>
                <a:fillRect/>
              </a:stretch>
            </a:blipFill>
            <a:ln w="28575" cap="flat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>
                <a:solidFill>
                  <a:sysClr val="window" lastClr="FFFFFF"/>
                </a:solidFill>
                <a:latin typeface="Palatino Linotype"/>
                <a:ea typeface="宋体"/>
              </a:endParaRPr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3260977" y="2612610"/>
            <a:ext cx="1069702" cy="1059378"/>
          </a:xfrm>
          <a:prstGeom prst="rect">
            <a:avLst/>
          </a:prstGeom>
          <a:noFill/>
        </p:spPr>
        <p:txBody>
          <a:bodyPr wrap="square" lIns="119792" tIns="59896" rIns="119792" bIns="59896" rtlCol="0">
            <a:spAutoFit/>
          </a:bodyPr>
          <a:lstStyle/>
          <a:p>
            <a:r>
              <a:rPr lang="en-US" altLang="zh-CN" sz="5900" b="1" dirty="0" smtClean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01</a:t>
            </a:r>
            <a:endParaRPr lang="zh-CN" altLang="en-US" sz="5900" b="1" dirty="0">
              <a:solidFill>
                <a:schemeClr val="bg1"/>
              </a:solidFill>
              <a:latin typeface="Roboto Black" panose="02000000000000000000" pitchFamily="2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334352" y="2664540"/>
            <a:ext cx="1840984" cy="490294"/>
          </a:xfrm>
          <a:prstGeom prst="rect">
            <a:avLst/>
          </a:prstGeom>
          <a:noFill/>
        </p:spPr>
        <p:txBody>
          <a:bodyPr wrap="square" lIns="119792" tIns="59896" rIns="119792" bIns="59896" rtlCol="0">
            <a:spAutoFit/>
          </a:bodyPr>
          <a:lstStyle>
            <a:defPPr>
              <a:defRPr lang="zh-CN"/>
            </a:defPPr>
            <a:lvl1pPr>
              <a:defRPr sz="4300" b="1">
                <a:blipFill>
                  <a:blip r:embed="rId2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zh-CN" sz="2400" dirty="0" smtClean="0"/>
              <a:t>算</a:t>
            </a:r>
            <a:r>
              <a:rPr lang="en-US" altLang="zh-CN" sz="2400" dirty="0" smtClean="0"/>
              <a:t> </a:t>
            </a:r>
            <a:r>
              <a:rPr lang="zh-CN" altLang="zh-CN" sz="2400" dirty="0" smtClean="0"/>
              <a:t>术</a:t>
            </a:r>
            <a:r>
              <a:rPr lang="en-US" altLang="zh-CN" sz="2400" dirty="0" smtClean="0"/>
              <a:t> </a:t>
            </a:r>
            <a:r>
              <a:rPr lang="zh-CN" altLang="zh-CN" sz="2400" dirty="0" smtClean="0"/>
              <a:t>函</a:t>
            </a:r>
            <a:r>
              <a:rPr lang="en-US" altLang="zh-CN" sz="2400" dirty="0" smtClean="0"/>
              <a:t> </a:t>
            </a:r>
            <a:r>
              <a:rPr lang="zh-CN" altLang="zh-CN" sz="2400" dirty="0" smtClean="0"/>
              <a:t>数</a:t>
            </a:r>
            <a:endParaRPr lang="zh-CN" altLang="zh-CN" sz="2400" dirty="0"/>
          </a:p>
        </p:txBody>
      </p:sp>
      <p:cxnSp>
        <p:nvCxnSpPr>
          <p:cNvPr id="11" name="直接连接符 10"/>
          <p:cNvCxnSpPr/>
          <p:nvPr/>
        </p:nvCxnSpPr>
        <p:spPr>
          <a:xfrm>
            <a:off x="4890796" y="3157833"/>
            <a:ext cx="2615790" cy="0"/>
          </a:xfrm>
          <a:prstGeom prst="line">
            <a:avLst/>
          </a:prstGeom>
          <a:ln>
            <a:solidFill>
              <a:srgbClr val="AE00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MH_Others_1"/>
          <p:cNvSpPr txBox="1"/>
          <p:nvPr/>
        </p:nvSpPr>
        <p:spPr>
          <a:xfrm>
            <a:off x="4542567" y="1414219"/>
            <a:ext cx="2868858" cy="505683"/>
          </a:xfrm>
          <a:prstGeom prst="rect">
            <a:avLst/>
          </a:prstGeom>
          <a:noFill/>
        </p:spPr>
        <p:txBody>
          <a:bodyPr wrap="square" lIns="119792" tIns="59896" rIns="119792" bIns="59896">
            <a:spAutoFit/>
          </a:bodyPr>
          <a:lstStyle/>
          <a:p>
            <a:pPr algn="ctr">
              <a:defRPr/>
            </a:pPr>
            <a:r>
              <a:rPr lang="en-US" altLang="zh-CN" sz="2500" spc="394" dirty="0">
                <a:solidFill>
                  <a:srgbClr val="C40001"/>
                </a:solidFill>
                <a:latin typeface="方正大黑简体" panose="03000509000000000000" pitchFamily="65" charset="-122"/>
                <a:ea typeface="方正大黑简体" panose="03000509000000000000" pitchFamily="65" charset="-122"/>
              </a:rPr>
              <a:t>Contents</a:t>
            </a:r>
            <a:endParaRPr lang="zh-CN" altLang="en-US" sz="2500" spc="394" dirty="0">
              <a:solidFill>
                <a:srgbClr val="C40001"/>
              </a:solidFill>
              <a:latin typeface="方正大黑简体" panose="03000509000000000000" pitchFamily="65" charset="-122"/>
              <a:ea typeface="方正大黑简体" panose="03000509000000000000" pitchFamily="65" charset="-122"/>
            </a:endParaRPr>
          </a:p>
        </p:txBody>
      </p:sp>
      <p:sp>
        <p:nvSpPr>
          <p:cNvPr id="19" name="MH_Others_2"/>
          <p:cNvSpPr txBox="1">
            <a:spLocks noChangeArrowheads="1"/>
          </p:cNvSpPr>
          <p:nvPr/>
        </p:nvSpPr>
        <p:spPr bwMode="auto">
          <a:xfrm>
            <a:off x="4146923" y="439097"/>
            <a:ext cx="3612710" cy="878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19792" tIns="59896" rIns="119792" bIns="59896"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itchFamily="34" charset="0"/>
              <a:buChar char="•"/>
              <a:defRPr sz="21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5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itchFamily="34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itchFamily="34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itchFamily="34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itchFamily="34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zh-CN" altLang="en-US" sz="5300">
                <a:solidFill>
                  <a:srgbClr val="AE0001"/>
                </a:solidFill>
                <a:latin typeface="方正大黑简体" panose="03000509000000000000" pitchFamily="65" charset="-122"/>
                <a:ea typeface="方正大黑简体" panose="03000509000000000000" pitchFamily="65" charset="-122"/>
              </a:rPr>
              <a:t>目录</a:t>
            </a:r>
            <a:endParaRPr lang="zh-CN" altLang="en-US" sz="5300" dirty="0">
              <a:solidFill>
                <a:srgbClr val="AE0001"/>
              </a:solidFill>
              <a:latin typeface="方正大黑简体" panose="03000509000000000000" pitchFamily="65" charset="-122"/>
              <a:ea typeface="方正大黑简体" panose="03000509000000000000" pitchFamily="65" charset="-122"/>
            </a:endParaRPr>
          </a:p>
        </p:txBody>
      </p:sp>
      <p:cxnSp>
        <p:nvCxnSpPr>
          <p:cNvPr id="20" name="直接连接符 19"/>
          <p:cNvCxnSpPr/>
          <p:nvPr/>
        </p:nvCxnSpPr>
        <p:spPr>
          <a:xfrm>
            <a:off x="-12374" y="1687966"/>
            <a:ext cx="4931791" cy="0"/>
          </a:xfrm>
          <a:prstGeom prst="line">
            <a:avLst/>
          </a:prstGeom>
          <a:ln w="3175">
            <a:solidFill>
              <a:srgbClr val="C40001"/>
            </a:solidFill>
            <a:prstDash val="dash"/>
            <a:tail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>
            <a:off x="6962675" y="1687966"/>
            <a:ext cx="4923128" cy="0"/>
          </a:xfrm>
          <a:prstGeom prst="line">
            <a:avLst/>
          </a:prstGeom>
          <a:ln w="3175">
            <a:solidFill>
              <a:srgbClr val="C40001"/>
            </a:solidFill>
            <a:prstDash val="dash"/>
            <a:head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6408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 advTm="0">
        <p:checker/>
      </p:transition>
    </mc:Choice>
    <mc:Fallback xmlns="">
      <p:transition spd="slow" advTm="0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 tmFilter="0,0; .5, 1; 1, 1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5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5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50"/>
                            </p:stCondLst>
                            <p:childTnLst>
                              <p:par>
                                <p:cTn id="2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5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8" grpId="0"/>
      <p:bldP spid="19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9"/>
          <p:cNvSpPr txBox="1"/>
          <p:nvPr/>
        </p:nvSpPr>
        <p:spPr>
          <a:xfrm>
            <a:off x="621887" y="109260"/>
            <a:ext cx="4619963" cy="474905"/>
          </a:xfrm>
          <a:prstGeom prst="rect">
            <a:avLst/>
          </a:prstGeom>
          <a:noFill/>
        </p:spPr>
        <p:txBody>
          <a:bodyPr wrap="square" lIns="119792" tIns="59896" rIns="119792" bIns="59896" rtlCol="0">
            <a:spAutoFit/>
          </a:bodyPr>
          <a:lstStyle>
            <a:defPPr>
              <a:defRPr lang="zh-CN"/>
            </a:defPPr>
            <a:lvl1pPr>
              <a:defRPr sz="2300" b="1">
                <a:blipFill>
                  <a:blip r:embed="rId2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zh-CN" dirty="0" smtClean="0"/>
              <a:t>算</a:t>
            </a:r>
            <a:r>
              <a:rPr lang="en-US" altLang="zh-CN" dirty="0" smtClean="0"/>
              <a:t> </a:t>
            </a:r>
            <a:r>
              <a:rPr lang="zh-CN" altLang="zh-CN" dirty="0" smtClean="0"/>
              <a:t>术</a:t>
            </a:r>
            <a:r>
              <a:rPr lang="en-US" altLang="zh-CN" dirty="0" smtClean="0"/>
              <a:t> </a:t>
            </a:r>
            <a:r>
              <a:rPr lang="zh-CN" altLang="zh-CN" dirty="0" smtClean="0"/>
              <a:t>函</a:t>
            </a:r>
            <a:r>
              <a:rPr lang="en-US" altLang="zh-CN" dirty="0" smtClean="0"/>
              <a:t> </a:t>
            </a:r>
            <a:r>
              <a:rPr lang="zh-CN" altLang="zh-CN" dirty="0" smtClean="0"/>
              <a:t>数</a:t>
            </a:r>
            <a:endParaRPr lang="zh-CN" altLang="zh-CN" dirty="0"/>
          </a:p>
        </p:txBody>
      </p:sp>
      <p:sp>
        <p:nvSpPr>
          <p:cNvPr id="3" name="矩形 2"/>
          <p:cNvSpPr/>
          <p:nvPr/>
        </p:nvSpPr>
        <p:spPr>
          <a:xfrm>
            <a:off x="1143882" y="828913"/>
            <a:ext cx="2533066" cy="3539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dirty="0"/>
              <a:t>常用的算术函数见表</a:t>
            </a:r>
            <a:r>
              <a:rPr lang="en-US" altLang="zh-CN" dirty="0"/>
              <a:t>3.13</a:t>
            </a:r>
            <a:endParaRPr lang="zh-CN" altLang="en-US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2113549"/>
              </p:ext>
            </p:extLst>
          </p:nvPr>
        </p:nvGraphicFramePr>
        <p:xfrm>
          <a:off x="1360968" y="1278600"/>
          <a:ext cx="8825022" cy="4462980"/>
        </p:xfrm>
        <a:graphic>
          <a:graphicData uri="http://schemas.openxmlformats.org/drawingml/2006/table">
            <a:tbl>
              <a:tblPr firstRow="1" firstCol="1" bandRow="1" bandCol="1"/>
              <a:tblGrid>
                <a:gridCol w="1079802"/>
                <a:gridCol w="1264311"/>
                <a:gridCol w="2661763"/>
                <a:gridCol w="1899614"/>
                <a:gridCol w="1919532"/>
              </a:tblGrid>
              <a:tr h="223149">
                <a:tc>
                  <a:txBody>
                    <a:bodyPr/>
                    <a:lstStyle/>
                    <a:p>
                      <a:pPr algn="ctr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zh-CN" sz="1400" b="1" kern="1050" dirty="0">
                          <a:effectLst/>
                          <a:latin typeface="Times New Roman"/>
                          <a:ea typeface="宋体"/>
                        </a:rPr>
                        <a:t>函数名</a:t>
                      </a:r>
                      <a:endParaRPr lang="zh-CN" sz="1400" kern="105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10">
                      <a:fgClr>
                        <a:srgbClr val="FFFFFF"/>
                      </a:fgClr>
                      <a:bgClr>
                        <a:srgbClr val="E5E5E5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zh-CN" sz="1400" b="1" kern="1050">
                          <a:effectLst/>
                          <a:latin typeface="Times New Roman"/>
                          <a:ea typeface="宋体"/>
                        </a:rPr>
                        <a:t>返回类型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10">
                      <a:fgClr>
                        <a:srgbClr val="FFFFFF"/>
                      </a:fgClr>
                      <a:bgClr>
                        <a:srgbClr val="E5E5E5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zh-CN" sz="1400" b="1" kern="1050">
                          <a:effectLst/>
                          <a:latin typeface="Times New Roman"/>
                          <a:ea typeface="宋体"/>
                        </a:rPr>
                        <a:t>功能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10">
                      <a:fgClr>
                        <a:srgbClr val="FFFFFF"/>
                      </a:fgClr>
                      <a:bgClr>
                        <a:srgbClr val="E5E5E5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zh-CN" sz="1400" b="1" kern="1050">
                          <a:effectLst/>
                          <a:latin typeface="Times New Roman"/>
                          <a:ea typeface="宋体"/>
                        </a:rPr>
                        <a:t>例子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10">
                      <a:fgClr>
                        <a:srgbClr val="FFFFFF"/>
                      </a:fgClr>
                      <a:bgClr>
                        <a:srgbClr val="E5E5E5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zh-CN" sz="1400" b="1" kern="1050">
                          <a:effectLst/>
                          <a:latin typeface="Times New Roman"/>
                          <a:ea typeface="宋体"/>
                        </a:rPr>
                        <a:t>返回值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10">
                      <a:fgClr>
                        <a:srgbClr val="FFFFFF"/>
                      </a:fgClr>
                      <a:bgClr>
                        <a:srgbClr val="E5E5E5"/>
                      </a:bgClr>
                    </a:pattFill>
                  </a:tcPr>
                </a:tc>
              </a:tr>
              <a:tr h="223149">
                <a:tc>
                  <a:txBody>
                    <a:bodyPr/>
                    <a:lstStyle/>
                    <a:p>
                      <a:pPr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Abs(x)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与</a:t>
                      </a: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x</a:t>
                      </a: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同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x</a:t>
                      </a: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的绝对值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Abs(-50.3)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50.3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3149">
                <a:tc>
                  <a:txBody>
                    <a:bodyPr/>
                    <a:lstStyle/>
                    <a:p>
                      <a:pPr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Atan(x)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Double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角度</a:t>
                      </a: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x</a:t>
                      </a: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的反正切值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4 * Atan(1)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3.14159265358979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3149">
                <a:tc>
                  <a:txBody>
                    <a:bodyPr/>
                    <a:lstStyle/>
                    <a:p>
                      <a:pPr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Cos(x)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Double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角度</a:t>
                      </a: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x</a:t>
                      </a: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的余弦值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Cos(60*3.14/180)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0.5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3149">
                <a:tc>
                  <a:txBody>
                    <a:bodyPr/>
                    <a:lstStyle/>
                    <a:p>
                      <a:pPr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Exp(x)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Double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e(</a:t>
                      </a: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自然对数的底</a:t>
                      </a: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)</a:t>
                      </a: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的幂值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Exp(x)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e</a:t>
                      </a: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的</a:t>
                      </a: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x</a:t>
                      </a: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次幂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3149">
                <a:tc>
                  <a:txBody>
                    <a:bodyPr/>
                    <a:lstStyle/>
                    <a:p>
                      <a:pPr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Fix(x)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Double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x</a:t>
                      </a: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的整数部分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Fix(-99.8)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-99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3149">
                <a:tc>
                  <a:txBody>
                    <a:bodyPr/>
                    <a:lstStyle/>
                    <a:p>
                      <a:pPr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Int(x)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 dirty="0">
                          <a:effectLst/>
                          <a:latin typeface="Times New Roman"/>
                          <a:ea typeface="宋体"/>
                        </a:rPr>
                        <a:t>Double</a:t>
                      </a:r>
                      <a:endParaRPr lang="zh-CN" sz="1400" kern="105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x</a:t>
                      </a: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的整数部分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Int(-99.8)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-100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3149">
                <a:tc>
                  <a:txBody>
                    <a:bodyPr/>
                    <a:lstStyle/>
                    <a:p>
                      <a:pPr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Log(x)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Double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x</a:t>
                      </a: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的自然对数值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Log(x)/Log(10)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以</a:t>
                      </a: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10</a:t>
                      </a: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为底的</a:t>
                      </a: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x</a:t>
                      </a: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对数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69447">
                <a:tc>
                  <a:txBody>
                    <a:bodyPr/>
                    <a:lstStyle/>
                    <a:p>
                      <a:pPr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Sgn(x)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Integer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x &gt; 0          </a:t>
                      </a: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返回</a:t>
                      </a: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  1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  <a:p>
                      <a:pPr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x = 0          </a:t>
                      </a: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返回</a:t>
                      </a: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  0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  <a:p>
                      <a:pPr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x&lt; 0           </a:t>
                      </a: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返回</a:t>
                      </a: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  -1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Sgn(12)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  <a:p>
                      <a:pPr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Sgn(0)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  <a:p>
                      <a:pPr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Sgn(-2.4)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1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  <a:p>
                      <a:pPr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0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  <a:p>
                      <a:pPr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-1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3149">
                <a:tc>
                  <a:txBody>
                    <a:bodyPr/>
                    <a:lstStyle/>
                    <a:p>
                      <a:pPr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Sin(x)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Double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x</a:t>
                      </a: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的正弦函数值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Sin(30*3.14/180)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0.5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3149">
                <a:tc>
                  <a:txBody>
                    <a:bodyPr/>
                    <a:lstStyle/>
                    <a:p>
                      <a:pPr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Sqrt(x)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Double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x</a:t>
                      </a: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的平方根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Sqrt(4)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2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3149">
                <a:tc>
                  <a:txBody>
                    <a:bodyPr/>
                    <a:lstStyle/>
                    <a:p>
                      <a:pPr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Tan(x)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Double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角度</a:t>
                      </a: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x</a:t>
                      </a: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的正切值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Tan(60*3.14/180)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1.73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3149">
                <a:tc>
                  <a:txBody>
                    <a:bodyPr/>
                    <a:lstStyle/>
                    <a:p>
                      <a:pPr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Val(x)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Double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字符串的数值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Val("24 and 57")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24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3149">
                <a:tc>
                  <a:txBody>
                    <a:bodyPr/>
                    <a:lstStyle/>
                    <a:p>
                      <a:pPr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Asc(x)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Integer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字符串首字母的</a:t>
                      </a: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ASCII</a:t>
                      </a: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码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Asc("a")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97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3149">
                <a:tc>
                  <a:txBody>
                    <a:bodyPr/>
                    <a:lstStyle/>
                    <a:p>
                      <a:pPr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Chr(x)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String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ASCII</a:t>
                      </a: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码指定的字符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Chr(65)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A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3149">
                <a:tc>
                  <a:txBody>
                    <a:bodyPr/>
                    <a:lstStyle/>
                    <a:p>
                      <a:pPr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Str(x)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String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数值转换成字符串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Str(-459.65)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"-459.65"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3149">
                <a:tc>
                  <a:txBody>
                    <a:bodyPr/>
                    <a:lstStyle/>
                    <a:p>
                      <a:pPr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Hex(x)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String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十六进制数值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Hex(10)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A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3149">
                <a:tc>
                  <a:txBody>
                    <a:bodyPr/>
                    <a:lstStyle/>
                    <a:p>
                      <a:pPr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Oct(x)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String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八进制数值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Oct(8)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 dirty="0">
                          <a:effectLst/>
                          <a:latin typeface="Times New Roman"/>
                          <a:ea typeface="宋体"/>
                        </a:rPr>
                        <a:t>10</a:t>
                      </a:r>
                      <a:endParaRPr lang="zh-CN" sz="1400" kern="105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02128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diamond/>
      </p:transition>
    </mc:Choice>
    <mc:Fallback xmlns="">
      <p:transition spd="slow">
        <p:diamond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9"/>
          <p:cNvSpPr txBox="1"/>
          <p:nvPr/>
        </p:nvSpPr>
        <p:spPr>
          <a:xfrm>
            <a:off x="621887" y="109260"/>
            <a:ext cx="4619963" cy="474905"/>
          </a:xfrm>
          <a:prstGeom prst="rect">
            <a:avLst/>
          </a:prstGeom>
          <a:noFill/>
        </p:spPr>
        <p:txBody>
          <a:bodyPr wrap="square" lIns="119792" tIns="59896" rIns="119792" bIns="59896" rtlCol="0">
            <a:spAutoFit/>
          </a:bodyPr>
          <a:lstStyle>
            <a:defPPr>
              <a:defRPr lang="zh-CN"/>
            </a:defPPr>
            <a:lvl1pPr>
              <a:defRPr sz="2300" b="1">
                <a:blipFill>
                  <a:blip r:embed="rId3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zh-CN" dirty="0" smtClean="0"/>
              <a:t>算</a:t>
            </a:r>
            <a:r>
              <a:rPr lang="en-US" altLang="zh-CN" dirty="0" smtClean="0"/>
              <a:t> </a:t>
            </a:r>
            <a:r>
              <a:rPr lang="zh-CN" altLang="zh-CN" dirty="0" smtClean="0"/>
              <a:t>术</a:t>
            </a:r>
            <a:r>
              <a:rPr lang="en-US" altLang="zh-CN" dirty="0" smtClean="0"/>
              <a:t> </a:t>
            </a:r>
            <a:r>
              <a:rPr lang="zh-CN" altLang="zh-CN" dirty="0" smtClean="0"/>
              <a:t>函</a:t>
            </a:r>
            <a:r>
              <a:rPr lang="en-US" altLang="zh-CN" dirty="0" smtClean="0"/>
              <a:t> </a:t>
            </a:r>
            <a:r>
              <a:rPr lang="zh-CN" altLang="zh-CN" dirty="0" smtClean="0"/>
              <a:t>数</a:t>
            </a:r>
            <a:endParaRPr lang="zh-CN" altLang="zh-CN" dirty="0"/>
          </a:p>
        </p:txBody>
      </p:sp>
      <p:sp>
        <p:nvSpPr>
          <p:cNvPr id="3" name="TextBox 2"/>
          <p:cNvSpPr txBox="1"/>
          <p:nvPr/>
        </p:nvSpPr>
        <p:spPr>
          <a:xfrm>
            <a:off x="1158949" y="882502"/>
            <a:ext cx="707065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dirty="0"/>
              <a:t>【例</a:t>
            </a:r>
            <a:r>
              <a:rPr lang="en-US" altLang="zh-CN" dirty="0"/>
              <a:t>3.11</a:t>
            </a:r>
            <a:r>
              <a:rPr lang="zh-CN" altLang="zh-CN" dirty="0"/>
              <a:t>】 制作一个万年历，用来查看某年的元旦是星期几。</a:t>
            </a:r>
          </a:p>
          <a:p>
            <a:r>
              <a:rPr lang="zh-CN" altLang="zh-CN" dirty="0"/>
              <a:t>确定某年的元旦是星期几可由下式得出</a:t>
            </a:r>
            <a:r>
              <a:rPr lang="zh-CN" altLang="zh-CN" dirty="0" smtClean="0"/>
              <a:t>：</a:t>
            </a:r>
            <a:endParaRPr lang="zh-CN" altLang="zh-CN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1188085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48985658"/>
              </p:ext>
            </p:extLst>
          </p:nvPr>
        </p:nvGraphicFramePr>
        <p:xfrm>
          <a:off x="3498112" y="1498055"/>
          <a:ext cx="3140708" cy="6603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46" r:id="rId4" imgW="1866090" imgH="393529" progId="Equation.DSMT4">
                  <p:embed/>
                </p:oleObj>
              </mc:Choice>
              <mc:Fallback>
                <p:oleObj r:id="rId4" imgW="1866090" imgH="393529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98112" y="1498055"/>
                        <a:ext cx="3140708" cy="66035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0"/>
            <a:ext cx="1188085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76892912"/>
              </p:ext>
            </p:extLst>
          </p:nvPr>
        </p:nvGraphicFramePr>
        <p:xfrm>
          <a:off x="4017500" y="2211570"/>
          <a:ext cx="2448700" cy="2764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47" r:id="rId6" imgW="1168400" imgH="190500" progId="Equation.DSMT4">
                  <p:embed/>
                </p:oleObj>
              </mc:Choice>
              <mc:Fallback>
                <p:oleObj r:id="rId6" imgW="1168400" imgH="1905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17500" y="2211570"/>
                        <a:ext cx="2448700" cy="27644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733646" y="2711302"/>
            <a:ext cx="9377917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6088"/>
            <a:r>
              <a:rPr lang="zh-CN" altLang="zh-CN" dirty="0"/>
              <a:t>式中，</a:t>
            </a:r>
            <a:r>
              <a:rPr lang="en-US" altLang="zh-CN" i="1" dirty="0"/>
              <a:t>Y</a:t>
            </a:r>
            <a:r>
              <a:rPr lang="zh-CN" altLang="zh-CN" dirty="0"/>
              <a:t>为某年公元年号，计算出的</a:t>
            </a:r>
            <a:r>
              <a:rPr lang="en-US" altLang="zh-CN" i="1" dirty="0"/>
              <a:t>K</a:t>
            </a:r>
            <a:r>
              <a:rPr lang="zh-CN" altLang="zh-CN" dirty="0"/>
              <a:t>为星期几，</a:t>
            </a:r>
            <a:r>
              <a:rPr lang="en-US" altLang="zh-CN" i="1" dirty="0"/>
              <a:t>K</a:t>
            </a:r>
            <a:r>
              <a:rPr lang="en-US" altLang="zh-CN" dirty="0"/>
              <a:t>= 0</a:t>
            </a:r>
            <a:r>
              <a:rPr lang="zh-CN" altLang="zh-CN" dirty="0"/>
              <a:t>为星期日，</a:t>
            </a:r>
            <a:r>
              <a:rPr lang="en-US" altLang="zh-CN" i="1" dirty="0"/>
              <a:t>K</a:t>
            </a:r>
            <a:r>
              <a:rPr lang="en-US" altLang="zh-CN" dirty="0"/>
              <a:t>=1</a:t>
            </a:r>
            <a:r>
              <a:rPr lang="zh-CN" altLang="zh-CN" dirty="0"/>
              <a:t>为星期一，…，依此类推。</a:t>
            </a:r>
          </a:p>
          <a:p>
            <a:pPr indent="446088"/>
            <a:r>
              <a:rPr lang="zh-CN" altLang="zh-CN" dirty="0"/>
              <a:t>功能及界面设计要求：从文本框（</a:t>
            </a:r>
            <a:r>
              <a:rPr lang="en-US" altLang="zh-CN" dirty="0" err="1"/>
              <a:t>txtYear</a:t>
            </a:r>
            <a:r>
              <a:rPr lang="zh-CN" altLang="zh-CN" dirty="0"/>
              <a:t>）输入年份，单击“查看”（</a:t>
            </a:r>
            <a:r>
              <a:rPr lang="en-US" altLang="zh-CN" dirty="0"/>
              <a:t>Button1</a:t>
            </a:r>
            <a:r>
              <a:rPr lang="zh-CN" altLang="zh-CN" dirty="0"/>
              <a:t>）按钮，在文本框（</a:t>
            </a:r>
            <a:r>
              <a:rPr lang="en-US" altLang="zh-CN" dirty="0" err="1"/>
              <a:t>txtDay</a:t>
            </a:r>
            <a:r>
              <a:rPr lang="zh-CN" altLang="zh-CN" dirty="0"/>
              <a:t>）中显示星期，运行结果如图</a:t>
            </a:r>
            <a:r>
              <a:rPr lang="en-US" altLang="zh-CN" dirty="0"/>
              <a:t>3.14</a:t>
            </a:r>
            <a:r>
              <a:rPr lang="zh-CN" altLang="zh-CN" dirty="0"/>
              <a:t>所示</a:t>
            </a:r>
            <a:r>
              <a:rPr lang="zh-CN" altLang="zh-CN" dirty="0" smtClean="0"/>
              <a:t>。</a:t>
            </a:r>
            <a:endParaRPr lang="zh-CN" altLang="zh-CN" dirty="0"/>
          </a:p>
        </p:txBody>
      </p:sp>
      <p:pic>
        <p:nvPicPr>
          <p:cNvPr id="64517" name="图片 38"/>
          <p:cNvPicPr>
            <a:picLocks noChangeAspect="1" noChangeArrowheads="1"/>
          </p:cNvPicPr>
          <p:nvPr/>
        </p:nvPicPr>
        <p:blipFill>
          <a:blip r:embed="rId8">
            <a:lum bright="-6000"/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5708" y="3588465"/>
            <a:ext cx="3352284" cy="1641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0036172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9"/>
          <p:cNvSpPr txBox="1"/>
          <p:nvPr/>
        </p:nvSpPr>
        <p:spPr>
          <a:xfrm>
            <a:off x="621887" y="109260"/>
            <a:ext cx="4619963" cy="474905"/>
          </a:xfrm>
          <a:prstGeom prst="rect">
            <a:avLst/>
          </a:prstGeom>
          <a:noFill/>
        </p:spPr>
        <p:txBody>
          <a:bodyPr wrap="square" lIns="119792" tIns="59896" rIns="119792" bIns="59896" rtlCol="0">
            <a:spAutoFit/>
          </a:bodyPr>
          <a:lstStyle>
            <a:defPPr>
              <a:defRPr lang="zh-CN"/>
            </a:defPPr>
            <a:lvl1pPr>
              <a:defRPr sz="2300" b="1">
                <a:blipFill>
                  <a:blip r:embed="rId2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zh-CN" dirty="0" smtClean="0"/>
              <a:t>算</a:t>
            </a:r>
            <a:r>
              <a:rPr lang="en-US" altLang="zh-CN" dirty="0" smtClean="0"/>
              <a:t> </a:t>
            </a:r>
            <a:r>
              <a:rPr lang="zh-CN" altLang="zh-CN" dirty="0" smtClean="0"/>
              <a:t>术</a:t>
            </a:r>
            <a:r>
              <a:rPr lang="en-US" altLang="zh-CN" dirty="0" smtClean="0"/>
              <a:t> </a:t>
            </a:r>
            <a:r>
              <a:rPr lang="zh-CN" altLang="zh-CN" dirty="0" smtClean="0"/>
              <a:t>函</a:t>
            </a:r>
            <a:r>
              <a:rPr lang="en-US" altLang="zh-CN" dirty="0" smtClean="0"/>
              <a:t> </a:t>
            </a:r>
            <a:r>
              <a:rPr lang="zh-CN" altLang="zh-CN" dirty="0" smtClean="0"/>
              <a:t>数</a:t>
            </a:r>
            <a:endParaRPr lang="zh-CN" altLang="zh-CN" dirty="0"/>
          </a:p>
        </p:txBody>
      </p:sp>
      <p:sp>
        <p:nvSpPr>
          <p:cNvPr id="3" name="矩形 2"/>
          <p:cNvSpPr/>
          <p:nvPr/>
        </p:nvSpPr>
        <p:spPr>
          <a:xfrm>
            <a:off x="1363667" y="882076"/>
            <a:ext cx="1710725" cy="3539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dirty="0"/>
              <a:t>程序代码如下：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363667" y="1236019"/>
            <a:ext cx="8846289" cy="3560832"/>
          </a:xfrm>
          <a:prstGeom prst="roundRect">
            <a:avLst>
              <a:gd name="adj" fmla="val 4287"/>
            </a:avLst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dirty="0"/>
              <a:t>Private Sub Button1_Click(</a:t>
            </a:r>
            <a:r>
              <a:rPr lang="en-US" altLang="zh-CN" dirty="0" err="1"/>
              <a:t>ByVal</a:t>
            </a:r>
            <a:r>
              <a:rPr lang="en-US" altLang="zh-CN" dirty="0"/>
              <a:t> sender As </a:t>
            </a:r>
            <a:r>
              <a:rPr lang="en-US" altLang="zh-CN" dirty="0" err="1"/>
              <a:t>System.Object</a:t>
            </a:r>
            <a:r>
              <a:rPr lang="en-US" altLang="zh-CN" dirty="0"/>
              <a:t>, </a:t>
            </a:r>
            <a:r>
              <a:rPr lang="en-US" altLang="zh-CN" dirty="0" err="1"/>
              <a:t>ByVal</a:t>
            </a:r>
            <a:r>
              <a:rPr lang="en-US" altLang="zh-CN" dirty="0"/>
              <a:t> e As </a:t>
            </a:r>
            <a:r>
              <a:rPr lang="en-US" altLang="zh-CN" dirty="0" err="1"/>
              <a:t>System.EventArgs</a:t>
            </a:r>
            <a:r>
              <a:rPr lang="en-US" altLang="zh-CN" dirty="0"/>
              <a:t>) </a:t>
            </a:r>
            <a:endParaRPr lang="zh-CN" altLang="zh-CN" dirty="0"/>
          </a:p>
          <a:p>
            <a:r>
              <a:rPr lang="en-US" altLang="zh-CN" dirty="0"/>
              <a:t>													Handles Button1.Click</a:t>
            </a:r>
            <a:endParaRPr lang="zh-CN" altLang="zh-CN" dirty="0"/>
          </a:p>
          <a:p>
            <a:r>
              <a:rPr lang="en-US" altLang="zh-CN" dirty="0"/>
              <a:t>    Dim Y, F, k As Integer</a:t>
            </a:r>
            <a:endParaRPr lang="zh-CN" altLang="zh-CN" dirty="0"/>
          </a:p>
          <a:p>
            <a:r>
              <a:rPr lang="en-US" altLang="zh-CN" dirty="0"/>
              <a:t>    Y = Val(</a:t>
            </a:r>
            <a:r>
              <a:rPr lang="en-US" altLang="zh-CN" dirty="0" err="1"/>
              <a:t>txtYear.Text</a:t>
            </a:r>
            <a:r>
              <a:rPr lang="en-US" altLang="zh-CN" dirty="0"/>
              <a:t>)</a:t>
            </a:r>
            <a:endParaRPr lang="zh-CN" altLang="zh-CN" dirty="0"/>
          </a:p>
          <a:p>
            <a:r>
              <a:rPr lang="en-US" altLang="zh-CN" dirty="0"/>
              <a:t>    F = </a:t>
            </a:r>
            <a:r>
              <a:rPr lang="en-US" altLang="zh-CN" dirty="0" err="1"/>
              <a:t>Int</a:t>
            </a:r>
            <a:r>
              <a:rPr lang="en-US" altLang="zh-CN" dirty="0"/>
              <a:t>((Y - 1) * (1 + 1 / 4 - 1 / 100 + 1 / 400) + 1)</a:t>
            </a:r>
            <a:endParaRPr lang="zh-CN" altLang="zh-CN" dirty="0"/>
          </a:p>
          <a:p>
            <a:r>
              <a:rPr lang="en-US" altLang="zh-CN" dirty="0"/>
              <a:t>    k = F - Fix(F / 7) * 7</a:t>
            </a:r>
            <a:endParaRPr lang="zh-CN" altLang="zh-CN" dirty="0"/>
          </a:p>
          <a:p>
            <a:r>
              <a:rPr lang="en-US" altLang="zh-CN" dirty="0"/>
              <a:t>    If (k = 0) Then</a:t>
            </a:r>
            <a:endParaRPr lang="zh-CN" altLang="zh-CN" dirty="0"/>
          </a:p>
          <a:p>
            <a:r>
              <a:rPr lang="en-US" altLang="zh-CN" dirty="0"/>
              <a:t>        </a:t>
            </a:r>
            <a:r>
              <a:rPr lang="en-US" altLang="zh-CN" dirty="0" err="1"/>
              <a:t>txtDay.Text</a:t>
            </a:r>
            <a:r>
              <a:rPr lang="en-US" altLang="zh-CN" dirty="0"/>
              <a:t> = "</a:t>
            </a:r>
            <a:r>
              <a:rPr lang="zh-CN" altLang="zh-CN" dirty="0"/>
              <a:t>日</a:t>
            </a:r>
            <a:r>
              <a:rPr lang="en-US" altLang="zh-CN" dirty="0"/>
              <a:t>"</a:t>
            </a:r>
            <a:endParaRPr lang="zh-CN" altLang="zh-CN" dirty="0"/>
          </a:p>
          <a:p>
            <a:r>
              <a:rPr lang="en-US" altLang="zh-CN" dirty="0"/>
              <a:t>    Else</a:t>
            </a:r>
            <a:endParaRPr lang="zh-CN" altLang="zh-CN" dirty="0"/>
          </a:p>
          <a:p>
            <a:r>
              <a:rPr lang="en-US" altLang="zh-CN" dirty="0"/>
              <a:t>        </a:t>
            </a:r>
            <a:r>
              <a:rPr lang="en-US" altLang="zh-CN" dirty="0" err="1"/>
              <a:t>txtDay.Text</a:t>
            </a:r>
            <a:r>
              <a:rPr lang="en-US" altLang="zh-CN" dirty="0"/>
              <a:t> = k</a:t>
            </a:r>
            <a:endParaRPr lang="zh-CN" altLang="zh-CN" dirty="0"/>
          </a:p>
          <a:p>
            <a:r>
              <a:rPr lang="en-US" altLang="zh-CN" dirty="0"/>
              <a:t>    End If</a:t>
            </a:r>
            <a:endParaRPr lang="zh-CN" altLang="zh-CN" dirty="0"/>
          </a:p>
          <a:p>
            <a:r>
              <a:rPr lang="en-US" altLang="zh-CN" dirty="0"/>
              <a:t>End </a:t>
            </a:r>
            <a:r>
              <a:rPr lang="en-US" altLang="zh-CN" dirty="0" smtClean="0"/>
              <a:t>Sub</a:t>
            </a:r>
          </a:p>
        </p:txBody>
      </p:sp>
    </p:spTree>
    <p:extLst>
      <p:ext uri="{BB962C8B-B14F-4D97-AF65-F5344CB8AC3E}">
        <p14:creationId xmlns:p14="http://schemas.microsoft.com/office/powerpoint/2010/main" val="1488434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dir="u"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9"/>
          <p:cNvSpPr txBox="1"/>
          <p:nvPr/>
        </p:nvSpPr>
        <p:spPr>
          <a:xfrm>
            <a:off x="621887" y="109260"/>
            <a:ext cx="4619963" cy="474905"/>
          </a:xfrm>
          <a:prstGeom prst="rect">
            <a:avLst/>
          </a:prstGeom>
          <a:noFill/>
        </p:spPr>
        <p:txBody>
          <a:bodyPr wrap="square" lIns="119792" tIns="59896" rIns="119792" bIns="59896" rtlCol="0">
            <a:spAutoFit/>
          </a:bodyPr>
          <a:lstStyle>
            <a:defPPr>
              <a:defRPr lang="zh-CN"/>
            </a:defPPr>
            <a:lvl1pPr>
              <a:defRPr sz="2300" b="1">
                <a:blipFill>
                  <a:blip r:embed="rId3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zh-CN" dirty="0" smtClean="0"/>
              <a:t>算</a:t>
            </a:r>
            <a:r>
              <a:rPr lang="en-US" altLang="zh-CN" dirty="0" smtClean="0"/>
              <a:t> </a:t>
            </a:r>
            <a:r>
              <a:rPr lang="zh-CN" altLang="zh-CN" dirty="0" smtClean="0"/>
              <a:t>术</a:t>
            </a:r>
            <a:r>
              <a:rPr lang="en-US" altLang="zh-CN" dirty="0" smtClean="0"/>
              <a:t> </a:t>
            </a:r>
            <a:r>
              <a:rPr lang="zh-CN" altLang="zh-CN" dirty="0" smtClean="0"/>
              <a:t>函</a:t>
            </a:r>
            <a:r>
              <a:rPr lang="en-US" altLang="zh-CN" dirty="0" smtClean="0"/>
              <a:t> </a:t>
            </a:r>
            <a:r>
              <a:rPr lang="zh-CN" altLang="zh-CN" dirty="0" smtClean="0"/>
              <a:t>数</a:t>
            </a:r>
            <a:endParaRPr lang="zh-CN" altLang="zh-CN" dirty="0"/>
          </a:p>
        </p:txBody>
      </p:sp>
      <p:sp>
        <p:nvSpPr>
          <p:cNvPr id="3" name="TextBox 2"/>
          <p:cNvSpPr txBox="1"/>
          <p:nvPr/>
        </p:nvSpPr>
        <p:spPr>
          <a:xfrm>
            <a:off x="988828" y="786809"/>
            <a:ext cx="919716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6088"/>
            <a:r>
              <a:rPr lang="zh-CN" altLang="zh-CN" dirty="0"/>
              <a:t>在</a:t>
            </a:r>
            <a:r>
              <a:rPr lang="en-US" altLang="zh-CN" dirty="0"/>
              <a:t>VB.NET</a:t>
            </a:r>
            <a:r>
              <a:rPr lang="zh-CN" altLang="zh-CN" dirty="0"/>
              <a:t>中，有些算术函数在名称空间</a:t>
            </a:r>
            <a:r>
              <a:rPr lang="en-US" altLang="zh-CN" dirty="0" err="1"/>
              <a:t>System.Math</a:t>
            </a:r>
            <a:r>
              <a:rPr lang="zh-CN" altLang="zh-CN" dirty="0"/>
              <a:t>中定义（用方法机制实现），为了使用它们必须在程序模块的开头引入</a:t>
            </a:r>
            <a:r>
              <a:rPr lang="en-US" altLang="zh-CN" dirty="0" err="1"/>
              <a:t>System.Math</a:t>
            </a:r>
            <a:r>
              <a:rPr lang="zh-CN" altLang="zh-CN" dirty="0"/>
              <a:t>名称空间，语法格式如下</a:t>
            </a:r>
            <a:r>
              <a:rPr lang="zh-CN" altLang="zh-CN" dirty="0" smtClean="0"/>
              <a:t>：</a:t>
            </a:r>
            <a:endParaRPr lang="zh-CN" altLang="zh-CN" dirty="0"/>
          </a:p>
        </p:txBody>
      </p:sp>
      <p:sp>
        <p:nvSpPr>
          <p:cNvPr id="4" name="圆角矩形 3"/>
          <p:cNvSpPr/>
          <p:nvPr/>
        </p:nvSpPr>
        <p:spPr>
          <a:xfrm>
            <a:off x="1564528" y="1405004"/>
            <a:ext cx="8015407" cy="391597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dirty="0"/>
              <a:t>Imports  </a:t>
            </a:r>
            <a:r>
              <a:rPr lang="en-US" altLang="zh-CN" dirty="0" err="1"/>
              <a:t>System.Math</a:t>
            </a:r>
            <a:endParaRPr lang="zh-CN" altLang="zh-CN" dirty="0"/>
          </a:p>
        </p:txBody>
      </p:sp>
      <p:sp>
        <p:nvSpPr>
          <p:cNvPr id="5" name="矩形 4"/>
          <p:cNvSpPr/>
          <p:nvPr/>
        </p:nvSpPr>
        <p:spPr>
          <a:xfrm>
            <a:off x="1434206" y="1902801"/>
            <a:ext cx="5992794" cy="3539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dirty="0"/>
              <a:t>【例</a:t>
            </a:r>
            <a:r>
              <a:rPr lang="en-US" altLang="zh-CN" dirty="0"/>
              <a:t>3.12</a:t>
            </a:r>
            <a:r>
              <a:rPr lang="zh-CN" altLang="zh-CN" dirty="0"/>
              <a:t>】 求一元二次方程</a:t>
            </a:r>
            <a:r>
              <a:rPr lang="en-US" altLang="zh-CN" i="1" dirty="0"/>
              <a:t>ax</a:t>
            </a:r>
            <a:r>
              <a:rPr lang="en-US" altLang="zh-CN" baseline="30000" dirty="0"/>
              <a:t>2</a:t>
            </a:r>
            <a:r>
              <a:rPr lang="en-US" altLang="zh-CN" dirty="0"/>
              <a:t>+</a:t>
            </a:r>
            <a:r>
              <a:rPr lang="en-US" altLang="zh-CN" i="1" dirty="0"/>
              <a:t>bx</a:t>
            </a:r>
            <a:r>
              <a:rPr lang="en-US" altLang="zh-CN" dirty="0"/>
              <a:t>+</a:t>
            </a:r>
            <a:r>
              <a:rPr lang="en-US" altLang="zh-CN" i="1" dirty="0"/>
              <a:t>c</a:t>
            </a:r>
            <a:r>
              <a:rPr lang="en-US" altLang="zh-CN" dirty="0"/>
              <a:t>=0</a:t>
            </a:r>
            <a:r>
              <a:rPr lang="zh-CN" altLang="zh-CN" dirty="0"/>
              <a:t>的根。求解公式如下：</a:t>
            </a: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1188085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20088584"/>
              </p:ext>
            </p:extLst>
          </p:nvPr>
        </p:nvGraphicFramePr>
        <p:xfrm>
          <a:off x="4699590" y="2256744"/>
          <a:ext cx="1775638" cy="6200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553" r:id="rId4" imgW="1193282" imgH="406224" progId="Equation.DSMT4">
                  <p:embed/>
                </p:oleObj>
              </mc:Choice>
              <mc:Fallback>
                <p:oleObj r:id="rId4" imgW="1193282" imgH="406224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99590" y="2256744"/>
                        <a:ext cx="1775638" cy="62006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1564528" y="2753833"/>
            <a:ext cx="6112179" cy="1400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dirty="0"/>
              <a:t>所求方程的根有以下几种可能：</a:t>
            </a:r>
          </a:p>
          <a:p>
            <a:r>
              <a:rPr lang="zh-CN" altLang="zh-CN" dirty="0"/>
              <a:t>（</a:t>
            </a:r>
            <a:r>
              <a:rPr lang="en-US" altLang="zh-CN" dirty="0"/>
              <a:t>1</a:t>
            </a:r>
            <a:r>
              <a:rPr lang="zh-CN" altLang="zh-CN" dirty="0"/>
              <a:t>）</a:t>
            </a:r>
            <a:r>
              <a:rPr lang="en-US" altLang="zh-CN" i="1" dirty="0"/>
              <a:t>a</a:t>
            </a:r>
            <a:r>
              <a:rPr lang="en-US" altLang="zh-CN" dirty="0"/>
              <a:t>=0</a:t>
            </a:r>
            <a:r>
              <a:rPr lang="zh-CN" altLang="zh-CN" dirty="0"/>
              <a:t>，有一个实根。</a:t>
            </a:r>
          </a:p>
          <a:p>
            <a:r>
              <a:rPr lang="zh-CN" altLang="zh-CN" dirty="0"/>
              <a:t>（</a:t>
            </a:r>
            <a:r>
              <a:rPr lang="en-US" altLang="zh-CN" dirty="0"/>
              <a:t>2</a:t>
            </a:r>
            <a:r>
              <a:rPr lang="zh-CN" altLang="zh-CN" dirty="0"/>
              <a:t>）</a:t>
            </a:r>
            <a:r>
              <a:rPr lang="en-US" altLang="zh-CN" i="1" dirty="0"/>
              <a:t>b</a:t>
            </a:r>
            <a:r>
              <a:rPr lang="en-US" altLang="zh-CN" baseline="30000" dirty="0"/>
              <a:t>2</a:t>
            </a:r>
            <a:r>
              <a:rPr lang="en-US" altLang="zh-CN" dirty="0"/>
              <a:t>-4</a:t>
            </a:r>
            <a:r>
              <a:rPr lang="en-US" altLang="zh-CN" i="1" dirty="0"/>
              <a:t>ac</a:t>
            </a:r>
            <a:r>
              <a:rPr lang="en-US" altLang="zh-CN" dirty="0"/>
              <a:t>=0</a:t>
            </a:r>
            <a:r>
              <a:rPr lang="zh-CN" altLang="zh-CN" dirty="0"/>
              <a:t>，有两个相等的实根。</a:t>
            </a:r>
          </a:p>
          <a:p>
            <a:r>
              <a:rPr lang="zh-CN" altLang="zh-CN" dirty="0"/>
              <a:t>（</a:t>
            </a:r>
            <a:r>
              <a:rPr lang="en-US" altLang="zh-CN" dirty="0"/>
              <a:t>3</a:t>
            </a:r>
            <a:r>
              <a:rPr lang="zh-CN" altLang="zh-CN" dirty="0"/>
              <a:t>）</a:t>
            </a:r>
            <a:r>
              <a:rPr lang="en-US" altLang="zh-CN" i="1" dirty="0"/>
              <a:t>b</a:t>
            </a:r>
            <a:r>
              <a:rPr lang="en-US" altLang="zh-CN" baseline="30000" dirty="0"/>
              <a:t>2</a:t>
            </a:r>
            <a:r>
              <a:rPr lang="en-US" altLang="zh-CN" dirty="0"/>
              <a:t>-4</a:t>
            </a:r>
            <a:r>
              <a:rPr lang="en-US" altLang="zh-CN" i="1" dirty="0"/>
              <a:t>ac</a:t>
            </a:r>
            <a:r>
              <a:rPr lang="en-US" altLang="zh-CN" dirty="0"/>
              <a:t>&gt;0</a:t>
            </a:r>
            <a:r>
              <a:rPr lang="zh-CN" altLang="zh-CN" dirty="0"/>
              <a:t>，有两个不等的实根。</a:t>
            </a:r>
          </a:p>
          <a:p>
            <a:r>
              <a:rPr lang="zh-CN" altLang="zh-CN" dirty="0"/>
              <a:t>（</a:t>
            </a:r>
            <a:r>
              <a:rPr lang="en-US" altLang="zh-CN" dirty="0"/>
              <a:t>4</a:t>
            </a:r>
            <a:r>
              <a:rPr lang="zh-CN" altLang="zh-CN" dirty="0"/>
              <a:t>）</a:t>
            </a:r>
            <a:r>
              <a:rPr lang="en-US" altLang="zh-CN" i="1" dirty="0"/>
              <a:t>b</a:t>
            </a:r>
            <a:r>
              <a:rPr lang="en-US" altLang="zh-CN" baseline="30000" dirty="0"/>
              <a:t>2</a:t>
            </a:r>
            <a:r>
              <a:rPr lang="en-US" altLang="zh-CN" dirty="0"/>
              <a:t>-4</a:t>
            </a:r>
            <a:r>
              <a:rPr lang="en-US" altLang="zh-CN" i="1" dirty="0"/>
              <a:t>ac</a:t>
            </a:r>
            <a:r>
              <a:rPr lang="en-US" altLang="zh-CN" dirty="0"/>
              <a:t>&lt;0</a:t>
            </a:r>
            <a:r>
              <a:rPr lang="zh-CN" altLang="zh-CN" dirty="0"/>
              <a:t>，有两个共轭复根</a:t>
            </a:r>
            <a:r>
              <a:rPr lang="zh-CN" altLang="zh-CN" dirty="0" smtClean="0"/>
              <a:t>。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1818997838"/>
      </p:ext>
    </p:extLst>
  </p:cSld>
  <p:clrMapOvr>
    <a:masterClrMapping/>
  </p:clrMapOvr>
  <p:transition spd="slow">
    <p:randomBa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9"/>
          <p:cNvSpPr txBox="1"/>
          <p:nvPr/>
        </p:nvSpPr>
        <p:spPr>
          <a:xfrm>
            <a:off x="621887" y="109260"/>
            <a:ext cx="4619963" cy="474905"/>
          </a:xfrm>
          <a:prstGeom prst="rect">
            <a:avLst/>
          </a:prstGeom>
          <a:noFill/>
        </p:spPr>
        <p:txBody>
          <a:bodyPr wrap="square" lIns="119792" tIns="59896" rIns="119792" bIns="59896" rtlCol="0">
            <a:spAutoFit/>
          </a:bodyPr>
          <a:lstStyle>
            <a:defPPr>
              <a:defRPr lang="zh-CN"/>
            </a:defPPr>
            <a:lvl1pPr>
              <a:defRPr sz="2300" b="1">
                <a:blipFill>
                  <a:blip r:embed="rId2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zh-CN" dirty="0" smtClean="0"/>
              <a:t>算</a:t>
            </a:r>
            <a:r>
              <a:rPr lang="en-US" altLang="zh-CN" dirty="0" smtClean="0"/>
              <a:t> </a:t>
            </a:r>
            <a:r>
              <a:rPr lang="zh-CN" altLang="zh-CN" dirty="0" smtClean="0"/>
              <a:t>术</a:t>
            </a:r>
            <a:r>
              <a:rPr lang="en-US" altLang="zh-CN" dirty="0" smtClean="0"/>
              <a:t> </a:t>
            </a:r>
            <a:r>
              <a:rPr lang="zh-CN" altLang="zh-CN" dirty="0" smtClean="0"/>
              <a:t>函</a:t>
            </a:r>
            <a:r>
              <a:rPr lang="en-US" altLang="zh-CN" dirty="0" smtClean="0"/>
              <a:t> </a:t>
            </a:r>
            <a:r>
              <a:rPr lang="zh-CN" altLang="zh-CN" dirty="0" smtClean="0"/>
              <a:t>数</a:t>
            </a:r>
            <a:endParaRPr lang="zh-CN" altLang="zh-CN" dirty="0"/>
          </a:p>
        </p:txBody>
      </p:sp>
      <p:sp>
        <p:nvSpPr>
          <p:cNvPr id="3" name="TextBox 2"/>
          <p:cNvSpPr txBox="1"/>
          <p:nvPr/>
        </p:nvSpPr>
        <p:spPr>
          <a:xfrm>
            <a:off x="1158949" y="861237"/>
            <a:ext cx="9069572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dirty="0"/>
              <a:t>界面设计：界面由</a:t>
            </a:r>
            <a:r>
              <a:rPr lang="en-US" altLang="zh-CN" dirty="0"/>
              <a:t>5</a:t>
            </a:r>
            <a:r>
              <a:rPr lang="zh-CN" altLang="zh-CN" dirty="0"/>
              <a:t>个文本框、</a:t>
            </a:r>
            <a:r>
              <a:rPr lang="en-US" altLang="zh-CN" dirty="0"/>
              <a:t>5</a:t>
            </a:r>
            <a:r>
              <a:rPr lang="zh-CN" altLang="zh-CN" dirty="0"/>
              <a:t>个标签和</a:t>
            </a:r>
            <a:r>
              <a:rPr lang="en-US" altLang="zh-CN" dirty="0"/>
              <a:t>1</a:t>
            </a:r>
            <a:r>
              <a:rPr lang="zh-CN" altLang="zh-CN" dirty="0"/>
              <a:t>个按钮组成，界面控件属性设置见表</a:t>
            </a:r>
            <a:r>
              <a:rPr lang="en-US" altLang="zh-CN" dirty="0"/>
              <a:t>3.14</a:t>
            </a:r>
            <a:r>
              <a:rPr lang="zh-CN" altLang="zh-CN" dirty="0" smtClean="0"/>
              <a:t>。</a:t>
            </a:r>
            <a:endParaRPr lang="zh-CN" altLang="zh-CN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3207755"/>
              </p:ext>
            </p:extLst>
          </p:nvPr>
        </p:nvGraphicFramePr>
        <p:xfrm>
          <a:off x="2471221" y="1343729"/>
          <a:ext cx="7044918" cy="3844958"/>
        </p:xfrm>
        <a:graphic>
          <a:graphicData uri="http://schemas.openxmlformats.org/drawingml/2006/table">
            <a:tbl>
              <a:tblPr firstRow="1" bandRow="1" bandCol="1"/>
              <a:tblGrid>
                <a:gridCol w="1392121"/>
                <a:gridCol w="1235263"/>
                <a:gridCol w="1058796"/>
                <a:gridCol w="1568587"/>
                <a:gridCol w="1790151"/>
              </a:tblGrid>
              <a:tr h="295766">
                <a:tc>
                  <a:txBody>
                    <a:bodyPr/>
                    <a:lstStyle/>
                    <a:p>
                      <a:pPr algn="ctr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zh-CN" sz="1400" b="1" kern="1050">
                          <a:effectLst/>
                          <a:latin typeface="Times New Roman"/>
                          <a:ea typeface="宋体"/>
                        </a:rPr>
                        <a:t>对象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10">
                      <a:fgClr>
                        <a:srgbClr val="FFFFFF"/>
                      </a:fgClr>
                      <a:bgClr>
                        <a:srgbClr val="E5E5E5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zh-CN" sz="1400" b="1" kern="1050">
                          <a:effectLst/>
                          <a:latin typeface="Times New Roman"/>
                          <a:ea typeface="宋体"/>
                        </a:rPr>
                        <a:t>控件名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10">
                      <a:fgClr>
                        <a:srgbClr val="FFFFFF"/>
                      </a:fgClr>
                      <a:bgClr>
                        <a:srgbClr val="E5E5E5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zh-CN" sz="1400" b="1" kern="1050">
                          <a:effectLst/>
                          <a:latin typeface="Times New Roman"/>
                          <a:ea typeface="宋体"/>
                        </a:rPr>
                        <a:t>属性名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10">
                      <a:fgClr>
                        <a:srgbClr val="FFFFFF"/>
                      </a:fgClr>
                      <a:bgClr>
                        <a:srgbClr val="E5E5E5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zh-CN" sz="1400" b="1" kern="1050">
                          <a:effectLst/>
                          <a:latin typeface="Times New Roman"/>
                          <a:ea typeface="宋体"/>
                        </a:rPr>
                        <a:t>属性值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10">
                      <a:fgClr>
                        <a:srgbClr val="FFFFFF"/>
                      </a:fgClr>
                      <a:bgClr>
                        <a:srgbClr val="E5E5E5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zh-CN" sz="1400" b="1" kern="1050">
                          <a:effectLst/>
                          <a:latin typeface="Times New Roman"/>
                          <a:ea typeface="宋体"/>
                        </a:rPr>
                        <a:t>功能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10">
                      <a:fgClr>
                        <a:srgbClr val="FFFFFF"/>
                      </a:fgClr>
                      <a:bgClr>
                        <a:srgbClr val="E5E5E5"/>
                      </a:bgClr>
                    </a:pattFill>
                  </a:tcPr>
                </a:tc>
              </a:tr>
              <a:tr h="295766"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Form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Form1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Text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计算方程根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 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5766"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Label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LabA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Text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a =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 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5766"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Label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LabB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Text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b =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 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5766"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Label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LabC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Text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c =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 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5766"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Label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LabX1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Text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x1 =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 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5766"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Label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LabX2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Text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x2 =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 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5766"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TextBox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txtA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Text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 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输入</a:t>
                      </a: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a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5766"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TextBox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txtB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Text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 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输入</a:t>
                      </a: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b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5766"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TextBox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txtC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Text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 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输入</a:t>
                      </a: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c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5766"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TextBox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txtX1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Text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 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显示</a:t>
                      </a: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x1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5766"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TextBox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txtX2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Text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 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显示</a:t>
                      </a: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x2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5766"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Button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btnStart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Text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zh-CN" sz="1400" kern="1050" dirty="0">
                          <a:effectLst/>
                          <a:latin typeface="Times New Roman"/>
                          <a:ea typeface="宋体"/>
                        </a:rPr>
                        <a:t>计算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zh-CN" sz="1400" kern="1050" dirty="0">
                          <a:effectLst/>
                          <a:latin typeface="Times New Roman"/>
                          <a:ea typeface="宋体"/>
                        </a:rPr>
                        <a:t>单击后计算方程的根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24569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9"/>
          <p:cNvSpPr txBox="1"/>
          <p:nvPr/>
        </p:nvSpPr>
        <p:spPr>
          <a:xfrm>
            <a:off x="621888" y="109260"/>
            <a:ext cx="3684297" cy="474905"/>
          </a:xfrm>
          <a:prstGeom prst="rect">
            <a:avLst/>
          </a:prstGeom>
          <a:noFill/>
        </p:spPr>
        <p:txBody>
          <a:bodyPr wrap="square" lIns="119792" tIns="59896" rIns="119792" bIns="59896" rtlCol="0">
            <a:spAutoFit/>
          </a:bodyPr>
          <a:lstStyle>
            <a:defPPr>
              <a:defRPr lang="zh-CN"/>
            </a:defPPr>
            <a:lvl1pPr>
              <a:defRPr sz="2300" b="1">
                <a:blipFill>
                  <a:blip r:embed="rId2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6</a:t>
            </a:r>
            <a:r>
              <a:rPr lang="zh-CN" altLang="zh-CN" dirty="0"/>
              <a:t>．单精度浮点型（</a:t>
            </a:r>
            <a:r>
              <a:rPr lang="en-US" altLang="zh-CN" dirty="0"/>
              <a:t>Single</a:t>
            </a:r>
            <a:r>
              <a:rPr lang="zh-CN" altLang="zh-CN" dirty="0"/>
              <a:t>）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25033" y="1180219"/>
            <a:ext cx="9452344" cy="1400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6088"/>
            <a:r>
              <a:rPr lang="zh-CN" altLang="zh-CN" dirty="0"/>
              <a:t>单精度浮点型用来存储单精度浮点数，它用以</a:t>
            </a:r>
            <a:r>
              <a:rPr lang="en-US" altLang="zh-CN" dirty="0"/>
              <a:t>4</a:t>
            </a:r>
            <a:r>
              <a:rPr lang="zh-CN" altLang="zh-CN" dirty="0"/>
              <a:t>字节（</a:t>
            </a:r>
            <a:r>
              <a:rPr lang="en-US" altLang="zh-CN" dirty="0"/>
              <a:t>32</a:t>
            </a:r>
            <a:r>
              <a:rPr lang="zh-CN" altLang="zh-CN" dirty="0"/>
              <a:t>位）来存储数值，其中符号占</a:t>
            </a:r>
            <a:r>
              <a:rPr lang="en-US" altLang="zh-CN" dirty="0"/>
              <a:t>1</a:t>
            </a:r>
            <a:r>
              <a:rPr lang="zh-CN" altLang="zh-CN" dirty="0"/>
              <a:t>位，指数占</a:t>
            </a:r>
            <a:r>
              <a:rPr lang="en-US" altLang="zh-CN" dirty="0"/>
              <a:t>8</a:t>
            </a:r>
            <a:r>
              <a:rPr lang="zh-CN" altLang="zh-CN" dirty="0"/>
              <a:t>位，其余</a:t>
            </a:r>
            <a:r>
              <a:rPr lang="en-US" altLang="zh-CN" dirty="0"/>
              <a:t>23</a:t>
            </a:r>
            <a:r>
              <a:rPr lang="zh-CN" altLang="zh-CN" dirty="0"/>
              <a:t>位表示尾数。单精度浮点型比小数型支持的有效位少，且可能导致四舍五入的误差，但它可以表示的数的范围比小数型要大。单精度浮点数可以精确到</a:t>
            </a:r>
            <a:r>
              <a:rPr lang="en-US" altLang="zh-CN" dirty="0"/>
              <a:t>7</a:t>
            </a:r>
            <a:r>
              <a:rPr lang="zh-CN" altLang="zh-CN" dirty="0"/>
              <a:t>位十进制数，其负数的取值范围为</a:t>
            </a:r>
            <a:r>
              <a:rPr lang="en-US" altLang="zh-CN" dirty="0"/>
              <a:t>-3.402823E+38</a:t>
            </a:r>
            <a:r>
              <a:rPr lang="zh-CN" altLang="zh-CN" dirty="0"/>
              <a:t>～</a:t>
            </a:r>
            <a:r>
              <a:rPr lang="en-US" altLang="zh-CN" dirty="0"/>
              <a:t>-1.401298E-45</a:t>
            </a:r>
            <a:r>
              <a:rPr lang="zh-CN" altLang="zh-CN" dirty="0"/>
              <a:t>，正数的取值范围为</a:t>
            </a:r>
            <a:r>
              <a:rPr lang="en-US" altLang="zh-CN" dirty="0"/>
              <a:t>1.401298E-45</a:t>
            </a:r>
            <a:r>
              <a:rPr lang="zh-CN" altLang="zh-CN" dirty="0"/>
              <a:t>～</a:t>
            </a:r>
            <a:r>
              <a:rPr lang="en-US" altLang="zh-CN" dirty="0"/>
              <a:t>3.402823E+38</a:t>
            </a:r>
            <a:r>
              <a:rPr lang="zh-CN" altLang="zh-CN" dirty="0"/>
              <a:t>。例如，下面的语句将</a:t>
            </a:r>
            <a:r>
              <a:rPr lang="en-US" altLang="zh-CN" dirty="0"/>
              <a:t>-1.4E06</a:t>
            </a:r>
            <a:r>
              <a:rPr lang="zh-CN" altLang="zh-CN" dirty="0"/>
              <a:t>赋值给</a:t>
            </a:r>
            <a:r>
              <a:rPr lang="en-US" altLang="zh-CN" dirty="0" err="1"/>
              <a:t>sngMySingle</a:t>
            </a:r>
            <a:r>
              <a:rPr lang="zh-CN" altLang="zh-CN" dirty="0"/>
              <a:t>变量</a:t>
            </a:r>
            <a:r>
              <a:rPr lang="zh-CN" altLang="zh-CN" dirty="0" smtClean="0"/>
              <a:t>：</a:t>
            </a:r>
            <a:endParaRPr lang="zh-CN" altLang="zh-CN" dirty="0"/>
          </a:p>
        </p:txBody>
      </p:sp>
      <p:sp>
        <p:nvSpPr>
          <p:cNvPr id="4" name="圆角矩形 3"/>
          <p:cNvSpPr/>
          <p:nvPr/>
        </p:nvSpPr>
        <p:spPr>
          <a:xfrm>
            <a:off x="1492287" y="2666267"/>
            <a:ext cx="8321564" cy="68103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dirty="0"/>
              <a:t>Dim  </a:t>
            </a:r>
            <a:r>
              <a:rPr lang="en-US" altLang="zh-CN" dirty="0" err="1"/>
              <a:t>sngMySingle</a:t>
            </a:r>
            <a:r>
              <a:rPr lang="en-US" altLang="zh-CN" dirty="0"/>
              <a:t>  As  Single</a:t>
            </a:r>
            <a:endParaRPr lang="zh-CN" altLang="zh-CN" dirty="0"/>
          </a:p>
          <a:p>
            <a:r>
              <a:rPr lang="en-US" altLang="zh-CN" dirty="0" err="1"/>
              <a:t>sngMySingle</a:t>
            </a:r>
            <a:r>
              <a:rPr lang="en-US" altLang="zh-CN" dirty="0"/>
              <a:t>  =  -1.4E06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2079055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9"/>
          <p:cNvSpPr txBox="1"/>
          <p:nvPr/>
        </p:nvSpPr>
        <p:spPr>
          <a:xfrm>
            <a:off x="621887" y="109260"/>
            <a:ext cx="4619963" cy="474905"/>
          </a:xfrm>
          <a:prstGeom prst="rect">
            <a:avLst/>
          </a:prstGeom>
          <a:noFill/>
        </p:spPr>
        <p:txBody>
          <a:bodyPr wrap="square" lIns="119792" tIns="59896" rIns="119792" bIns="59896" rtlCol="0">
            <a:spAutoFit/>
          </a:bodyPr>
          <a:lstStyle>
            <a:defPPr>
              <a:defRPr lang="zh-CN"/>
            </a:defPPr>
            <a:lvl1pPr>
              <a:defRPr sz="2300" b="1">
                <a:blipFill>
                  <a:blip r:embed="rId2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zh-CN" dirty="0" smtClean="0"/>
              <a:t>算</a:t>
            </a:r>
            <a:r>
              <a:rPr lang="en-US" altLang="zh-CN" dirty="0" smtClean="0"/>
              <a:t> </a:t>
            </a:r>
            <a:r>
              <a:rPr lang="zh-CN" altLang="zh-CN" dirty="0" smtClean="0"/>
              <a:t>术</a:t>
            </a:r>
            <a:r>
              <a:rPr lang="en-US" altLang="zh-CN" dirty="0" smtClean="0"/>
              <a:t> </a:t>
            </a:r>
            <a:r>
              <a:rPr lang="zh-CN" altLang="zh-CN" dirty="0" smtClean="0"/>
              <a:t>函</a:t>
            </a:r>
            <a:r>
              <a:rPr lang="en-US" altLang="zh-CN" dirty="0" smtClean="0"/>
              <a:t> </a:t>
            </a:r>
            <a:r>
              <a:rPr lang="zh-CN" altLang="zh-CN" dirty="0" smtClean="0"/>
              <a:t>数</a:t>
            </a:r>
            <a:endParaRPr lang="zh-CN" altLang="zh-CN" dirty="0"/>
          </a:p>
        </p:txBody>
      </p:sp>
      <p:sp>
        <p:nvSpPr>
          <p:cNvPr id="3" name="矩形 2"/>
          <p:cNvSpPr/>
          <p:nvPr/>
        </p:nvSpPr>
        <p:spPr>
          <a:xfrm>
            <a:off x="1295993" y="987261"/>
            <a:ext cx="5971507" cy="3539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dirty="0"/>
              <a:t>程序流程如图</a:t>
            </a:r>
            <a:r>
              <a:rPr lang="en-US" altLang="zh-CN" dirty="0"/>
              <a:t>3.15</a:t>
            </a:r>
            <a:r>
              <a:rPr lang="zh-CN" altLang="zh-CN" dirty="0"/>
              <a:t>（</a:t>
            </a:r>
            <a:r>
              <a:rPr lang="en-US" altLang="zh-CN" dirty="0"/>
              <a:t>a</a:t>
            </a:r>
            <a:r>
              <a:rPr lang="zh-CN" altLang="zh-CN" dirty="0"/>
              <a:t>）所示，界面安排如图</a:t>
            </a:r>
            <a:r>
              <a:rPr lang="en-US" altLang="zh-CN" dirty="0"/>
              <a:t>3.15</a:t>
            </a:r>
            <a:r>
              <a:rPr lang="zh-CN" altLang="zh-CN" dirty="0"/>
              <a:t>（</a:t>
            </a:r>
            <a:r>
              <a:rPr lang="en-US" altLang="zh-CN" dirty="0"/>
              <a:t>b</a:t>
            </a:r>
            <a:r>
              <a:rPr lang="zh-CN" altLang="zh-CN" dirty="0"/>
              <a:t>）所示。</a:t>
            </a:r>
          </a:p>
        </p:txBody>
      </p:sp>
      <p:pic>
        <p:nvPicPr>
          <p:cNvPr id="68610" name="图片 41" descr="B4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3345" y="1567082"/>
            <a:ext cx="4366068" cy="30869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609" name="图片 42"/>
          <p:cNvPicPr>
            <a:picLocks noChangeAspect="1" noChangeArrowheads="1"/>
          </p:cNvPicPr>
          <p:nvPr/>
        </p:nvPicPr>
        <p:blipFill>
          <a:blip r:embed="rId4">
            <a:lum bright="-12000"/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1040" y="1567082"/>
            <a:ext cx="3086947" cy="30869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0" y="0"/>
            <a:ext cx="118808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2279650"/>
            <a:ext cx="1188085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       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03510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:blinds/>
      </p:transition>
    </mc:Choice>
    <mc:Fallback xmlns=""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9"/>
          <p:cNvSpPr txBox="1"/>
          <p:nvPr/>
        </p:nvSpPr>
        <p:spPr>
          <a:xfrm>
            <a:off x="621887" y="109260"/>
            <a:ext cx="4619963" cy="474905"/>
          </a:xfrm>
          <a:prstGeom prst="rect">
            <a:avLst/>
          </a:prstGeom>
          <a:noFill/>
        </p:spPr>
        <p:txBody>
          <a:bodyPr wrap="square" lIns="119792" tIns="59896" rIns="119792" bIns="59896" rtlCol="0">
            <a:spAutoFit/>
          </a:bodyPr>
          <a:lstStyle>
            <a:defPPr>
              <a:defRPr lang="zh-CN"/>
            </a:defPPr>
            <a:lvl1pPr>
              <a:defRPr sz="2300" b="1">
                <a:blipFill>
                  <a:blip r:embed="rId2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zh-CN" dirty="0" smtClean="0"/>
              <a:t>算</a:t>
            </a:r>
            <a:r>
              <a:rPr lang="en-US" altLang="zh-CN" dirty="0" smtClean="0"/>
              <a:t> </a:t>
            </a:r>
            <a:r>
              <a:rPr lang="zh-CN" altLang="zh-CN" dirty="0" smtClean="0"/>
              <a:t>术</a:t>
            </a:r>
            <a:r>
              <a:rPr lang="en-US" altLang="zh-CN" dirty="0" smtClean="0"/>
              <a:t> </a:t>
            </a:r>
            <a:r>
              <a:rPr lang="zh-CN" altLang="zh-CN" dirty="0" smtClean="0"/>
              <a:t>函</a:t>
            </a:r>
            <a:r>
              <a:rPr lang="en-US" altLang="zh-CN" dirty="0" smtClean="0"/>
              <a:t> </a:t>
            </a:r>
            <a:r>
              <a:rPr lang="zh-CN" altLang="zh-CN" dirty="0" smtClean="0"/>
              <a:t>数</a:t>
            </a:r>
            <a:endParaRPr lang="zh-CN" altLang="zh-CN" dirty="0"/>
          </a:p>
        </p:txBody>
      </p:sp>
      <p:sp>
        <p:nvSpPr>
          <p:cNvPr id="3" name="TextBox 2"/>
          <p:cNvSpPr txBox="1"/>
          <p:nvPr/>
        </p:nvSpPr>
        <p:spPr>
          <a:xfrm>
            <a:off x="1052623" y="850605"/>
            <a:ext cx="9346019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6088"/>
            <a:r>
              <a:rPr lang="zh-CN" altLang="zh-CN" dirty="0"/>
              <a:t>功能要求：在文本框中输入</a:t>
            </a:r>
            <a:r>
              <a:rPr lang="en-US" altLang="zh-CN" dirty="0"/>
              <a:t>a</a:t>
            </a:r>
            <a:r>
              <a:rPr lang="zh-CN" altLang="zh-CN" dirty="0"/>
              <a:t>、</a:t>
            </a:r>
            <a:r>
              <a:rPr lang="en-US" altLang="zh-CN" dirty="0"/>
              <a:t>b</a:t>
            </a:r>
            <a:r>
              <a:rPr lang="zh-CN" altLang="zh-CN" dirty="0"/>
              <a:t>、</a:t>
            </a:r>
            <a:r>
              <a:rPr lang="en-US" altLang="zh-CN" dirty="0"/>
              <a:t>c</a:t>
            </a:r>
            <a:r>
              <a:rPr lang="zh-CN" altLang="zh-CN" dirty="0"/>
              <a:t>的值，单击“计算”按钮（</a:t>
            </a:r>
            <a:r>
              <a:rPr lang="en-US" altLang="zh-CN" dirty="0" err="1"/>
              <a:t>btnStart</a:t>
            </a:r>
            <a:r>
              <a:rPr lang="zh-CN" altLang="zh-CN" dirty="0"/>
              <a:t>），计算方程根并将结果显示在文本框</a:t>
            </a:r>
            <a:r>
              <a:rPr lang="en-US" altLang="zh-CN" dirty="0"/>
              <a:t>txtX1</a:t>
            </a:r>
            <a:r>
              <a:rPr lang="zh-CN" altLang="zh-CN" dirty="0"/>
              <a:t>和</a:t>
            </a:r>
            <a:r>
              <a:rPr lang="en-US" altLang="zh-CN" dirty="0"/>
              <a:t>txtX2</a:t>
            </a:r>
            <a:r>
              <a:rPr lang="zh-CN" altLang="zh-CN" dirty="0"/>
              <a:t>中。</a:t>
            </a:r>
          </a:p>
          <a:p>
            <a:pPr indent="446088"/>
            <a:r>
              <a:rPr lang="zh-CN" altLang="zh-CN" dirty="0" smtClean="0">
                <a:hlinkClick r:id="rId3" action="ppaction://hlinkfile"/>
              </a:rPr>
              <a:t>程序代码</a:t>
            </a:r>
            <a:r>
              <a:rPr lang="zh-CN" altLang="en-US" dirty="0" smtClean="0">
                <a:hlinkClick r:id="rId3" action="ppaction://hlinkfile"/>
              </a:rPr>
              <a:t>。</a:t>
            </a:r>
            <a:endParaRPr lang="zh-CN" altLang="zh-CN" dirty="0"/>
          </a:p>
          <a:p>
            <a:pPr indent="446088"/>
            <a:r>
              <a:rPr lang="zh-CN" altLang="zh-CN" dirty="0"/>
              <a:t>程序计算示例如图</a:t>
            </a:r>
            <a:r>
              <a:rPr lang="en-US" altLang="zh-CN" dirty="0"/>
              <a:t>3.16</a:t>
            </a:r>
            <a:r>
              <a:rPr lang="zh-CN" altLang="zh-CN" dirty="0"/>
              <a:t>所示</a:t>
            </a:r>
            <a:r>
              <a:rPr lang="zh-CN" altLang="zh-CN" dirty="0" smtClean="0"/>
              <a:t>。</a:t>
            </a:r>
            <a:endParaRPr lang="zh-CN" altLang="zh-CN" dirty="0"/>
          </a:p>
        </p:txBody>
      </p:sp>
      <p:pic>
        <p:nvPicPr>
          <p:cNvPr id="69634" name="图片 43"/>
          <p:cNvPicPr>
            <a:picLocks noChangeAspect="1" noChangeArrowheads="1"/>
          </p:cNvPicPr>
          <p:nvPr/>
        </p:nvPicPr>
        <p:blipFill>
          <a:blip r:embed="rId4">
            <a:lum bright="-6000"/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2345" y="2111596"/>
            <a:ext cx="3348185" cy="33511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23711138"/>
      </p:ext>
    </p:extLst>
  </p:cSld>
  <p:clrMapOvr>
    <a:masterClrMapping/>
  </p:clrMapOvr>
  <p:transition spd="slow">
    <p:pull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 rot="2643114">
            <a:off x="3114465" y="2395270"/>
            <a:ext cx="1362721" cy="1447759"/>
            <a:chOff x="4819176" y="1662676"/>
            <a:chExt cx="2993523" cy="2989680"/>
          </a:xfrm>
        </p:grpSpPr>
        <p:grpSp>
          <p:nvGrpSpPr>
            <p:cNvPr id="5" name="组合 4"/>
            <p:cNvGrpSpPr/>
            <p:nvPr/>
          </p:nvGrpSpPr>
          <p:grpSpPr>
            <a:xfrm>
              <a:off x="4819176" y="1662676"/>
              <a:ext cx="2993523" cy="2989680"/>
              <a:chOff x="304800" y="673100"/>
              <a:chExt cx="4147845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7" name="矩形 6"/>
              <p:cNvSpPr>
                <a:spLocks/>
              </p:cNvSpPr>
              <p:nvPr/>
            </p:nvSpPr>
            <p:spPr>
              <a:xfrm>
                <a:off x="304800" y="673100"/>
                <a:ext cx="4147845" cy="4000500"/>
              </a:xfrm>
              <a:prstGeom prst="rect">
                <a:avLst/>
              </a:prstGeom>
              <a:gradFill>
                <a:gsLst>
                  <a:gs pos="0">
                    <a:sysClr val="window" lastClr="FFFFFF"/>
                  </a:gs>
                  <a:gs pos="55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65000"/>
                    </a:sysClr>
                  </a:gs>
                </a:gsLst>
                <a:lin ang="81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kern="0">
                  <a:solidFill>
                    <a:sysClr val="windowText" lastClr="000000"/>
                  </a:solidFill>
                  <a:latin typeface="Calibri"/>
                  <a:ea typeface="宋体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>
                <a:off x="399069" y="760412"/>
                <a:ext cx="3959307" cy="3825874"/>
              </a:xfrm>
              <a:prstGeom prst="rect">
                <a:avLst/>
              </a:prstGeom>
              <a:gradFill>
                <a:gsLst>
                  <a:gs pos="0">
                    <a:sysClr val="window" lastClr="FFFFFF"/>
                  </a:gs>
                  <a:gs pos="51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75000"/>
                    </a:sysClr>
                  </a:gs>
                </a:gsLst>
                <a:lin ang="189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kern="0">
                  <a:solidFill>
                    <a:sysClr val="window" lastClr="FFFFFF"/>
                  </a:solidFill>
                  <a:latin typeface="Calibri"/>
                  <a:ea typeface="宋体"/>
                </a:endParaRPr>
              </a:p>
            </p:txBody>
          </p:sp>
        </p:grpSp>
        <p:sp>
          <p:nvSpPr>
            <p:cNvPr id="6" name="矩形 5"/>
            <p:cNvSpPr/>
            <p:nvPr/>
          </p:nvSpPr>
          <p:spPr>
            <a:xfrm>
              <a:off x="5038399" y="1880357"/>
              <a:ext cx="2555077" cy="2554311"/>
            </a:xfrm>
            <a:prstGeom prst="rect">
              <a:avLst/>
            </a:prstGeom>
            <a:blipFill>
              <a:blip r:embed="rId2"/>
              <a:stretch>
                <a:fillRect/>
              </a:stretch>
            </a:blipFill>
            <a:ln w="28575" cap="flat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>
                <a:solidFill>
                  <a:sysClr val="window" lastClr="FFFFFF"/>
                </a:solidFill>
                <a:latin typeface="Palatino Linotype"/>
                <a:ea typeface="宋体"/>
              </a:endParaRPr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3260977" y="2612610"/>
            <a:ext cx="1069702" cy="1059378"/>
          </a:xfrm>
          <a:prstGeom prst="rect">
            <a:avLst/>
          </a:prstGeom>
          <a:noFill/>
        </p:spPr>
        <p:txBody>
          <a:bodyPr wrap="square" lIns="119792" tIns="59896" rIns="119792" bIns="59896" rtlCol="0">
            <a:spAutoFit/>
          </a:bodyPr>
          <a:lstStyle/>
          <a:p>
            <a:r>
              <a:rPr lang="en-US" altLang="zh-CN" sz="5900" b="1" dirty="0" smtClean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02</a:t>
            </a:r>
            <a:endParaRPr lang="zh-CN" altLang="en-US" sz="5900" b="1" dirty="0">
              <a:solidFill>
                <a:schemeClr val="bg1"/>
              </a:solidFill>
              <a:latin typeface="Roboto Black" panose="02000000000000000000" pitchFamily="2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334352" y="2664540"/>
            <a:ext cx="1840984" cy="490294"/>
          </a:xfrm>
          <a:prstGeom prst="rect">
            <a:avLst/>
          </a:prstGeom>
          <a:noFill/>
        </p:spPr>
        <p:txBody>
          <a:bodyPr wrap="square" lIns="119792" tIns="59896" rIns="119792" bIns="59896" rtlCol="0">
            <a:spAutoFit/>
          </a:bodyPr>
          <a:lstStyle>
            <a:defPPr>
              <a:defRPr lang="zh-CN"/>
            </a:defPPr>
            <a:lvl1pPr>
              <a:defRPr sz="4300" b="1">
                <a:blipFill>
                  <a:blip r:embed="rId2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zh-CN" sz="2400" dirty="0"/>
              <a:t>字符串函数</a:t>
            </a:r>
          </a:p>
        </p:txBody>
      </p:sp>
      <p:cxnSp>
        <p:nvCxnSpPr>
          <p:cNvPr id="11" name="直接连接符 10"/>
          <p:cNvCxnSpPr/>
          <p:nvPr/>
        </p:nvCxnSpPr>
        <p:spPr>
          <a:xfrm>
            <a:off x="4890796" y="3157833"/>
            <a:ext cx="2615790" cy="0"/>
          </a:xfrm>
          <a:prstGeom prst="line">
            <a:avLst/>
          </a:prstGeom>
          <a:ln>
            <a:solidFill>
              <a:srgbClr val="AE00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MH_Others_1"/>
          <p:cNvSpPr txBox="1"/>
          <p:nvPr/>
        </p:nvSpPr>
        <p:spPr>
          <a:xfrm>
            <a:off x="4542567" y="1414219"/>
            <a:ext cx="2868858" cy="505683"/>
          </a:xfrm>
          <a:prstGeom prst="rect">
            <a:avLst/>
          </a:prstGeom>
          <a:noFill/>
        </p:spPr>
        <p:txBody>
          <a:bodyPr wrap="square" lIns="119792" tIns="59896" rIns="119792" bIns="59896">
            <a:spAutoFit/>
          </a:bodyPr>
          <a:lstStyle/>
          <a:p>
            <a:pPr algn="ctr">
              <a:defRPr/>
            </a:pPr>
            <a:r>
              <a:rPr lang="en-US" altLang="zh-CN" sz="2500" spc="394" dirty="0">
                <a:solidFill>
                  <a:srgbClr val="C40001"/>
                </a:solidFill>
                <a:latin typeface="方正大黑简体" panose="03000509000000000000" pitchFamily="65" charset="-122"/>
                <a:ea typeface="方正大黑简体" panose="03000509000000000000" pitchFamily="65" charset="-122"/>
              </a:rPr>
              <a:t>Contents</a:t>
            </a:r>
            <a:endParaRPr lang="zh-CN" altLang="en-US" sz="2500" spc="394" dirty="0">
              <a:solidFill>
                <a:srgbClr val="C40001"/>
              </a:solidFill>
              <a:latin typeface="方正大黑简体" panose="03000509000000000000" pitchFamily="65" charset="-122"/>
              <a:ea typeface="方正大黑简体" panose="03000509000000000000" pitchFamily="65" charset="-122"/>
            </a:endParaRPr>
          </a:p>
        </p:txBody>
      </p:sp>
      <p:sp>
        <p:nvSpPr>
          <p:cNvPr id="19" name="MH_Others_2"/>
          <p:cNvSpPr txBox="1">
            <a:spLocks noChangeArrowheads="1"/>
          </p:cNvSpPr>
          <p:nvPr/>
        </p:nvSpPr>
        <p:spPr bwMode="auto">
          <a:xfrm>
            <a:off x="4146923" y="439097"/>
            <a:ext cx="3612710" cy="878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19792" tIns="59896" rIns="119792" bIns="59896"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itchFamily="34" charset="0"/>
              <a:buChar char="•"/>
              <a:defRPr sz="21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5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itchFamily="34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itchFamily="34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itchFamily="34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itchFamily="34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zh-CN" altLang="en-US" sz="5300">
                <a:solidFill>
                  <a:srgbClr val="AE0001"/>
                </a:solidFill>
                <a:latin typeface="方正大黑简体" panose="03000509000000000000" pitchFamily="65" charset="-122"/>
                <a:ea typeface="方正大黑简体" panose="03000509000000000000" pitchFamily="65" charset="-122"/>
              </a:rPr>
              <a:t>目录</a:t>
            </a:r>
            <a:endParaRPr lang="zh-CN" altLang="en-US" sz="5300" dirty="0">
              <a:solidFill>
                <a:srgbClr val="AE0001"/>
              </a:solidFill>
              <a:latin typeface="方正大黑简体" panose="03000509000000000000" pitchFamily="65" charset="-122"/>
              <a:ea typeface="方正大黑简体" panose="03000509000000000000" pitchFamily="65" charset="-122"/>
            </a:endParaRPr>
          </a:p>
        </p:txBody>
      </p:sp>
      <p:cxnSp>
        <p:nvCxnSpPr>
          <p:cNvPr id="20" name="直接连接符 19"/>
          <p:cNvCxnSpPr/>
          <p:nvPr/>
        </p:nvCxnSpPr>
        <p:spPr>
          <a:xfrm>
            <a:off x="-12374" y="1687966"/>
            <a:ext cx="4931791" cy="0"/>
          </a:xfrm>
          <a:prstGeom prst="line">
            <a:avLst/>
          </a:prstGeom>
          <a:ln w="3175">
            <a:solidFill>
              <a:srgbClr val="C40001"/>
            </a:solidFill>
            <a:prstDash val="dash"/>
            <a:tail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>
            <a:off x="6962675" y="1687966"/>
            <a:ext cx="4923128" cy="0"/>
          </a:xfrm>
          <a:prstGeom prst="line">
            <a:avLst/>
          </a:prstGeom>
          <a:ln w="3175">
            <a:solidFill>
              <a:srgbClr val="C40001"/>
            </a:solidFill>
            <a:prstDash val="dash"/>
            <a:head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837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 advTm="0">
        <p:checker/>
      </p:transition>
    </mc:Choice>
    <mc:Fallback xmlns="">
      <p:transition spd="slow" advTm="0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 tmFilter="0,0; .5, 1; 1, 1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5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5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50"/>
                            </p:stCondLst>
                            <p:childTnLst>
                              <p:par>
                                <p:cTn id="2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5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8" grpId="0"/>
      <p:bldP spid="19" grpId="0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9"/>
          <p:cNvSpPr txBox="1"/>
          <p:nvPr/>
        </p:nvSpPr>
        <p:spPr>
          <a:xfrm>
            <a:off x="621887" y="109260"/>
            <a:ext cx="4619963" cy="474905"/>
          </a:xfrm>
          <a:prstGeom prst="rect">
            <a:avLst/>
          </a:prstGeom>
          <a:noFill/>
        </p:spPr>
        <p:txBody>
          <a:bodyPr wrap="square" lIns="119792" tIns="59896" rIns="119792" bIns="59896" rtlCol="0">
            <a:spAutoFit/>
          </a:bodyPr>
          <a:lstStyle>
            <a:defPPr>
              <a:defRPr lang="zh-CN"/>
            </a:defPPr>
            <a:lvl1pPr>
              <a:defRPr sz="2300" b="1">
                <a:blipFill>
                  <a:blip r:embed="rId2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zh-CN" dirty="0"/>
              <a:t>字符串函数</a:t>
            </a:r>
          </a:p>
        </p:txBody>
      </p:sp>
      <p:sp>
        <p:nvSpPr>
          <p:cNvPr id="3" name="矩形 2"/>
          <p:cNvSpPr/>
          <p:nvPr/>
        </p:nvSpPr>
        <p:spPr>
          <a:xfrm>
            <a:off x="1269003" y="846964"/>
            <a:ext cx="6864903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dirty="0"/>
              <a:t>字符串函数用于进行字符串处理。常用的字符串函数见表</a:t>
            </a:r>
            <a:r>
              <a:rPr lang="en-US" altLang="zh-CN" dirty="0"/>
              <a:t>3.15</a:t>
            </a:r>
            <a:r>
              <a:rPr lang="zh-CN" altLang="zh-CN" dirty="0"/>
              <a:t>。</a:t>
            </a: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8092324"/>
              </p:ext>
            </p:extLst>
          </p:nvPr>
        </p:nvGraphicFramePr>
        <p:xfrm>
          <a:off x="1269003" y="1200907"/>
          <a:ext cx="9618738" cy="4708705"/>
        </p:xfrm>
        <a:graphic>
          <a:graphicData uri="http://schemas.openxmlformats.org/drawingml/2006/table">
            <a:tbl>
              <a:tblPr firstRow="1" firstCol="1" bandRow="1" bandCol="1"/>
              <a:tblGrid>
                <a:gridCol w="2270424"/>
                <a:gridCol w="1156351"/>
                <a:gridCol w="2590363"/>
                <a:gridCol w="2362978"/>
                <a:gridCol w="1238622"/>
              </a:tblGrid>
              <a:tr h="224224">
                <a:tc>
                  <a:txBody>
                    <a:bodyPr/>
                    <a:lstStyle/>
                    <a:p>
                      <a:pPr algn="ctr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zh-CN" sz="1400" b="1" kern="1050">
                          <a:effectLst/>
                          <a:latin typeface="Times New Roman"/>
                          <a:ea typeface="宋体"/>
                        </a:rPr>
                        <a:t>函数名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10">
                      <a:fgClr>
                        <a:srgbClr val="FFFFFF"/>
                      </a:fgClr>
                      <a:bgClr>
                        <a:srgbClr val="E5E5E5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zh-CN" sz="1400" b="1" kern="1050">
                          <a:effectLst/>
                          <a:latin typeface="Times New Roman"/>
                          <a:ea typeface="宋体"/>
                        </a:rPr>
                        <a:t>返回类型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10">
                      <a:fgClr>
                        <a:srgbClr val="FFFFFF"/>
                      </a:fgClr>
                      <a:bgClr>
                        <a:srgbClr val="E5E5E5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zh-CN" sz="1400" b="1" kern="1050">
                          <a:effectLst/>
                          <a:latin typeface="Times New Roman"/>
                          <a:ea typeface="宋体"/>
                        </a:rPr>
                        <a:t>功能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10">
                      <a:fgClr>
                        <a:srgbClr val="FFFFFF"/>
                      </a:fgClr>
                      <a:bgClr>
                        <a:srgbClr val="E5E5E5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zh-CN" sz="1400" b="1" kern="1050">
                          <a:effectLst/>
                          <a:latin typeface="Times New Roman"/>
                          <a:ea typeface="宋体"/>
                        </a:rPr>
                        <a:t>例子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10">
                      <a:fgClr>
                        <a:srgbClr val="FFFFFF"/>
                      </a:fgClr>
                      <a:bgClr>
                        <a:srgbClr val="E5E5E5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zh-CN" sz="1400" b="1" kern="1050">
                          <a:effectLst/>
                          <a:latin typeface="Times New Roman"/>
                          <a:ea typeface="宋体"/>
                        </a:rPr>
                        <a:t>返回值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10">
                      <a:fgClr>
                        <a:srgbClr val="FFFFFF"/>
                      </a:fgClr>
                      <a:bgClr>
                        <a:srgbClr val="E5E5E5"/>
                      </a:bgClr>
                    </a:pattFill>
                  </a:tcPr>
                </a:tc>
              </a:tr>
              <a:tr h="224224">
                <a:tc>
                  <a:txBody>
                    <a:bodyPr/>
                    <a:lstStyle/>
                    <a:p>
                      <a:pPr indent="95250"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LTrim(</a:t>
                      </a: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字符串</a:t>
                      </a: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)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String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去掉左面空格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LTrim("  Hello!  ")  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"Hello!  "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4224">
                <a:tc>
                  <a:txBody>
                    <a:bodyPr/>
                    <a:lstStyle/>
                    <a:p>
                      <a:pPr indent="95250"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RTrim(</a:t>
                      </a: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字符串</a:t>
                      </a: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)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String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去掉右面空格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RTrim("  Hello!  ")  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"  Hello!"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4224">
                <a:tc>
                  <a:txBody>
                    <a:bodyPr/>
                    <a:lstStyle/>
                    <a:p>
                      <a:pPr indent="95250"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Trim(</a:t>
                      </a: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字符串</a:t>
                      </a: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)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String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去掉前后空格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Trim("  Hello!  ")  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" Hello!"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4224">
                <a:tc>
                  <a:txBody>
                    <a:bodyPr/>
                    <a:lstStyle/>
                    <a:p>
                      <a:pPr indent="95250"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Left(</a:t>
                      </a: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字符串，长度</a:t>
                      </a: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)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String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从左起取指定数的字符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Left("Hello</a:t>
                      </a: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！</a:t>
                      </a: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", 5)  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"Hello"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4224">
                <a:tc>
                  <a:txBody>
                    <a:bodyPr/>
                    <a:lstStyle/>
                    <a:p>
                      <a:pPr indent="95250"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Right(</a:t>
                      </a: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字符串，长度</a:t>
                      </a: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)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String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从右起取指定数的字符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Right(("Hello! ", 1)  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"! "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8448">
                <a:tc>
                  <a:txBody>
                    <a:bodyPr/>
                    <a:lstStyle/>
                    <a:p>
                      <a:pPr indent="95250"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Mid(</a:t>
                      </a: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字符串，开始位置</a:t>
                      </a: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[</a:t>
                      </a: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，长度</a:t>
                      </a: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])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String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从开始位置起取指定数的字符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Mid("Hello", 1, 4)  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"Hello"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8448">
                <a:tc>
                  <a:txBody>
                    <a:bodyPr/>
                    <a:lstStyle/>
                    <a:p>
                      <a:pPr indent="95250"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InStr([</a:t>
                      </a: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开始位置，</a:t>
                      </a: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]</a:t>
                      </a: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字符串</a:t>
                      </a: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1</a:t>
                      </a: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，字符串</a:t>
                      </a: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2[</a:t>
                      </a: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，字符串比较</a:t>
                      </a: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])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Integer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串</a:t>
                      </a: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2</a:t>
                      </a: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在串</a:t>
                      </a: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1</a:t>
                      </a: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中最先出现的位置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InStr("XpXXPXXP", "P")  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5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4224">
                <a:tc>
                  <a:txBody>
                    <a:bodyPr/>
                    <a:lstStyle/>
                    <a:p>
                      <a:pPr indent="95250"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Len(</a:t>
                      </a: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字符串</a:t>
                      </a: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)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Integer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字符串长度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Len("Hello!")  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6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4224">
                <a:tc>
                  <a:txBody>
                    <a:bodyPr/>
                    <a:lstStyle/>
                    <a:p>
                      <a:pPr indent="95250"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StrDup (</a:t>
                      </a: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长度</a:t>
                      </a: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, </a:t>
                      </a: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字符</a:t>
                      </a: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)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String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重复数个字符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String(5, "*")  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"*****"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8448">
                <a:tc>
                  <a:txBody>
                    <a:bodyPr/>
                    <a:lstStyle/>
                    <a:p>
                      <a:pPr indent="95250"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Space(</a:t>
                      </a: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长度</a:t>
                      </a: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)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String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插入数个空格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"Hello" &amp; Space(10) &amp; "World" 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插入</a:t>
                      </a: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10 </a:t>
                      </a: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个空格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4224">
                <a:tc>
                  <a:txBody>
                    <a:bodyPr/>
                    <a:lstStyle/>
                    <a:p>
                      <a:pPr indent="95250"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LCase(</a:t>
                      </a: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字符串</a:t>
                      </a: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)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String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转成小写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LCase("Hello ")   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"hello "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4224">
                <a:tc>
                  <a:txBody>
                    <a:bodyPr/>
                    <a:lstStyle/>
                    <a:p>
                      <a:pPr indent="95250"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UCase(</a:t>
                      </a: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字符串</a:t>
                      </a: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)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String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转成大写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UCase("Hello ")  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"HELLO "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72673">
                <a:tc>
                  <a:txBody>
                    <a:bodyPr/>
                    <a:lstStyle/>
                    <a:p>
                      <a:pPr indent="95250"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StrComp(</a:t>
                      </a: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字符串</a:t>
                      </a: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1, </a:t>
                      </a: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字符串</a:t>
                      </a: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2[, </a:t>
                      </a: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比较</a:t>
                      </a: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])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Integer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串</a:t>
                      </a: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1&lt;</a:t>
                      </a: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串</a:t>
                      </a: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2      </a:t>
                      </a:r>
                      <a:r>
                        <a:rPr lang="en-US" sz="1400" kern="1050">
                          <a:effectLst/>
                          <a:latin typeface="宋体"/>
                          <a:ea typeface="宋体"/>
                        </a:rPr>
                        <a:t>-</a:t>
                      </a: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1 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  <a:p>
                      <a:pPr indent="95250"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串</a:t>
                      </a: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1 =</a:t>
                      </a: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串</a:t>
                      </a: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2       0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  <a:p>
                      <a:pPr indent="95250"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串</a:t>
                      </a: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1&gt;</a:t>
                      </a: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串</a:t>
                      </a: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2        1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de-DE" sz="1400" kern="1050">
                          <a:effectLst/>
                          <a:latin typeface="Times New Roman"/>
                          <a:ea typeface="宋体"/>
                        </a:rPr>
                        <a:t>StrComp("AB", "abcd") 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宋体"/>
                          <a:ea typeface="宋体"/>
                        </a:rPr>
                        <a:t>-</a:t>
                      </a: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1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8448">
                <a:tc>
                  <a:txBody>
                    <a:bodyPr/>
                    <a:lstStyle/>
                    <a:p>
                      <a:pPr indent="95250"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StrReverse(</a:t>
                      </a: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字符串</a:t>
                      </a: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)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String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返回指定字符串的字符顺序是相反的字符串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StrReverse("ABCDEFG")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 dirty="0">
                          <a:effectLst/>
                          <a:latin typeface="Times New Roman"/>
                          <a:ea typeface="宋体"/>
                        </a:rPr>
                        <a:t>"GFEDCBA"</a:t>
                      </a:r>
                      <a:endParaRPr lang="zh-CN" sz="1400" kern="105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35687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9"/>
          <p:cNvSpPr txBox="1"/>
          <p:nvPr/>
        </p:nvSpPr>
        <p:spPr>
          <a:xfrm>
            <a:off x="621887" y="109260"/>
            <a:ext cx="4619963" cy="474905"/>
          </a:xfrm>
          <a:prstGeom prst="rect">
            <a:avLst/>
          </a:prstGeom>
          <a:noFill/>
        </p:spPr>
        <p:txBody>
          <a:bodyPr wrap="square" lIns="119792" tIns="59896" rIns="119792" bIns="59896" rtlCol="0">
            <a:spAutoFit/>
          </a:bodyPr>
          <a:lstStyle>
            <a:defPPr>
              <a:defRPr lang="zh-CN"/>
            </a:defPPr>
            <a:lvl1pPr>
              <a:defRPr sz="2300" b="1">
                <a:blipFill>
                  <a:blip r:embed="rId2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zh-CN" dirty="0"/>
              <a:t>字符串函数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350334" y="967562"/>
            <a:ext cx="9080205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dirty="0"/>
              <a:t>【例</a:t>
            </a:r>
            <a:r>
              <a:rPr lang="en-US" altLang="zh-CN" dirty="0"/>
              <a:t>3.13</a:t>
            </a:r>
            <a:r>
              <a:rPr lang="zh-CN" altLang="zh-CN" dirty="0"/>
              <a:t>】 将输入的字符串清除首尾空格，统一转换成小写并反向显示。</a:t>
            </a:r>
          </a:p>
          <a:p>
            <a:r>
              <a:rPr lang="zh-CN" altLang="zh-CN" dirty="0"/>
              <a:t>界面设计：界面包含</a:t>
            </a:r>
            <a:r>
              <a:rPr lang="en-US" altLang="zh-CN" dirty="0"/>
              <a:t>2</a:t>
            </a:r>
            <a:r>
              <a:rPr lang="zh-CN" altLang="zh-CN" dirty="0"/>
              <a:t>个标签、</a:t>
            </a:r>
            <a:r>
              <a:rPr lang="en-US" altLang="zh-CN" dirty="0"/>
              <a:t>1</a:t>
            </a:r>
            <a:r>
              <a:rPr lang="zh-CN" altLang="zh-CN" dirty="0"/>
              <a:t>个按钮（</a:t>
            </a:r>
            <a:r>
              <a:rPr lang="en-US" altLang="zh-CN" dirty="0" err="1"/>
              <a:t>btnReverse</a:t>
            </a:r>
            <a:r>
              <a:rPr lang="zh-CN" altLang="zh-CN" dirty="0"/>
              <a:t>）和</a:t>
            </a:r>
            <a:r>
              <a:rPr lang="en-US" altLang="zh-CN" dirty="0"/>
              <a:t>2</a:t>
            </a:r>
            <a:r>
              <a:rPr lang="zh-CN" altLang="zh-CN" dirty="0"/>
              <a:t>个文本框（</a:t>
            </a:r>
            <a:r>
              <a:rPr lang="en-US" altLang="zh-CN" dirty="0" err="1"/>
              <a:t>txtInput</a:t>
            </a:r>
            <a:r>
              <a:rPr lang="zh-CN" altLang="zh-CN" dirty="0"/>
              <a:t>用于输入，</a:t>
            </a:r>
            <a:r>
              <a:rPr lang="en-US" altLang="zh-CN" dirty="0" err="1"/>
              <a:t>txtReverse</a:t>
            </a:r>
            <a:r>
              <a:rPr lang="zh-CN" altLang="zh-CN" dirty="0"/>
              <a:t>用于显示处理后的字符串）。运行结果如图</a:t>
            </a:r>
            <a:r>
              <a:rPr lang="en-US" altLang="zh-CN" dirty="0"/>
              <a:t>3.17</a:t>
            </a:r>
            <a:r>
              <a:rPr lang="zh-CN" altLang="zh-CN" dirty="0"/>
              <a:t>所示</a:t>
            </a:r>
            <a:r>
              <a:rPr lang="zh-CN" altLang="zh-CN" dirty="0" smtClean="0"/>
              <a:t>。</a:t>
            </a:r>
            <a:endParaRPr lang="zh-CN" altLang="zh-CN" dirty="0"/>
          </a:p>
        </p:txBody>
      </p:sp>
      <p:pic>
        <p:nvPicPr>
          <p:cNvPr id="72706" name="图片 45"/>
          <p:cNvPicPr>
            <a:picLocks noChangeAspect="1" noChangeArrowheads="1"/>
          </p:cNvPicPr>
          <p:nvPr/>
        </p:nvPicPr>
        <p:blipFill>
          <a:blip r:embed="rId3">
            <a:lum bright="-12000"/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4473" y="1945758"/>
            <a:ext cx="3697806" cy="24533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28897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wheelReverse spokes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9"/>
          <p:cNvSpPr txBox="1"/>
          <p:nvPr/>
        </p:nvSpPr>
        <p:spPr>
          <a:xfrm>
            <a:off x="621887" y="109260"/>
            <a:ext cx="4619963" cy="474905"/>
          </a:xfrm>
          <a:prstGeom prst="rect">
            <a:avLst/>
          </a:prstGeom>
          <a:noFill/>
        </p:spPr>
        <p:txBody>
          <a:bodyPr wrap="square" lIns="119792" tIns="59896" rIns="119792" bIns="59896" rtlCol="0">
            <a:spAutoFit/>
          </a:bodyPr>
          <a:lstStyle>
            <a:defPPr>
              <a:defRPr lang="zh-CN"/>
            </a:defPPr>
            <a:lvl1pPr>
              <a:defRPr sz="2300" b="1">
                <a:blipFill>
                  <a:blip r:embed="rId2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zh-CN" dirty="0"/>
              <a:t>字符串函数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158949" y="946298"/>
            <a:ext cx="9197163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dirty="0"/>
              <a:t>功能要求：在文本框（</a:t>
            </a:r>
            <a:r>
              <a:rPr lang="en-US" altLang="zh-CN" dirty="0" err="1"/>
              <a:t>txtInput</a:t>
            </a:r>
            <a:r>
              <a:rPr lang="zh-CN" altLang="zh-CN" dirty="0"/>
              <a:t>）中输入原始的字符串，单击“处理”（</a:t>
            </a:r>
            <a:r>
              <a:rPr lang="en-US" altLang="zh-CN" dirty="0" err="1"/>
              <a:t>btnReverse</a:t>
            </a:r>
            <a:r>
              <a:rPr lang="zh-CN" altLang="zh-CN" dirty="0"/>
              <a:t>）按钮，在文本框（</a:t>
            </a:r>
            <a:r>
              <a:rPr lang="en-US" altLang="zh-CN" dirty="0" err="1"/>
              <a:t>txtReverse</a:t>
            </a:r>
            <a:r>
              <a:rPr lang="zh-CN" altLang="zh-CN" dirty="0"/>
              <a:t>）中显示处理后的字符串。</a:t>
            </a:r>
          </a:p>
          <a:p>
            <a:r>
              <a:rPr lang="zh-CN" altLang="zh-CN" dirty="0"/>
              <a:t>程序代码如下</a:t>
            </a:r>
            <a:r>
              <a:rPr lang="zh-CN" altLang="zh-CN" dirty="0" smtClean="0"/>
              <a:t>：</a:t>
            </a:r>
            <a:endParaRPr lang="zh-CN" altLang="zh-CN" dirty="0"/>
          </a:p>
        </p:txBody>
      </p:sp>
      <p:sp>
        <p:nvSpPr>
          <p:cNvPr id="4" name="TextBox 3"/>
          <p:cNvSpPr txBox="1"/>
          <p:nvPr/>
        </p:nvSpPr>
        <p:spPr>
          <a:xfrm>
            <a:off x="1275907" y="1823461"/>
            <a:ext cx="8697433" cy="2128242"/>
          </a:xfrm>
          <a:prstGeom prst="roundRect">
            <a:avLst>
              <a:gd name="adj" fmla="val 8174"/>
            </a:avLst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dirty="0"/>
              <a:t>Private Sub </a:t>
            </a:r>
            <a:r>
              <a:rPr lang="en-US" altLang="zh-CN" dirty="0" err="1"/>
              <a:t>btnReverse_Click</a:t>
            </a:r>
            <a:r>
              <a:rPr lang="en-US" altLang="zh-CN" dirty="0"/>
              <a:t>(</a:t>
            </a:r>
            <a:r>
              <a:rPr lang="en-US" altLang="zh-CN" dirty="0" err="1"/>
              <a:t>ByVal</a:t>
            </a:r>
            <a:r>
              <a:rPr lang="en-US" altLang="zh-CN" dirty="0"/>
              <a:t> sender As </a:t>
            </a:r>
            <a:r>
              <a:rPr lang="en-US" altLang="zh-CN" dirty="0" err="1"/>
              <a:t>System.Object</a:t>
            </a:r>
            <a:r>
              <a:rPr lang="en-US" altLang="zh-CN" dirty="0"/>
              <a:t>, </a:t>
            </a:r>
            <a:r>
              <a:rPr lang="en-US" altLang="zh-CN" dirty="0" err="1"/>
              <a:t>ByVal</a:t>
            </a:r>
            <a:r>
              <a:rPr lang="en-US" altLang="zh-CN" dirty="0"/>
              <a:t> e As </a:t>
            </a:r>
            <a:r>
              <a:rPr lang="en-US" altLang="zh-CN" dirty="0" err="1"/>
              <a:t>System.EventArgs</a:t>
            </a:r>
            <a:r>
              <a:rPr lang="en-US" altLang="zh-CN" dirty="0"/>
              <a:t>)</a:t>
            </a:r>
            <a:endParaRPr lang="zh-CN" altLang="zh-CN" dirty="0"/>
          </a:p>
          <a:p>
            <a:r>
              <a:rPr lang="en-US" altLang="zh-CN" dirty="0"/>
              <a:t>												 Handles </a:t>
            </a:r>
            <a:r>
              <a:rPr lang="en-US" altLang="zh-CN" dirty="0" err="1"/>
              <a:t>btnReverse.Click</a:t>
            </a:r>
            <a:endParaRPr lang="zh-CN" altLang="zh-CN" dirty="0"/>
          </a:p>
          <a:p>
            <a:r>
              <a:rPr lang="en-US" altLang="zh-CN" dirty="0"/>
              <a:t>    Dim </a:t>
            </a:r>
            <a:r>
              <a:rPr lang="en-US" altLang="zh-CN" dirty="0" err="1"/>
              <a:t>Str</a:t>
            </a:r>
            <a:r>
              <a:rPr lang="en-US" altLang="zh-CN" dirty="0"/>
              <a:t> As String</a:t>
            </a:r>
            <a:endParaRPr lang="zh-CN" altLang="zh-CN" dirty="0"/>
          </a:p>
          <a:p>
            <a:r>
              <a:rPr lang="en-US" altLang="zh-CN" dirty="0"/>
              <a:t>    </a:t>
            </a:r>
            <a:r>
              <a:rPr lang="en-US" altLang="zh-CN" dirty="0" err="1"/>
              <a:t>Str</a:t>
            </a:r>
            <a:r>
              <a:rPr lang="en-US" altLang="zh-CN" dirty="0"/>
              <a:t> = </a:t>
            </a:r>
            <a:r>
              <a:rPr lang="en-US" altLang="zh-CN" dirty="0" err="1"/>
              <a:t>StrReverse</a:t>
            </a:r>
            <a:r>
              <a:rPr lang="en-US" altLang="zh-CN" dirty="0"/>
              <a:t>(</a:t>
            </a:r>
            <a:r>
              <a:rPr lang="en-US" altLang="zh-CN" dirty="0" err="1"/>
              <a:t>LCase</a:t>
            </a:r>
            <a:r>
              <a:rPr lang="en-US" altLang="zh-CN" dirty="0"/>
              <a:t>(Trim(</a:t>
            </a:r>
            <a:r>
              <a:rPr lang="en-US" altLang="zh-CN" dirty="0" err="1"/>
              <a:t>txtInput.Text</a:t>
            </a:r>
            <a:r>
              <a:rPr lang="en-US" altLang="zh-CN" dirty="0"/>
              <a:t>)))</a:t>
            </a:r>
            <a:endParaRPr lang="zh-CN" altLang="zh-CN" dirty="0"/>
          </a:p>
          <a:p>
            <a:r>
              <a:rPr lang="en-US" altLang="zh-CN" dirty="0"/>
              <a:t>    </a:t>
            </a:r>
            <a:r>
              <a:rPr lang="en-US" altLang="zh-CN" dirty="0" err="1"/>
              <a:t>txtReverse.Text</a:t>
            </a:r>
            <a:r>
              <a:rPr lang="en-US" altLang="zh-CN" dirty="0"/>
              <a:t> = </a:t>
            </a:r>
            <a:r>
              <a:rPr lang="en-US" altLang="zh-CN" dirty="0" err="1"/>
              <a:t>Str</a:t>
            </a:r>
            <a:endParaRPr lang="zh-CN" altLang="zh-CN" dirty="0"/>
          </a:p>
          <a:p>
            <a:r>
              <a:rPr lang="en-US" altLang="zh-CN" dirty="0"/>
              <a:t>End </a:t>
            </a:r>
            <a:r>
              <a:rPr lang="en-US" altLang="zh-CN" dirty="0" smtClean="0"/>
              <a:t>Sub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2813727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9"/>
          <p:cNvSpPr txBox="1"/>
          <p:nvPr/>
        </p:nvSpPr>
        <p:spPr>
          <a:xfrm>
            <a:off x="621887" y="109260"/>
            <a:ext cx="4619963" cy="474905"/>
          </a:xfrm>
          <a:prstGeom prst="rect">
            <a:avLst/>
          </a:prstGeom>
          <a:noFill/>
        </p:spPr>
        <p:txBody>
          <a:bodyPr wrap="square" lIns="119792" tIns="59896" rIns="119792" bIns="59896" rtlCol="0">
            <a:spAutoFit/>
          </a:bodyPr>
          <a:lstStyle>
            <a:defPPr>
              <a:defRPr lang="zh-CN"/>
            </a:defPPr>
            <a:lvl1pPr>
              <a:defRPr sz="2300" b="1">
                <a:blipFill>
                  <a:blip r:embed="rId2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zh-CN" dirty="0"/>
              <a:t>字符串函数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03767" y="829340"/>
            <a:ext cx="9622466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6088"/>
            <a:r>
              <a:rPr lang="zh-CN" altLang="zh-CN" dirty="0"/>
              <a:t>【例</a:t>
            </a:r>
            <a:r>
              <a:rPr lang="en-US" altLang="zh-CN" dirty="0"/>
              <a:t>3.14</a:t>
            </a:r>
            <a:r>
              <a:rPr lang="zh-CN" altLang="zh-CN" dirty="0"/>
              <a:t>】 加密电文。为了使电文保密，往往按一定规律将其转换成密码，收报人再按规律译回原文。</a:t>
            </a:r>
          </a:p>
          <a:p>
            <a:pPr indent="446088"/>
            <a:r>
              <a:rPr lang="zh-CN" altLang="zh-CN" dirty="0"/>
              <a:t>假设将字母</a:t>
            </a:r>
            <a:r>
              <a:rPr lang="en-US" altLang="zh-CN" dirty="0"/>
              <a:t>A</a:t>
            </a:r>
            <a:r>
              <a:rPr lang="zh-CN" altLang="zh-CN" dirty="0"/>
              <a:t>变成</a:t>
            </a:r>
            <a:r>
              <a:rPr lang="en-US" altLang="zh-CN" dirty="0"/>
              <a:t>E</a:t>
            </a:r>
            <a:r>
              <a:rPr lang="zh-CN" altLang="zh-CN" dirty="0"/>
              <a:t>，即变成其后的第</a:t>
            </a:r>
            <a:r>
              <a:rPr lang="en-US" altLang="zh-CN" dirty="0"/>
              <a:t>4</a:t>
            </a:r>
            <a:r>
              <a:rPr lang="zh-CN" altLang="zh-CN" dirty="0"/>
              <a:t>个字母，依此类推。相应地，最后</a:t>
            </a:r>
            <a:r>
              <a:rPr lang="en-US" altLang="zh-CN" dirty="0"/>
              <a:t>4</a:t>
            </a:r>
            <a:r>
              <a:rPr lang="zh-CN" altLang="zh-CN" dirty="0"/>
              <a:t>个字母中的</a:t>
            </a:r>
            <a:r>
              <a:rPr lang="en-US" altLang="zh-CN" dirty="0"/>
              <a:t>W</a:t>
            </a:r>
            <a:r>
              <a:rPr lang="zh-CN" altLang="zh-CN" dirty="0"/>
              <a:t>变成</a:t>
            </a:r>
            <a:r>
              <a:rPr lang="en-US" altLang="zh-CN" dirty="0"/>
              <a:t>A</a:t>
            </a:r>
            <a:r>
              <a:rPr lang="zh-CN" altLang="zh-CN" dirty="0"/>
              <a:t>，</a:t>
            </a:r>
            <a:r>
              <a:rPr lang="en-US" altLang="zh-CN" dirty="0"/>
              <a:t>X</a:t>
            </a:r>
            <a:r>
              <a:rPr lang="zh-CN" altLang="zh-CN" dirty="0"/>
              <a:t>变成</a:t>
            </a:r>
            <a:r>
              <a:rPr lang="en-US" altLang="zh-CN" dirty="0"/>
              <a:t>B</a:t>
            </a:r>
            <a:r>
              <a:rPr lang="zh-CN" altLang="zh-CN" dirty="0"/>
              <a:t>，</a:t>
            </a:r>
            <a:r>
              <a:rPr lang="en-US" altLang="zh-CN" dirty="0"/>
              <a:t>Y</a:t>
            </a:r>
            <a:r>
              <a:rPr lang="zh-CN" altLang="zh-CN" dirty="0"/>
              <a:t>变成</a:t>
            </a:r>
            <a:r>
              <a:rPr lang="en-US" altLang="zh-CN" dirty="0"/>
              <a:t>C</a:t>
            </a:r>
            <a:r>
              <a:rPr lang="zh-CN" altLang="zh-CN" dirty="0"/>
              <a:t>，</a:t>
            </a:r>
            <a:r>
              <a:rPr lang="en-US" altLang="zh-CN" dirty="0"/>
              <a:t>Z</a:t>
            </a:r>
            <a:r>
              <a:rPr lang="zh-CN" altLang="zh-CN" dirty="0"/>
              <a:t>变成</a:t>
            </a:r>
            <a:r>
              <a:rPr lang="en-US" altLang="zh-CN" dirty="0"/>
              <a:t>D</a:t>
            </a:r>
            <a:r>
              <a:rPr lang="zh-CN" altLang="zh-CN" dirty="0"/>
              <a:t>。小写字母也是同样，加密的规律如图</a:t>
            </a:r>
            <a:r>
              <a:rPr lang="en-US" altLang="zh-CN" dirty="0"/>
              <a:t>3.18</a:t>
            </a:r>
            <a:r>
              <a:rPr lang="zh-CN" altLang="zh-CN" dirty="0"/>
              <a:t>（</a:t>
            </a:r>
            <a:r>
              <a:rPr lang="en-US" altLang="zh-CN" dirty="0"/>
              <a:t>a</a:t>
            </a:r>
            <a:r>
              <a:rPr lang="zh-CN" altLang="zh-CN" dirty="0"/>
              <a:t>）所示。</a:t>
            </a:r>
          </a:p>
          <a:p>
            <a:pPr indent="446088"/>
            <a:r>
              <a:rPr lang="zh-CN" altLang="zh-CN" dirty="0"/>
              <a:t>界面设计：界面由</a:t>
            </a:r>
            <a:r>
              <a:rPr lang="en-US" altLang="zh-CN" dirty="0"/>
              <a:t>2</a:t>
            </a:r>
            <a:r>
              <a:rPr lang="zh-CN" altLang="zh-CN" dirty="0"/>
              <a:t>个文本框（</a:t>
            </a:r>
            <a:r>
              <a:rPr lang="en-US" altLang="zh-CN" dirty="0" err="1"/>
              <a:t>txtInput</a:t>
            </a:r>
            <a:r>
              <a:rPr lang="zh-CN" altLang="zh-CN" dirty="0"/>
              <a:t>和</a:t>
            </a:r>
            <a:r>
              <a:rPr lang="en-US" altLang="zh-CN" dirty="0"/>
              <a:t> </a:t>
            </a:r>
            <a:r>
              <a:rPr lang="en-US" altLang="zh-CN" dirty="0" err="1"/>
              <a:t>txtOutput</a:t>
            </a:r>
            <a:r>
              <a:rPr lang="zh-CN" altLang="zh-CN" dirty="0"/>
              <a:t>）、</a:t>
            </a:r>
            <a:r>
              <a:rPr lang="en-US" altLang="zh-CN" dirty="0"/>
              <a:t>1</a:t>
            </a:r>
            <a:r>
              <a:rPr lang="zh-CN" altLang="zh-CN" dirty="0"/>
              <a:t>个命令按钮</a:t>
            </a:r>
            <a:r>
              <a:rPr lang="en-US" altLang="zh-CN" dirty="0" err="1"/>
              <a:t>btnStart</a:t>
            </a:r>
            <a:r>
              <a:rPr lang="zh-CN" altLang="zh-CN" dirty="0"/>
              <a:t>和</a:t>
            </a:r>
            <a:r>
              <a:rPr lang="en-US" altLang="zh-CN" dirty="0"/>
              <a:t>2</a:t>
            </a:r>
            <a:r>
              <a:rPr lang="zh-CN" altLang="zh-CN" dirty="0"/>
              <a:t>个标签组成，加密效果如图</a:t>
            </a:r>
            <a:r>
              <a:rPr lang="en-US" altLang="zh-CN" dirty="0"/>
              <a:t>3.18</a:t>
            </a:r>
            <a:r>
              <a:rPr lang="zh-CN" altLang="zh-CN" dirty="0"/>
              <a:t>（</a:t>
            </a:r>
            <a:r>
              <a:rPr lang="en-US" altLang="zh-CN" dirty="0"/>
              <a:t>b</a:t>
            </a:r>
            <a:r>
              <a:rPr lang="zh-CN" altLang="zh-CN" dirty="0"/>
              <a:t>）所示</a:t>
            </a:r>
            <a:r>
              <a:rPr lang="zh-CN" altLang="zh-CN" dirty="0" smtClean="0"/>
              <a:t>。</a:t>
            </a:r>
            <a:endParaRPr lang="zh-CN" altLang="zh-CN" dirty="0"/>
          </a:p>
        </p:txBody>
      </p:sp>
      <p:pic>
        <p:nvPicPr>
          <p:cNvPr id="73730" name="图片 46" descr="B6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5125" y="2618923"/>
            <a:ext cx="2902688" cy="25677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729" name="图片 47"/>
          <p:cNvPicPr>
            <a:picLocks noChangeAspect="1" noChangeArrowheads="1"/>
          </p:cNvPicPr>
          <p:nvPr/>
        </p:nvPicPr>
        <p:blipFill>
          <a:blip r:embed="rId4">
            <a:lum bright="-12000"/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5435" y="2655139"/>
            <a:ext cx="3825870" cy="25315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0" y="0"/>
            <a:ext cx="118808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2089150"/>
            <a:ext cx="1188085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       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0" y="3355975"/>
            <a:ext cx="1188085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35203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9"/>
          <p:cNvSpPr txBox="1"/>
          <p:nvPr/>
        </p:nvSpPr>
        <p:spPr>
          <a:xfrm>
            <a:off x="621887" y="109260"/>
            <a:ext cx="4619963" cy="474905"/>
          </a:xfrm>
          <a:prstGeom prst="rect">
            <a:avLst/>
          </a:prstGeom>
          <a:noFill/>
        </p:spPr>
        <p:txBody>
          <a:bodyPr wrap="square" lIns="119792" tIns="59896" rIns="119792" bIns="59896" rtlCol="0">
            <a:spAutoFit/>
          </a:bodyPr>
          <a:lstStyle>
            <a:defPPr>
              <a:defRPr lang="zh-CN"/>
            </a:defPPr>
            <a:lvl1pPr>
              <a:defRPr sz="2300" b="1">
                <a:blipFill>
                  <a:blip r:embed="rId2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zh-CN" dirty="0"/>
              <a:t>字符串函数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84521" y="818707"/>
            <a:ext cx="921842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6088"/>
            <a:r>
              <a:rPr lang="zh-CN" altLang="zh-CN" dirty="0"/>
              <a:t>功能要求：在文本框（</a:t>
            </a:r>
            <a:r>
              <a:rPr lang="en-US" altLang="zh-CN" dirty="0" err="1"/>
              <a:t>txtInput</a:t>
            </a:r>
            <a:r>
              <a:rPr lang="zh-CN" altLang="zh-CN" dirty="0"/>
              <a:t>）中输入原文</a:t>
            </a:r>
            <a:r>
              <a:rPr lang="en-US" altLang="zh-CN" dirty="0"/>
              <a:t>world</a:t>
            </a:r>
            <a:r>
              <a:rPr lang="zh-CN" altLang="zh-CN" dirty="0"/>
              <a:t>，单击“开始”（</a:t>
            </a:r>
            <a:r>
              <a:rPr lang="en-US" altLang="zh-CN" dirty="0" err="1"/>
              <a:t>btnStart</a:t>
            </a:r>
            <a:r>
              <a:rPr lang="zh-CN" altLang="zh-CN" dirty="0"/>
              <a:t>）按钮后，在文本框（</a:t>
            </a:r>
            <a:r>
              <a:rPr lang="en-US" altLang="zh-CN" dirty="0" err="1"/>
              <a:t>txtOutput</a:t>
            </a:r>
            <a:r>
              <a:rPr lang="zh-CN" altLang="zh-CN" dirty="0"/>
              <a:t>）中出现加密后的密文</a:t>
            </a:r>
            <a:r>
              <a:rPr lang="en-US" altLang="zh-CN" dirty="0" err="1"/>
              <a:t>asvph</a:t>
            </a:r>
            <a:r>
              <a:rPr lang="zh-CN" altLang="zh-CN" dirty="0"/>
              <a:t>，窗体中各控件属性设置见表</a:t>
            </a:r>
            <a:r>
              <a:rPr lang="en-US" altLang="zh-CN" dirty="0"/>
              <a:t>3.16</a:t>
            </a:r>
            <a:r>
              <a:rPr lang="zh-CN" altLang="zh-CN" dirty="0" smtClean="0"/>
              <a:t>。</a:t>
            </a:r>
            <a:endParaRPr lang="zh-CN" altLang="zh-CN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8331491"/>
              </p:ext>
            </p:extLst>
          </p:nvPr>
        </p:nvGraphicFramePr>
        <p:xfrm>
          <a:off x="2139377" y="1653105"/>
          <a:ext cx="7108715" cy="2397899"/>
        </p:xfrm>
        <a:graphic>
          <a:graphicData uri="http://schemas.openxmlformats.org/drawingml/2006/table">
            <a:tbl>
              <a:tblPr firstRow="1" bandRow="1" bandCol="1"/>
              <a:tblGrid>
                <a:gridCol w="1831499"/>
                <a:gridCol w="1315973"/>
                <a:gridCol w="1079221"/>
                <a:gridCol w="1040274"/>
                <a:gridCol w="1841748"/>
              </a:tblGrid>
              <a:tr h="342557">
                <a:tc>
                  <a:txBody>
                    <a:bodyPr/>
                    <a:lstStyle/>
                    <a:p>
                      <a:pPr algn="ctr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zh-CN" sz="1400" b="1" kern="1050">
                          <a:effectLst/>
                          <a:latin typeface="Times New Roman"/>
                          <a:ea typeface="宋体"/>
                        </a:rPr>
                        <a:t>对象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10">
                      <a:fgClr>
                        <a:srgbClr val="FFFFFF"/>
                      </a:fgClr>
                      <a:bgClr>
                        <a:srgbClr val="E5E5E5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zh-CN" sz="1400" b="1" kern="1050">
                          <a:effectLst/>
                          <a:latin typeface="Times New Roman"/>
                          <a:ea typeface="宋体"/>
                        </a:rPr>
                        <a:t>控件名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10">
                      <a:fgClr>
                        <a:srgbClr val="FFFFFF"/>
                      </a:fgClr>
                      <a:bgClr>
                        <a:srgbClr val="E5E5E5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zh-CN" sz="1400" b="1" kern="1050">
                          <a:effectLst/>
                          <a:latin typeface="Times New Roman"/>
                          <a:ea typeface="宋体"/>
                        </a:rPr>
                        <a:t>属性名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10">
                      <a:fgClr>
                        <a:srgbClr val="FFFFFF"/>
                      </a:fgClr>
                      <a:bgClr>
                        <a:srgbClr val="E5E5E5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zh-CN" sz="1400" b="1" kern="1050">
                          <a:effectLst/>
                          <a:latin typeface="Times New Roman"/>
                          <a:ea typeface="宋体"/>
                        </a:rPr>
                        <a:t>属性值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10">
                      <a:fgClr>
                        <a:srgbClr val="FFFFFF"/>
                      </a:fgClr>
                      <a:bgClr>
                        <a:srgbClr val="E5E5E5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zh-CN" sz="1400" b="1" kern="1050">
                          <a:effectLst/>
                          <a:latin typeface="Times New Roman"/>
                          <a:ea typeface="宋体"/>
                        </a:rPr>
                        <a:t>功能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10">
                      <a:fgClr>
                        <a:srgbClr val="FFFFFF"/>
                      </a:fgClr>
                      <a:bgClr>
                        <a:srgbClr val="E5E5E5"/>
                      </a:bgClr>
                    </a:pattFill>
                  </a:tcPr>
                </a:tc>
              </a:tr>
              <a:tr h="342557"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Form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Form1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Text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加密电文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 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2557"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Label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LabInput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Text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原文：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 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2557"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Label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LabOutput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Text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密文：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 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2557"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TextBox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txtInput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Text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 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输入电文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2557"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TextBox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txtOutput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Text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 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显示加密过的电文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2557"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Button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btnStart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Text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开始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zh-CN" sz="1400" kern="1050" dirty="0">
                          <a:effectLst/>
                          <a:latin typeface="Times New Roman"/>
                          <a:ea typeface="宋体"/>
                        </a:rPr>
                        <a:t>单击后进行加密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01631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9"/>
          <p:cNvSpPr txBox="1"/>
          <p:nvPr/>
        </p:nvSpPr>
        <p:spPr>
          <a:xfrm>
            <a:off x="621887" y="109260"/>
            <a:ext cx="4619963" cy="474905"/>
          </a:xfrm>
          <a:prstGeom prst="rect">
            <a:avLst/>
          </a:prstGeom>
          <a:noFill/>
        </p:spPr>
        <p:txBody>
          <a:bodyPr wrap="square" lIns="119792" tIns="59896" rIns="119792" bIns="59896" rtlCol="0">
            <a:spAutoFit/>
          </a:bodyPr>
          <a:lstStyle>
            <a:defPPr>
              <a:defRPr lang="zh-CN"/>
            </a:defPPr>
            <a:lvl1pPr>
              <a:defRPr sz="2300" b="1">
                <a:blipFill>
                  <a:blip r:embed="rId2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zh-CN" dirty="0"/>
              <a:t>字符串函数</a:t>
            </a:r>
          </a:p>
        </p:txBody>
      </p:sp>
      <p:sp>
        <p:nvSpPr>
          <p:cNvPr id="3" name="矩形 2"/>
          <p:cNvSpPr/>
          <p:nvPr/>
        </p:nvSpPr>
        <p:spPr>
          <a:xfrm>
            <a:off x="1129751" y="807648"/>
            <a:ext cx="1710725" cy="3539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dirty="0"/>
              <a:t>程序代码如下：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244009" y="1150959"/>
            <a:ext cx="9080205" cy="5145167"/>
          </a:xfrm>
          <a:prstGeom prst="roundRect">
            <a:avLst>
              <a:gd name="adj" fmla="val 3339"/>
            </a:avLst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Private Sub </a:t>
            </a:r>
            <a:r>
              <a:rPr lang="en-US" altLang="zh-CN" sz="1400" dirty="0" err="1"/>
              <a:t>btnStart_Click</a:t>
            </a:r>
            <a:r>
              <a:rPr lang="en-US" altLang="zh-CN" sz="1400" dirty="0"/>
              <a:t>(</a:t>
            </a:r>
            <a:r>
              <a:rPr lang="en-US" altLang="zh-CN" sz="1400" dirty="0" err="1"/>
              <a:t>ByVal</a:t>
            </a:r>
            <a:r>
              <a:rPr lang="en-US" altLang="zh-CN" sz="1400" dirty="0"/>
              <a:t> sender As </a:t>
            </a:r>
            <a:r>
              <a:rPr lang="en-US" altLang="zh-CN" sz="1400" dirty="0" err="1"/>
              <a:t>System.Object</a:t>
            </a:r>
            <a:r>
              <a:rPr lang="en-US" altLang="zh-CN" sz="1400" dirty="0"/>
              <a:t>, </a:t>
            </a:r>
            <a:r>
              <a:rPr lang="en-US" altLang="zh-CN" sz="1400" dirty="0" err="1"/>
              <a:t>ByVal</a:t>
            </a:r>
            <a:r>
              <a:rPr lang="en-US" altLang="zh-CN" sz="1400" dirty="0"/>
              <a:t> e As </a:t>
            </a:r>
            <a:r>
              <a:rPr lang="en-US" altLang="zh-CN" sz="1400" dirty="0" err="1"/>
              <a:t>System.EventArgs</a:t>
            </a:r>
            <a:r>
              <a:rPr lang="en-US" altLang="zh-CN" sz="1400" dirty="0"/>
              <a:t>) </a:t>
            </a:r>
            <a:endParaRPr lang="zh-CN" altLang="zh-CN" sz="1400" dirty="0"/>
          </a:p>
          <a:p>
            <a:r>
              <a:rPr lang="en-US" altLang="zh-CN" sz="1400" dirty="0"/>
              <a:t>Handles </a:t>
            </a:r>
            <a:r>
              <a:rPr lang="en-US" altLang="zh-CN" sz="1400" dirty="0" err="1"/>
              <a:t>btnStart.Click</a:t>
            </a:r>
            <a:r>
              <a:rPr lang="en-US" altLang="zh-CN" sz="1400" dirty="0"/>
              <a:t> </a:t>
            </a:r>
            <a:endParaRPr lang="zh-CN" altLang="zh-CN" sz="1400" dirty="0"/>
          </a:p>
          <a:p>
            <a:r>
              <a:rPr lang="en-US" altLang="zh-CN" sz="1400" dirty="0"/>
              <a:t>    ' </a:t>
            </a:r>
            <a:r>
              <a:rPr lang="zh-CN" altLang="zh-CN" sz="1400" dirty="0"/>
              <a:t>单击按钮</a:t>
            </a:r>
          </a:p>
          <a:p>
            <a:r>
              <a:rPr lang="en-US" altLang="zh-CN" sz="1400" dirty="0"/>
              <a:t>    Dim String1, String2, c As String</a:t>
            </a:r>
            <a:endParaRPr lang="zh-CN" altLang="zh-CN" sz="1400" dirty="0"/>
          </a:p>
          <a:p>
            <a:r>
              <a:rPr lang="en-US" altLang="zh-CN" sz="1400" dirty="0"/>
              <a:t>    Dim </a:t>
            </a:r>
            <a:r>
              <a:rPr lang="en-US" altLang="zh-CN" sz="1400" dirty="0" err="1"/>
              <a:t>StrL</a:t>
            </a:r>
            <a:r>
              <a:rPr lang="en-US" altLang="zh-CN" sz="1400" dirty="0"/>
              <a:t>, i As Integer</a:t>
            </a:r>
            <a:endParaRPr lang="zh-CN" altLang="zh-CN" sz="1400" dirty="0"/>
          </a:p>
          <a:p>
            <a:r>
              <a:rPr lang="en-US" altLang="zh-CN" sz="1400" dirty="0"/>
              <a:t>    String1 = </a:t>
            </a:r>
            <a:r>
              <a:rPr lang="en-US" altLang="zh-CN" sz="1400" dirty="0" err="1"/>
              <a:t>txtInput.Text</a:t>
            </a:r>
            <a:endParaRPr lang="zh-CN" altLang="zh-CN" sz="1400" dirty="0"/>
          </a:p>
          <a:p>
            <a:r>
              <a:rPr lang="en-US" altLang="zh-CN" sz="1400" dirty="0"/>
              <a:t>    String2 = ""</a:t>
            </a:r>
            <a:endParaRPr lang="zh-CN" altLang="zh-CN" sz="1400" dirty="0"/>
          </a:p>
          <a:p>
            <a:r>
              <a:rPr lang="en-US" altLang="zh-CN" sz="1400" dirty="0"/>
              <a:t>    </a:t>
            </a:r>
            <a:r>
              <a:rPr lang="en-US" altLang="zh-CN" sz="1400" dirty="0" err="1"/>
              <a:t>StrL</a:t>
            </a:r>
            <a:r>
              <a:rPr lang="en-US" altLang="zh-CN" sz="1400" dirty="0"/>
              <a:t> = Len(String1)</a:t>
            </a:r>
            <a:endParaRPr lang="zh-CN" altLang="zh-CN" sz="1400" dirty="0"/>
          </a:p>
          <a:p>
            <a:r>
              <a:rPr lang="en-US" altLang="zh-CN" sz="1400" dirty="0"/>
              <a:t>    i = 1</a:t>
            </a:r>
            <a:endParaRPr lang="zh-CN" altLang="zh-CN" sz="1400" dirty="0"/>
          </a:p>
          <a:p>
            <a:r>
              <a:rPr lang="en-US" altLang="zh-CN" sz="1400" dirty="0"/>
              <a:t>    Do While i &lt;= </a:t>
            </a:r>
            <a:r>
              <a:rPr lang="en-US" altLang="zh-CN" sz="1400" dirty="0" err="1"/>
              <a:t>StrL</a:t>
            </a:r>
            <a:endParaRPr lang="zh-CN" altLang="zh-CN" sz="1400" dirty="0"/>
          </a:p>
          <a:p>
            <a:r>
              <a:rPr lang="en-US" altLang="zh-CN" sz="1400" dirty="0"/>
              <a:t>        c = Mid(String1, i, 1)</a:t>
            </a:r>
            <a:endParaRPr lang="zh-CN" altLang="zh-CN" sz="1400" dirty="0"/>
          </a:p>
          <a:p>
            <a:r>
              <a:rPr lang="en-US" altLang="zh-CN" sz="1400" dirty="0"/>
              <a:t>        If (c &gt;= "a" And c &lt;= "z") Or (c &gt;= "A" And c &lt;= "Z") Then</a:t>
            </a:r>
            <a:endParaRPr lang="zh-CN" altLang="zh-CN" sz="1400" dirty="0"/>
          </a:p>
          <a:p>
            <a:r>
              <a:rPr lang="en-US" altLang="zh-CN" sz="1400" dirty="0"/>
              <a:t>            c = </a:t>
            </a:r>
            <a:r>
              <a:rPr lang="en-US" altLang="zh-CN" sz="1400" dirty="0" err="1"/>
              <a:t>Chr</a:t>
            </a:r>
            <a:r>
              <a:rPr lang="en-US" altLang="zh-CN" sz="1400" dirty="0"/>
              <a:t>(</a:t>
            </a:r>
            <a:r>
              <a:rPr lang="en-US" altLang="zh-CN" sz="1400" dirty="0" err="1"/>
              <a:t>Asc</a:t>
            </a:r>
            <a:r>
              <a:rPr lang="en-US" altLang="zh-CN" sz="1400" dirty="0"/>
              <a:t>(c) + 4)</a:t>
            </a:r>
            <a:endParaRPr lang="zh-CN" altLang="zh-CN" sz="1400" dirty="0"/>
          </a:p>
          <a:p>
            <a:r>
              <a:rPr lang="en-US" altLang="zh-CN" sz="1400" dirty="0"/>
              <a:t>            If c &gt; "Z" And </a:t>
            </a:r>
            <a:r>
              <a:rPr lang="en-US" altLang="zh-CN" sz="1400" dirty="0" err="1"/>
              <a:t>Asc</a:t>
            </a:r>
            <a:r>
              <a:rPr lang="en-US" altLang="zh-CN" sz="1400" dirty="0"/>
              <a:t>(c) &lt;= </a:t>
            </a:r>
            <a:r>
              <a:rPr lang="en-US" altLang="zh-CN" sz="1400" dirty="0" err="1"/>
              <a:t>Asc</a:t>
            </a:r>
            <a:r>
              <a:rPr lang="en-US" altLang="zh-CN" sz="1400" dirty="0"/>
              <a:t>("Z") + 4 Or c &gt; "z" Then</a:t>
            </a:r>
            <a:endParaRPr lang="zh-CN" altLang="zh-CN" sz="1400" dirty="0"/>
          </a:p>
          <a:p>
            <a:r>
              <a:rPr lang="en-US" altLang="zh-CN" sz="1400" dirty="0"/>
              <a:t>                ' </a:t>
            </a:r>
            <a:r>
              <a:rPr lang="zh-CN" altLang="zh-CN" sz="1400" dirty="0"/>
              <a:t>当字母是最后</a:t>
            </a:r>
            <a:r>
              <a:rPr lang="en-US" altLang="zh-CN" sz="1400" dirty="0"/>
              <a:t>4</a:t>
            </a:r>
            <a:r>
              <a:rPr lang="zh-CN" altLang="zh-CN" sz="1400" dirty="0"/>
              <a:t>个时</a:t>
            </a:r>
          </a:p>
          <a:p>
            <a:r>
              <a:rPr lang="en-US" altLang="zh-CN" sz="1400" dirty="0"/>
              <a:t>                c = </a:t>
            </a:r>
            <a:r>
              <a:rPr lang="en-US" altLang="zh-CN" sz="1400" dirty="0" err="1"/>
              <a:t>Chr</a:t>
            </a:r>
            <a:r>
              <a:rPr lang="en-US" altLang="zh-CN" sz="1400" dirty="0"/>
              <a:t>(</a:t>
            </a:r>
            <a:r>
              <a:rPr lang="en-US" altLang="zh-CN" sz="1400" dirty="0" err="1"/>
              <a:t>Asc</a:t>
            </a:r>
            <a:r>
              <a:rPr lang="en-US" altLang="zh-CN" sz="1400" dirty="0"/>
              <a:t>(c) - 26)</a:t>
            </a:r>
            <a:endParaRPr lang="zh-CN" altLang="zh-CN" sz="1400" dirty="0"/>
          </a:p>
          <a:p>
            <a:r>
              <a:rPr lang="en-US" altLang="zh-CN" sz="1400" dirty="0"/>
              <a:t>            End If</a:t>
            </a:r>
            <a:endParaRPr lang="zh-CN" altLang="zh-CN" sz="1400" dirty="0"/>
          </a:p>
          <a:p>
            <a:r>
              <a:rPr lang="en-US" altLang="zh-CN" sz="1400" dirty="0"/>
              <a:t>        End If</a:t>
            </a:r>
            <a:endParaRPr lang="zh-CN" altLang="zh-CN" sz="1400" dirty="0"/>
          </a:p>
          <a:p>
            <a:r>
              <a:rPr lang="en-US" altLang="zh-CN" sz="1400" dirty="0"/>
              <a:t>        String2 = String2 &amp; c           ' </a:t>
            </a:r>
            <a:r>
              <a:rPr lang="zh-CN" altLang="zh-CN" sz="1400" dirty="0"/>
              <a:t>连接字符串</a:t>
            </a:r>
          </a:p>
          <a:p>
            <a:r>
              <a:rPr lang="en-US" altLang="zh-CN" sz="1400" dirty="0"/>
              <a:t>        i = i + 1</a:t>
            </a:r>
            <a:endParaRPr lang="zh-CN" altLang="zh-CN" sz="1400" dirty="0"/>
          </a:p>
          <a:p>
            <a:r>
              <a:rPr lang="en-US" altLang="zh-CN" sz="1400" dirty="0"/>
              <a:t>    Loop</a:t>
            </a:r>
            <a:endParaRPr lang="zh-CN" altLang="zh-CN" sz="1400" dirty="0"/>
          </a:p>
          <a:p>
            <a:r>
              <a:rPr lang="en-US" altLang="zh-CN" sz="1400" dirty="0"/>
              <a:t>    </a:t>
            </a:r>
            <a:r>
              <a:rPr lang="en-US" altLang="zh-CN" sz="1400" dirty="0" err="1"/>
              <a:t>txtOutput.Text</a:t>
            </a:r>
            <a:r>
              <a:rPr lang="en-US" altLang="zh-CN" sz="1400" dirty="0"/>
              <a:t> = String2</a:t>
            </a:r>
            <a:endParaRPr lang="zh-CN" altLang="zh-CN" sz="1400" dirty="0"/>
          </a:p>
          <a:p>
            <a:r>
              <a:rPr lang="en-US" altLang="zh-CN" sz="1400" dirty="0"/>
              <a:t>End </a:t>
            </a:r>
            <a:r>
              <a:rPr lang="en-US" altLang="zh-CN" sz="1400" dirty="0" smtClean="0"/>
              <a:t>Sub</a:t>
            </a:r>
          </a:p>
        </p:txBody>
      </p:sp>
    </p:spTree>
    <p:extLst>
      <p:ext uri="{BB962C8B-B14F-4D97-AF65-F5344CB8AC3E}">
        <p14:creationId xmlns:p14="http://schemas.microsoft.com/office/powerpoint/2010/main" val="2236899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 rot="2643114">
            <a:off x="3114465" y="2395270"/>
            <a:ext cx="1362721" cy="1447759"/>
            <a:chOff x="4819176" y="1662676"/>
            <a:chExt cx="2993523" cy="2989680"/>
          </a:xfrm>
        </p:grpSpPr>
        <p:grpSp>
          <p:nvGrpSpPr>
            <p:cNvPr id="5" name="组合 4"/>
            <p:cNvGrpSpPr/>
            <p:nvPr/>
          </p:nvGrpSpPr>
          <p:grpSpPr>
            <a:xfrm>
              <a:off x="4819176" y="1662676"/>
              <a:ext cx="2993523" cy="2989680"/>
              <a:chOff x="304800" y="673100"/>
              <a:chExt cx="4147845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7" name="矩形 6"/>
              <p:cNvSpPr>
                <a:spLocks/>
              </p:cNvSpPr>
              <p:nvPr/>
            </p:nvSpPr>
            <p:spPr>
              <a:xfrm>
                <a:off x="304800" y="673100"/>
                <a:ext cx="4147845" cy="4000500"/>
              </a:xfrm>
              <a:prstGeom prst="rect">
                <a:avLst/>
              </a:prstGeom>
              <a:gradFill>
                <a:gsLst>
                  <a:gs pos="0">
                    <a:sysClr val="window" lastClr="FFFFFF"/>
                  </a:gs>
                  <a:gs pos="55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65000"/>
                    </a:sysClr>
                  </a:gs>
                </a:gsLst>
                <a:lin ang="81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kern="0">
                  <a:solidFill>
                    <a:sysClr val="windowText" lastClr="000000"/>
                  </a:solidFill>
                  <a:latin typeface="Calibri"/>
                  <a:ea typeface="宋体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>
                <a:off x="399069" y="760412"/>
                <a:ext cx="3959307" cy="3825874"/>
              </a:xfrm>
              <a:prstGeom prst="rect">
                <a:avLst/>
              </a:prstGeom>
              <a:gradFill>
                <a:gsLst>
                  <a:gs pos="0">
                    <a:sysClr val="window" lastClr="FFFFFF"/>
                  </a:gs>
                  <a:gs pos="51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75000"/>
                    </a:sysClr>
                  </a:gs>
                </a:gsLst>
                <a:lin ang="189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kern="0">
                  <a:solidFill>
                    <a:sysClr val="window" lastClr="FFFFFF"/>
                  </a:solidFill>
                  <a:latin typeface="Calibri"/>
                  <a:ea typeface="宋体"/>
                </a:endParaRPr>
              </a:p>
            </p:txBody>
          </p:sp>
        </p:grpSp>
        <p:sp>
          <p:nvSpPr>
            <p:cNvPr id="6" name="矩形 5"/>
            <p:cNvSpPr/>
            <p:nvPr/>
          </p:nvSpPr>
          <p:spPr>
            <a:xfrm>
              <a:off x="5038399" y="1880357"/>
              <a:ext cx="2555077" cy="2554311"/>
            </a:xfrm>
            <a:prstGeom prst="rect">
              <a:avLst/>
            </a:prstGeom>
            <a:blipFill>
              <a:blip r:embed="rId2"/>
              <a:stretch>
                <a:fillRect/>
              </a:stretch>
            </a:blipFill>
            <a:ln w="28575" cap="flat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>
                <a:solidFill>
                  <a:sysClr val="window" lastClr="FFFFFF"/>
                </a:solidFill>
                <a:latin typeface="Palatino Linotype"/>
                <a:ea typeface="宋体"/>
              </a:endParaRPr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3260977" y="2612610"/>
            <a:ext cx="1069702" cy="1059378"/>
          </a:xfrm>
          <a:prstGeom prst="rect">
            <a:avLst/>
          </a:prstGeom>
          <a:noFill/>
        </p:spPr>
        <p:txBody>
          <a:bodyPr wrap="square" lIns="119792" tIns="59896" rIns="119792" bIns="59896" rtlCol="0">
            <a:spAutoFit/>
          </a:bodyPr>
          <a:lstStyle/>
          <a:p>
            <a:r>
              <a:rPr lang="en-US" altLang="zh-CN" sz="5900" b="1" dirty="0" smtClean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03</a:t>
            </a:r>
            <a:endParaRPr lang="zh-CN" altLang="en-US" sz="5900" b="1" dirty="0">
              <a:solidFill>
                <a:schemeClr val="bg1"/>
              </a:solidFill>
              <a:latin typeface="Roboto Black" panose="02000000000000000000" pitchFamily="2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089792" y="2664540"/>
            <a:ext cx="2425281" cy="490294"/>
          </a:xfrm>
          <a:prstGeom prst="rect">
            <a:avLst/>
          </a:prstGeom>
          <a:noFill/>
        </p:spPr>
        <p:txBody>
          <a:bodyPr wrap="square" lIns="119792" tIns="59896" rIns="119792" bIns="59896" rtlCol="0">
            <a:spAutoFit/>
          </a:bodyPr>
          <a:lstStyle>
            <a:defPPr>
              <a:defRPr lang="zh-CN"/>
            </a:defPPr>
            <a:lvl1pPr>
              <a:defRPr sz="4300" b="1">
                <a:blipFill>
                  <a:blip r:embed="rId2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zh-CN" sz="2400" dirty="0"/>
              <a:t>日期与时间函数</a:t>
            </a:r>
          </a:p>
        </p:txBody>
      </p:sp>
      <p:cxnSp>
        <p:nvCxnSpPr>
          <p:cNvPr id="11" name="直接连接符 10"/>
          <p:cNvCxnSpPr/>
          <p:nvPr/>
        </p:nvCxnSpPr>
        <p:spPr>
          <a:xfrm>
            <a:off x="4890796" y="3157833"/>
            <a:ext cx="2615790" cy="0"/>
          </a:xfrm>
          <a:prstGeom prst="line">
            <a:avLst/>
          </a:prstGeom>
          <a:ln>
            <a:solidFill>
              <a:srgbClr val="AE00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MH_Others_1"/>
          <p:cNvSpPr txBox="1"/>
          <p:nvPr/>
        </p:nvSpPr>
        <p:spPr>
          <a:xfrm>
            <a:off x="4542567" y="1414219"/>
            <a:ext cx="2868858" cy="505683"/>
          </a:xfrm>
          <a:prstGeom prst="rect">
            <a:avLst/>
          </a:prstGeom>
          <a:noFill/>
        </p:spPr>
        <p:txBody>
          <a:bodyPr wrap="square" lIns="119792" tIns="59896" rIns="119792" bIns="59896">
            <a:spAutoFit/>
          </a:bodyPr>
          <a:lstStyle/>
          <a:p>
            <a:pPr algn="ctr">
              <a:defRPr/>
            </a:pPr>
            <a:r>
              <a:rPr lang="en-US" altLang="zh-CN" sz="2500" spc="394" dirty="0">
                <a:solidFill>
                  <a:srgbClr val="C40001"/>
                </a:solidFill>
                <a:latin typeface="方正大黑简体" panose="03000509000000000000" pitchFamily="65" charset="-122"/>
                <a:ea typeface="方正大黑简体" panose="03000509000000000000" pitchFamily="65" charset="-122"/>
              </a:rPr>
              <a:t>Contents</a:t>
            </a:r>
            <a:endParaRPr lang="zh-CN" altLang="en-US" sz="2500" spc="394" dirty="0">
              <a:solidFill>
                <a:srgbClr val="C40001"/>
              </a:solidFill>
              <a:latin typeface="方正大黑简体" panose="03000509000000000000" pitchFamily="65" charset="-122"/>
              <a:ea typeface="方正大黑简体" panose="03000509000000000000" pitchFamily="65" charset="-122"/>
            </a:endParaRPr>
          </a:p>
        </p:txBody>
      </p:sp>
      <p:sp>
        <p:nvSpPr>
          <p:cNvPr id="19" name="MH_Others_2"/>
          <p:cNvSpPr txBox="1">
            <a:spLocks noChangeArrowheads="1"/>
          </p:cNvSpPr>
          <p:nvPr/>
        </p:nvSpPr>
        <p:spPr bwMode="auto">
          <a:xfrm>
            <a:off x="4146923" y="439097"/>
            <a:ext cx="3612710" cy="878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19792" tIns="59896" rIns="119792" bIns="59896"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itchFamily="34" charset="0"/>
              <a:buChar char="•"/>
              <a:defRPr sz="21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5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itchFamily="34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itchFamily="34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itchFamily="34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itchFamily="34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zh-CN" altLang="en-US" sz="5300">
                <a:solidFill>
                  <a:srgbClr val="AE0001"/>
                </a:solidFill>
                <a:latin typeface="方正大黑简体" panose="03000509000000000000" pitchFamily="65" charset="-122"/>
                <a:ea typeface="方正大黑简体" panose="03000509000000000000" pitchFamily="65" charset="-122"/>
              </a:rPr>
              <a:t>目录</a:t>
            </a:r>
            <a:endParaRPr lang="zh-CN" altLang="en-US" sz="5300" dirty="0">
              <a:solidFill>
                <a:srgbClr val="AE0001"/>
              </a:solidFill>
              <a:latin typeface="方正大黑简体" panose="03000509000000000000" pitchFamily="65" charset="-122"/>
              <a:ea typeface="方正大黑简体" panose="03000509000000000000" pitchFamily="65" charset="-122"/>
            </a:endParaRPr>
          </a:p>
        </p:txBody>
      </p:sp>
      <p:cxnSp>
        <p:nvCxnSpPr>
          <p:cNvPr id="20" name="直接连接符 19"/>
          <p:cNvCxnSpPr/>
          <p:nvPr/>
        </p:nvCxnSpPr>
        <p:spPr>
          <a:xfrm>
            <a:off x="-12374" y="1687966"/>
            <a:ext cx="4931791" cy="0"/>
          </a:xfrm>
          <a:prstGeom prst="line">
            <a:avLst/>
          </a:prstGeom>
          <a:ln w="3175">
            <a:solidFill>
              <a:srgbClr val="C40001"/>
            </a:solidFill>
            <a:prstDash val="dash"/>
            <a:tail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>
            <a:off x="6962675" y="1687966"/>
            <a:ext cx="4923128" cy="0"/>
          </a:xfrm>
          <a:prstGeom prst="line">
            <a:avLst/>
          </a:prstGeom>
          <a:ln w="3175">
            <a:solidFill>
              <a:srgbClr val="C40001"/>
            </a:solidFill>
            <a:prstDash val="dash"/>
            <a:head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9377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 advTm="0">
        <p:checker/>
      </p:transition>
    </mc:Choice>
    <mc:Fallback xmlns="">
      <p:transition spd="slow" advTm="0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 tmFilter="0,0; .5, 1; 1, 1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5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5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50"/>
                            </p:stCondLst>
                            <p:childTnLst>
                              <p:par>
                                <p:cTn id="2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5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8" grpId="0"/>
      <p:bldP spid="19" grpId="0"/>
    </p:bldLst>
  </p:timing>
</p:sld>
</file>

<file path=ppt/theme/theme1.xml><?xml version="1.0" encoding="utf-8"?>
<a:theme xmlns:a="http://schemas.openxmlformats.org/drawingml/2006/main" name="Office 主题">
  <a:themeElements>
    <a:clrScheme name="自定义 93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FF0000"/>
      </a:hlink>
      <a:folHlink>
        <a:srgbClr val="00B0F0"/>
      </a:folHlink>
    </a:clrScheme>
    <a:fontScheme name="Office 主题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935</TotalTime>
  <Words>16372</Words>
  <Application>Microsoft Office PowerPoint</Application>
  <PresentationFormat>自定义</PresentationFormat>
  <Paragraphs>2352</Paragraphs>
  <Slides>181</Slides>
  <Notes>0</Notes>
  <HiddenSlides>0</HiddenSlides>
  <MMClips>7</MMClips>
  <ScaleCrop>false</ScaleCrop>
  <HeadingPairs>
    <vt:vector size="6" baseType="variant"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181</vt:i4>
      </vt:variant>
    </vt:vector>
  </HeadingPairs>
  <TitlesOfParts>
    <vt:vector size="184" baseType="lpstr">
      <vt:lpstr>Office 主题</vt:lpstr>
      <vt:lpstr>Equation.DSMT4</vt:lpstr>
      <vt:lpstr>Visio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kk</dc:creator>
  <cp:lastModifiedBy>User</cp:lastModifiedBy>
  <cp:revision>87</cp:revision>
  <dcterms:created xsi:type="dcterms:W3CDTF">2016-11-17T11:20:58Z</dcterms:created>
  <dcterms:modified xsi:type="dcterms:W3CDTF">2018-06-11T07:24:20Z</dcterms:modified>
</cp:coreProperties>
</file>